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notesMasterIdLst>
    <p:notesMasterId r:id="rId51"/>
  </p:notesMasterIdLst>
  <p:handoutMasterIdLst>
    <p:handoutMasterId r:id="rId52"/>
  </p:handoutMasterIdLst>
  <p:sldIdLst>
    <p:sldId id="257" r:id="rId2"/>
    <p:sldId id="334" r:id="rId3"/>
    <p:sldId id="340" r:id="rId4"/>
    <p:sldId id="336" r:id="rId5"/>
    <p:sldId id="337" r:id="rId6"/>
    <p:sldId id="281" r:id="rId7"/>
    <p:sldId id="275" r:id="rId8"/>
    <p:sldId id="358" r:id="rId9"/>
    <p:sldId id="349" r:id="rId10"/>
    <p:sldId id="350" r:id="rId11"/>
    <p:sldId id="359" r:id="rId12"/>
    <p:sldId id="341" r:id="rId13"/>
    <p:sldId id="367" r:id="rId14"/>
    <p:sldId id="370" r:id="rId15"/>
    <p:sldId id="371" r:id="rId16"/>
    <p:sldId id="372" r:id="rId17"/>
    <p:sldId id="373" r:id="rId18"/>
    <p:sldId id="393" r:id="rId19"/>
    <p:sldId id="366" r:id="rId20"/>
    <p:sldId id="380" r:id="rId21"/>
    <p:sldId id="381" r:id="rId22"/>
    <p:sldId id="382" r:id="rId23"/>
    <p:sldId id="383" r:id="rId24"/>
    <p:sldId id="384" r:id="rId25"/>
    <p:sldId id="385" r:id="rId26"/>
    <p:sldId id="390" r:id="rId27"/>
    <p:sldId id="389" r:id="rId28"/>
    <p:sldId id="391" r:id="rId29"/>
    <p:sldId id="388" r:id="rId30"/>
    <p:sldId id="394" r:id="rId31"/>
    <p:sldId id="397" r:id="rId32"/>
    <p:sldId id="396" r:id="rId33"/>
    <p:sldId id="395" r:id="rId34"/>
    <p:sldId id="399" r:id="rId35"/>
    <p:sldId id="398" r:id="rId36"/>
    <p:sldId id="353" r:id="rId37"/>
    <p:sldId id="354" r:id="rId38"/>
    <p:sldId id="355" r:id="rId39"/>
    <p:sldId id="356" r:id="rId40"/>
    <p:sldId id="357" r:id="rId41"/>
    <p:sldId id="363" r:id="rId42"/>
    <p:sldId id="331" r:id="rId43"/>
    <p:sldId id="278" r:id="rId44"/>
    <p:sldId id="282" r:id="rId45"/>
    <p:sldId id="335" r:id="rId46"/>
    <p:sldId id="279" r:id="rId47"/>
    <p:sldId id="338" r:id="rId48"/>
    <p:sldId id="392" r:id="rId49"/>
    <p:sldId id="35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E8"/>
    <a:srgbClr val="10FF00"/>
    <a:srgbClr val="00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504" autoAdjust="0"/>
  </p:normalViewPr>
  <p:slideViewPr>
    <p:cSldViewPr snapToGrid="0">
      <p:cViewPr varScale="1">
        <p:scale>
          <a:sx n="101" d="100"/>
          <a:sy n="101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84DBF-FCA4-8948-BC85-071AFCDE74E5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7587F-87F5-E142-A728-70F939391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6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64FDF-CDF1-374E-AFD9-D7A8DB02AF9E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392B1-B346-4A4F-8910-00C2830E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E9C153-449A-8449-924E-D009F7C796BE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92B1-B346-4A4F-8910-00C2830E91C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7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3434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3434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5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8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12616" cy="365125"/>
          </a:xfrm>
          <a:prstGeom prst="rect">
            <a:avLst/>
          </a:prstGeom>
        </p:spPr>
        <p:txBody>
          <a:bodyPr/>
          <a:lstStyle/>
          <a:p>
            <a:fld id="{F5B81771-8E47-4344-BB76-D28AEB549810}" type="datetimeFigureOut">
              <a:rPr lang="en-US" smtClean="0"/>
              <a:t>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E627E-C400-7046-97B0-AFCA4613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9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898"/>
            <a:ext cx="8229600" cy="491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7019" y="6484787"/>
            <a:ext cx="2701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Joseph</a:t>
            </a:r>
            <a:r>
              <a:rPr lang="en-US" sz="1400" baseline="0" dirty="0" smtClean="0">
                <a:solidFill>
                  <a:srgbClr val="000000"/>
                </a:solidFill>
                <a:latin typeface="Abadi MT Condensed Light"/>
                <a:cs typeface="Abadi MT Condensed Light"/>
              </a:rPr>
              <a:t> Haley – Oklahoma State University</a:t>
            </a:r>
            <a:endParaRPr lang="en-US" sz="1400" dirty="0">
              <a:solidFill>
                <a:srgbClr val="000000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176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762"/>
            <a:ext cx="9144000" cy="143033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The Standard Model 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8800" y="53136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55700"/>
            <a:ext cx="7620000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676400" y="5715000"/>
            <a:ext cx="6540500" cy="482600"/>
          </a:xfrm>
          <a:prstGeom prst="rightArrow">
            <a:avLst>
              <a:gd name="adj1" fmla="val 50000"/>
              <a:gd name="adj2" fmla="val 1421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774700" y="889000"/>
            <a:ext cx="495300" cy="4572000"/>
          </a:xfrm>
          <a:prstGeom prst="upArrow">
            <a:avLst>
              <a:gd name="adj1" fmla="val 50000"/>
              <a:gd name="adj2" fmla="val 1448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6146800"/>
            <a:ext cx="102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6197600"/>
            <a:ext cx="67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99056" y="4775199"/>
            <a:ext cx="80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Slow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89015" y="1917699"/>
            <a:ext cx="74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fast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0" y="1104516"/>
            <a:ext cx="2913560" cy="2185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857" y="3395557"/>
            <a:ext cx="2403686" cy="2403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303" y="1011838"/>
            <a:ext cx="2759995" cy="2357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407" y="3684337"/>
            <a:ext cx="2737186" cy="18769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58900" y="952500"/>
            <a:ext cx="6350000" cy="48641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76400" y="1790700"/>
            <a:ext cx="2781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Relativity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4200" y="3911600"/>
            <a:ext cx="2171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Classical Mechanics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7000" y="3898900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Quantum Mechanics 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67300" y="1562100"/>
            <a:ext cx="234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Quantum Field Theory</a:t>
            </a:r>
            <a:endParaRPr lang="en-US" sz="3200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127000"/>
            <a:ext cx="9144000" cy="9489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Realms of Mechanics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836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6-10 at 7.4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pic>
        <p:nvPicPr>
          <p:cNvPr id="11" name="Picture 10" descr="Screen Shot 2015-06-10 at 7.4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pic>
        <p:nvPicPr>
          <p:cNvPr id="12" name="Picture 11" descr="Screen Shot 2015-06-10 at 7.41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pic>
        <p:nvPicPr>
          <p:cNvPr id="13" name="Picture 12" descr="Screen Shot 2015-06-10 at 7.45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pic>
        <p:nvPicPr>
          <p:cNvPr id="14" name="Picture 13" descr="Screen Shot 2015-06-10 at 7.42.5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pic>
        <p:nvPicPr>
          <p:cNvPr id="15" name="Picture 14" descr="Screen Shot 2015-06-10 at 7.42.1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69" y="2669729"/>
            <a:ext cx="4240331" cy="38834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Field Theory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Classical fields</a:t>
            </a:r>
          </a:p>
          <a:p>
            <a:pPr lvl="1"/>
            <a:r>
              <a:rPr lang="en-US" dirty="0" smtClean="0"/>
              <a:t>A static electric charge has an electric field around it.</a:t>
            </a:r>
          </a:p>
          <a:p>
            <a:pPr lvl="1"/>
            <a:r>
              <a:rPr lang="en-US" dirty="0" smtClean="0"/>
              <a:t>If you wiggle the charge, you will make ripples in the field.	</a:t>
            </a: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⇒ electromagnetic radiation</a:t>
            </a:r>
          </a:p>
        </p:txBody>
      </p:sp>
    </p:spTree>
    <p:extLst>
      <p:ext uri="{BB962C8B-B14F-4D97-AF65-F5344CB8AC3E}">
        <p14:creationId xmlns:p14="http://schemas.microsoft.com/office/powerpoint/2010/main" val="270667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Field Theory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Quantum fields</a:t>
            </a:r>
          </a:p>
          <a:p>
            <a:pPr lvl="1"/>
            <a:r>
              <a:rPr lang="en-US" dirty="0" smtClean="0"/>
              <a:t>Ripples in the field actually come in discrete pieces.</a:t>
            </a:r>
          </a:p>
          <a:p>
            <a:pPr marL="457200" lvl="1" indent="0">
              <a:buNone/>
            </a:pPr>
            <a:r>
              <a:rPr lang="en-US" dirty="0" smtClean="0"/>
              <a:t>⇒ Excitations in the field are quantized.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One quantum of excitation = one fundamental particle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Each type of fundamental particle has a field</a:t>
            </a:r>
          </a:p>
          <a:p>
            <a:pPr lvl="2"/>
            <a:r>
              <a:rPr lang="en-US" dirty="0" smtClean="0"/>
              <a:t>Electromagnetic field ⇒ photon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lectron field ⇒ electrons and positrons</a:t>
            </a:r>
          </a:p>
          <a:p>
            <a:pPr lvl="2"/>
            <a:r>
              <a:rPr lang="en-US" dirty="0" smtClean="0"/>
              <a:t>Up quark field ⇒ up quarks and anti-quarks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 smtClean="0"/>
              <a:t>If two fields interact with each other, then an excitation in one field can create/destroy/change excitations in the other field.</a:t>
            </a:r>
          </a:p>
        </p:txBody>
      </p:sp>
    </p:spTree>
    <p:extLst>
      <p:ext uri="{BB962C8B-B14F-4D97-AF65-F5344CB8AC3E}">
        <p14:creationId xmlns:p14="http://schemas.microsoft.com/office/powerpoint/2010/main" val="40635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1"/>
                </a:solidFill>
              </a:rPr>
              <a:t>electron field</a:t>
            </a:r>
          </a:p>
          <a:p>
            <a:pPr lvl="1"/>
            <a:r>
              <a:rPr lang="en-US" dirty="0" smtClean="0"/>
              <a:t>The unexcited field has a value of zero.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4726" y="4758990"/>
            <a:ext cx="73238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59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chemeClr val="accent1"/>
                </a:solidFill>
              </a:rPr>
              <a:t>electron field</a:t>
            </a:r>
            <a:endParaRPr lang="en-US" dirty="0" smtClean="0"/>
          </a:p>
          <a:p>
            <a:pPr lvl="1"/>
            <a:r>
              <a:rPr lang="en-US" dirty="0" smtClean="0"/>
              <a:t>The unexcited field has a value of zero.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at </a:t>
            </a:r>
            <a:r>
              <a:rPr lang="en-US" dirty="0" smtClean="0"/>
              <a:t>least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o</a:t>
            </a:r>
            <a:r>
              <a:rPr lang="en-US" dirty="0" smtClean="0"/>
              <a:t> = </a:t>
            </a:r>
            <a:r>
              <a:rPr lang="en-US" dirty="0"/>
              <a:t>0.5 MeV of energy to create an excitation</a:t>
            </a:r>
            <a:r>
              <a:rPr lang="en-US" dirty="0" smtClean="0"/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1713728" y="4117882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1670" y="3711026"/>
            <a:ext cx="72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 =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o</a:t>
            </a:r>
            <a:endParaRPr lang="en-US" baseline="-25000" dirty="0"/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>
          <a:xfrm>
            <a:off x="924726" y="4758990"/>
            <a:ext cx="789002" cy="2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  <a:endCxn id="18" idx="0"/>
          </p:cNvCxnSpPr>
          <p:nvPr/>
        </p:nvCxnSpPr>
        <p:spPr>
          <a:xfrm>
            <a:off x="3279696" y="4758560"/>
            <a:ext cx="1286632" cy="6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4566328" y="4122334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>
            <a:off x="6132296" y="4763012"/>
            <a:ext cx="1274303" cy="6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73303" y="3727807"/>
            <a:ext cx="108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 =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o</a:t>
            </a:r>
            <a:r>
              <a:rPr lang="en-US" dirty="0" smtClean="0"/>
              <a:t>+ </a:t>
            </a:r>
            <a:r>
              <a:rPr lang="en-US" i="1" dirty="0" smtClean="0"/>
              <a:t>E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59324" y="4339804"/>
            <a:ext cx="4192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chemeClr val="accent1"/>
                </a:solidFill>
              </a:rPr>
              <a:t>electron field</a:t>
            </a:r>
            <a:endParaRPr lang="en-US" dirty="0" smtClean="0"/>
          </a:p>
          <a:p>
            <a:pPr lvl="1"/>
            <a:r>
              <a:rPr lang="en-US" dirty="0" smtClean="0"/>
              <a:t>The unexcited field has a value of zero.</a:t>
            </a:r>
          </a:p>
          <a:p>
            <a:pPr lvl="1"/>
            <a:r>
              <a:rPr lang="en-US" dirty="0"/>
              <a:t>It requires at </a:t>
            </a:r>
            <a:r>
              <a:rPr lang="en-US" dirty="0" smtClean="0"/>
              <a:t>least </a:t>
            </a:r>
            <a:r>
              <a:rPr lang="en-US" i="1" dirty="0" err="1"/>
              <a:t>E</a:t>
            </a:r>
            <a:r>
              <a:rPr lang="en-US" baseline="-25000" dirty="0" err="1"/>
              <a:t>o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/>
              <a:t>0.5 MeV of energy to create an excitation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Upward excitations have electric charge </a:t>
            </a:r>
            <a:r>
              <a:rPr lang="en-US" dirty="0"/>
              <a:t>-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713728" y="4117882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>
            <a:off x="924726" y="4758990"/>
            <a:ext cx="789002" cy="2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3"/>
          </p:cNvCxnSpPr>
          <p:nvPr/>
        </p:nvCxnSpPr>
        <p:spPr>
          <a:xfrm>
            <a:off x="3279696" y="4758560"/>
            <a:ext cx="4968861" cy="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91962" y="4228844"/>
            <a:ext cx="278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476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chemeClr val="accent1"/>
                </a:solidFill>
              </a:rPr>
              <a:t>electron field</a:t>
            </a:r>
            <a:endParaRPr lang="en-US" dirty="0" smtClean="0"/>
          </a:p>
          <a:p>
            <a:pPr lvl="1"/>
            <a:r>
              <a:rPr lang="en-US" dirty="0" smtClean="0"/>
              <a:t>The unexcited field has a value of zero.</a:t>
            </a:r>
          </a:p>
          <a:p>
            <a:pPr lvl="1"/>
            <a:r>
              <a:rPr lang="en-US" dirty="0"/>
              <a:t>It requires at </a:t>
            </a:r>
            <a:r>
              <a:rPr lang="en-US" dirty="0" smtClean="0"/>
              <a:t>least </a:t>
            </a:r>
            <a:r>
              <a:rPr lang="en-US" i="1" dirty="0" err="1"/>
              <a:t>E</a:t>
            </a:r>
            <a:r>
              <a:rPr lang="en-US" baseline="-25000" dirty="0" err="1"/>
              <a:t>o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/>
              <a:t>MeV of energy to create an excitation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Upward excitations have electric charge </a:t>
            </a:r>
            <a:r>
              <a:rPr lang="en-US" dirty="0"/>
              <a:t>-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electrons</a:t>
            </a:r>
            <a:endParaRPr lang="en-US" dirty="0"/>
          </a:p>
          <a:p>
            <a:pPr lvl="1"/>
            <a:r>
              <a:rPr lang="en-US" dirty="0" smtClean="0"/>
              <a:t>Downward excitations have electric charge </a:t>
            </a:r>
            <a:r>
              <a:rPr lang="en-US" dirty="0"/>
              <a:t>+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positrons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9942" y="48452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61984" y="5548045"/>
            <a:ext cx="118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 =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o</a:t>
            </a:r>
            <a:r>
              <a:rPr lang="en-US" dirty="0" smtClean="0"/>
              <a:t> + </a:t>
            </a:r>
            <a:r>
              <a:rPr lang="en-US" i="1" dirty="0" smtClean="0"/>
              <a:t>E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  <p:sp>
        <p:nvSpPr>
          <p:cNvPr id="15" name="Freeform 14"/>
          <p:cNvSpPr/>
          <p:nvPr/>
        </p:nvSpPr>
        <p:spPr>
          <a:xfrm flipV="1">
            <a:off x="3982492" y="4761058"/>
            <a:ext cx="1689166" cy="700684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endCxn id="15" idx="0"/>
          </p:cNvCxnSpPr>
          <p:nvPr/>
        </p:nvCxnSpPr>
        <p:spPr>
          <a:xfrm>
            <a:off x="924730" y="4758990"/>
            <a:ext cx="3057762" cy="2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5" idx="3"/>
          </p:cNvCxnSpPr>
          <p:nvPr/>
        </p:nvCxnSpPr>
        <p:spPr>
          <a:xfrm flipV="1">
            <a:off x="5671658" y="4758990"/>
            <a:ext cx="2576903" cy="47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203126" y="5264478"/>
            <a:ext cx="25892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6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electron field</a:t>
            </a:r>
          </a:p>
          <a:p>
            <a:pPr lvl="1"/>
            <a:r>
              <a:rPr lang="en-US" dirty="0" smtClean="0"/>
              <a:t>The unexcited field has a value of zero.</a:t>
            </a:r>
          </a:p>
          <a:p>
            <a:pPr lvl="1"/>
            <a:r>
              <a:rPr lang="en-US" dirty="0"/>
              <a:t>It requires at </a:t>
            </a:r>
            <a:r>
              <a:rPr lang="en-US" dirty="0" smtClean="0"/>
              <a:t>least</a:t>
            </a:r>
            <a:r>
              <a:rPr lang="en-US" dirty="0"/>
              <a:t> </a:t>
            </a:r>
            <a:r>
              <a:rPr lang="en-US" i="1" dirty="0" err="1"/>
              <a:t>E</a:t>
            </a:r>
            <a:r>
              <a:rPr lang="en-US" baseline="-25000" dirty="0" err="1"/>
              <a:t>o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/>
              <a:t>MeV of energy to create an excitation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Upward excitations have electric charge </a:t>
            </a:r>
            <a:r>
              <a:rPr lang="en-US" dirty="0"/>
              <a:t>-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electrons</a:t>
            </a:r>
            <a:endParaRPr lang="en-US" dirty="0"/>
          </a:p>
          <a:p>
            <a:pPr lvl="1"/>
            <a:r>
              <a:rPr lang="en-US" dirty="0" smtClean="0"/>
              <a:t>Downward excitations have electric charge </a:t>
            </a:r>
            <a:r>
              <a:rPr lang="en-US" dirty="0"/>
              <a:t>+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positrons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2"/>
                </a:solidFill>
              </a:rPr>
              <a:t>photon field</a:t>
            </a:r>
            <a:r>
              <a:rPr lang="en-US" dirty="0" smtClean="0"/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11034" y="5831614"/>
            <a:ext cx="7237527" cy="24656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6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Electrodynamics (QED)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consider just electrons and photons.</a:t>
            </a:r>
          </a:p>
          <a:p>
            <a:r>
              <a:rPr lang="en-US" dirty="0" smtClean="0"/>
              <a:t>The electron field</a:t>
            </a:r>
          </a:p>
          <a:p>
            <a:pPr lvl="1"/>
            <a:r>
              <a:rPr lang="en-US" dirty="0" smtClean="0"/>
              <a:t>The unexcited field has a value of zero.</a:t>
            </a:r>
          </a:p>
          <a:p>
            <a:pPr lvl="1"/>
            <a:r>
              <a:rPr lang="en-US" dirty="0"/>
              <a:t>It requires at </a:t>
            </a:r>
            <a:r>
              <a:rPr lang="en-US" dirty="0" smtClean="0"/>
              <a:t>least</a:t>
            </a:r>
            <a:r>
              <a:rPr lang="en-US" dirty="0"/>
              <a:t> </a:t>
            </a:r>
            <a:r>
              <a:rPr lang="en-US" i="1" dirty="0" err="1"/>
              <a:t>E</a:t>
            </a:r>
            <a:r>
              <a:rPr lang="en-US" baseline="-25000" dirty="0" err="1"/>
              <a:t>o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/>
              <a:t>MeV of energy to create an excitation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Upward excitations have electric charge </a:t>
            </a:r>
            <a:r>
              <a:rPr lang="en-US" dirty="0"/>
              <a:t>-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electrons</a:t>
            </a:r>
            <a:endParaRPr lang="en-US" dirty="0"/>
          </a:p>
          <a:p>
            <a:pPr lvl="1"/>
            <a:r>
              <a:rPr lang="en-US" dirty="0" smtClean="0"/>
              <a:t>Downward excitations have electric charge </a:t>
            </a:r>
            <a:r>
              <a:rPr lang="en-US" dirty="0"/>
              <a:t>+</a:t>
            </a:r>
            <a:r>
              <a:rPr lang="en-US" dirty="0" smtClean="0"/>
              <a:t>1  </a:t>
            </a:r>
            <a:r>
              <a:rPr lang="en-US" dirty="0"/>
              <a:t>⇒ </a:t>
            </a:r>
            <a:r>
              <a:rPr lang="en-US" dirty="0" smtClean="0"/>
              <a:t>positrons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2"/>
                </a:solidFill>
              </a:rPr>
              <a:t>photon field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There is no minimum energy required to create an excitation.</a:t>
            </a:r>
          </a:p>
          <a:p>
            <a:pPr lvl="1"/>
            <a:r>
              <a:rPr lang="en-US" dirty="0" smtClean="0"/>
              <a:t>Excitations have no charge.</a:t>
            </a:r>
          </a:p>
          <a:p>
            <a:pPr lvl="1"/>
            <a:r>
              <a:rPr lang="en-US" dirty="0" smtClean="0"/>
              <a:t>Any field with electric charge will interact with this field.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0841" y="6028876"/>
            <a:ext cx="7297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 = </a:t>
            </a:r>
            <a:r>
              <a:rPr lang="en-US" i="1" dirty="0" smtClean="0"/>
              <a:t>E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  <p:sp>
        <p:nvSpPr>
          <p:cNvPr id="7" name="Freeform 6"/>
          <p:cNvSpPr/>
          <p:nvPr/>
        </p:nvSpPr>
        <p:spPr>
          <a:xfrm flipV="1">
            <a:off x="3982492" y="5833679"/>
            <a:ext cx="1689166" cy="651368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18" idx="3"/>
            <a:endCxn id="7" idx="0"/>
          </p:cNvCxnSpPr>
          <p:nvPr/>
        </p:nvCxnSpPr>
        <p:spPr>
          <a:xfrm flipV="1">
            <a:off x="3481418" y="5833679"/>
            <a:ext cx="501074" cy="15509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3"/>
          </p:cNvCxnSpPr>
          <p:nvPr/>
        </p:nvCxnSpPr>
        <p:spPr>
          <a:xfrm flipV="1">
            <a:off x="5671658" y="5831613"/>
            <a:ext cx="2576903" cy="4596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792252" y="5523386"/>
            <a:ext cx="1689166" cy="327073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>
            <a:endCxn id="18" idx="0"/>
          </p:cNvCxnSpPr>
          <p:nvPr/>
        </p:nvCxnSpPr>
        <p:spPr>
          <a:xfrm flipV="1">
            <a:off x="1023364" y="5850459"/>
            <a:ext cx="768888" cy="2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64931" y="5256601"/>
            <a:ext cx="7297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 = </a:t>
            </a:r>
            <a:r>
              <a:rPr lang="en-US" i="1" dirty="0" smtClean="0"/>
              <a:t>E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417913" y="5585032"/>
            <a:ext cx="9370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203126" y="6226139"/>
            <a:ext cx="9000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59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process causing two electrons to repel:</a:t>
            </a:r>
          </a:p>
        </p:txBody>
      </p:sp>
      <p:sp>
        <p:nvSpPr>
          <p:cNvPr id="9" name="Freeform 8"/>
          <p:cNvSpPr/>
          <p:nvPr/>
        </p:nvSpPr>
        <p:spPr>
          <a:xfrm>
            <a:off x="1097244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419209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2663212" y="3587306"/>
            <a:ext cx="3949843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613055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8179023" y="3616416"/>
            <a:ext cx="3040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-389775" y="3608977"/>
            <a:ext cx="5456852" cy="2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030415" y="3610465"/>
            <a:ext cx="5644396" cy="392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39626" y="3007193"/>
            <a:ext cx="4315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72351" y="2944107"/>
            <a:ext cx="4192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2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</a:t>
            </a:r>
            <a:r>
              <a:rPr lang="en-US" dirty="0" smtClean="0"/>
              <a:t>eview </a:t>
            </a:r>
            <a:r>
              <a:rPr lang="en-US" dirty="0" smtClean="0"/>
              <a:t>of the basics</a:t>
            </a:r>
          </a:p>
          <a:p>
            <a:r>
              <a:rPr lang="en-US" dirty="0" smtClean="0"/>
              <a:t>The theory behind the Standard Model</a:t>
            </a:r>
          </a:p>
          <a:p>
            <a:pPr lvl="1"/>
            <a:r>
              <a:rPr lang="en-US" dirty="0" smtClean="0"/>
              <a:t>Quantum </a:t>
            </a:r>
            <a:r>
              <a:rPr lang="en-US" dirty="0" smtClean="0"/>
              <a:t>Field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Feynman Diagrams</a:t>
            </a:r>
          </a:p>
          <a:p>
            <a:pPr lvl="1"/>
            <a:r>
              <a:rPr lang="en-US" dirty="0" smtClean="0"/>
              <a:t>Quantum Electrodynamics</a:t>
            </a:r>
          </a:p>
          <a:p>
            <a:pPr lvl="1"/>
            <a:r>
              <a:rPr lang="en-US" dirty="0" smtClean="0"/>
              <a:t>Weak and Strong Interactions</a:t>
            </a:r>
          </a:p>
          <a:p>
            <a:r>
              <a:rPr lang="en-US" dirty="0" smtClean="0"/>
              <a:t>Back to reality</a:t>
            </a:r>
          </a:p>
          <a:p>
            <a:pPr lvl="1"/>
            <a:r>
              <a:rPr lang="en-US" dirty="0" smtClean="0"/>
              <a:t>Particle </a:t>
            </a:r>
            <a:r>
              <a:rPr lang="en-US" dirty="0" smtClean="0"/>
              <a:t>c</a:t>
            </a:r>
            <a:r>
              <a:rPr lang="en-US" dirty="0" smtClean="0"/>
              <a:t>reation and decay</a:t>
            </a:r>
          </a:p>
          <a:p>
            <a:r>
              <a:rPr lang="en-US" dirty="0" smtClean="0"/>
              <a:t>Summary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706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process causing two electrons to repel:</a:t>
            </a:r>
          </a:p>
        </p:txBody>
      </p:sp>
      <p:sp>
        <p:nvSpPr>
          <p:cNvPr id="9" name="Freeform 8"/>
          <p:cNvSpPr/>
          <p:nvPr/>
        </p:nvSpPr>
        <p:spPr>
          <a:xfrm>
            <a:off x="1461872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54581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3027840" y="3587306"/>
            <a:ext cx="3333747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361587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7927555" y="3616416"/>
            <a:ext cx="2256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-389775" y="3608977"/>
            <a:ext cx="5456852" cy="2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30415" y="3614385"/>
            <a:ext cx="5091166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575586" y="3007193"/>
            <a:ext cx="4315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49552" y="2956681"/>
            <a:ext cx="4192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7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process causing two electrons to repel:</a:t>
            </a:r>
          </a:p>
        </p:txBody>
      </p:sp>
      <p:sp>
        <p:nvSpPr>
          <p:cNvPr id="9" name="Freeform 8"/>
          <p:cNvSpPr/>
          <p:nvPr/>
        </p:nvSpPr>
        <p:spPr>
          <a:xfrm>
            <a:off x="1461872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54581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3027840" y="3587306"/>
            <a:ext cx="3069706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097546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7663514" y="3616416"/>
            <a:ext cx="2608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286398" y="3007193"/>
            <a:ext cx="4315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84835" y="2981831"/>
            <a:ext cx="4000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187769" y="3206583"/>
            <a:ext cx="1232194" cy="401341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>
            <a:endCxn id="14" idx="0"/>
          </p:cNvCxnSpPr>
          <p:nvPr/>
        </p:nvCxnSpPr>
        <p:spPr>
          <a:xfrm flipV="1">
            <a:off x="-389775" y="3607924"/>
            <a:ext cx="2577544" cy="1064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</p:cNvCxnSpPr>
          <p:nvPr/>
        </p:nvCxnSpPr>
        <p:spPr>
          <a:xfrm>
            <a:off x="3419963" y="3606365"/>
            <a:ext cx="6789632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66582" y="3222255"/>
            <a:ext cx="10443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50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process causing two electrons to repel:</a:t>
            </a:r>
          </a:p>
        </p:txBody>
      </p:sp>
      <p:sp>
        <p:nvSpPr>
          <p:cNvPr id="9" name="Freeform 8"/>
          <p:cNvSpPr/>
          <p:nvPr/>
        </p:nvSpPr>
        <p:spPr>
          <a:xfrm>
            <a:off x="1172684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343769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2738652" y="3587306"/>
            <a:ext cx="3094852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833504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7399472" y="3616416"/>
            <a:ext cx="2734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060077" y="3007193"/>
            <a:ext cx="4315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458514" y="2969256"/>
            <a:ext cx="4000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3520549" y="3206583"/>
            <a:ext cx="1232194" cy="401341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>
            <a:endCxn id="14" idx="0"/>
          </p:cNvCxnSpPr>
          <p:nvPr/>
        </p:nvCxnSpPr>
        <p:spPr>
          <a:xfrm>
            <a:off x="-578376" y="3607924"/>
            <a:ext cx="4098925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</p:cNvCxnSpPr>
          <p:nvPr/>
        </p:nvCxnSpPr>
        <p:spPr>
          <a:xfrm>
            <a:off x="4752743" y="3606365"/>
            <a:ext cx="5393985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11935" y="3222255"/>
            <a:ext cx="10443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28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process causing two electrons to repel:</a:t>
            </a:r>
          </a:p>
        </p:txBody>
      </p:sp>
      <p:sp>
        <p:nvSpPr>
          <p:cNvPr id="9" name="Freeform 8"/>
          <p:cNvSpPr/>
          <p:nvPr/>
        </p:nvSpPr>
        <p:spPr>
          <a:xfrm>
            <a:off x="946363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570090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2512331" y="3587306"/>
            <a:ext cx="3107426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619757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7185725" y="3616416"/>
            <a:ext cx="3040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71476" y="3007193"/>
            <a:ext cx="4315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232193" y="2969256"/>
            <a:ext cx="4000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293397" y="3206583"/>
            <a:ext cx="1232194" cy="401341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>
            <a:endCxn id="14" idx="0"/>
          </p:cNvCxnSpPr>
          <p:nvPr/>
        </p:nvCxnSpPr>
        <p:spPr>
          <a:xfrm flipV="1">
            <a:off x="-465216" y="3607924"/>
            <a:ext cx="5758613" cy="1053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</p:cNvCxnSpPr>
          <p:nvPr/>
        </p:nvCxnSpPr>
        <p:spPr>
          <a:xfrm>
            <a:off x="6525591" y="3606365"/>
            <a:ext cx="3709151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6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implest process </a:t>
            </a:r>
            <a:r>
              <a:rPr lang="en-US" dirty="0"/>
              <a:t>causing two electrons to </a:t>
            </a:r>
            <a:r>
              <a:rPr lang="en-US" dirty="0" smtClean="0"/>
              <a:t>repel: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94895" y="294662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-821558" y="3589804"/>
            <a:ext cx="15164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2" idx="0"/>
          </p:cNvCxnSpPr>
          <p:nvPr/>
        </p:nvCxnSpPr>
        <p:spPr>
          <a:xfrm>
            <a:off x="2260863" y="3587306"/>
            <a:ext cx="3685802" cy="31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946665" y="2975738"/>
            <a:ext cx="1565968" cy="643176"/>
          </a:xfrm>
          <a:custGeom>
            <a:avLst/>
            <a:gdLst>
              <a:gd name="connsiteX0" fmla="*/ 0 w 3365500"/>
              <a:gd name="connsiteY0" fmla="*/ 52743 h 52743"/>
              <a:gd name="connsiteX1" fmla="*/ 3365500 w 3365500"/>
              <a:gd name="connsiteY1" fmla="*/ 40043 h 52743"/>
              <a:gd name="connsiteX0" fmla="*/ 0 w 3365500"/>
              <a:gd name="connsiteY0" fmla="*/ 46134 h 46134"/>
              <a:gd name="connsiteX1" fmla="*/ 3365500 w 3365500"/>
              <a:gd name="connsiteY1" fmla="*/ 33434 h 46134"/>
              <a:gd name="connsiteX0" fmla="*/ 0 w 2527300"/>
              <a:gd name="connsiteY0" fmla="*/ 43403 h 43403"/>
              <a:gd name="connsiteX1" fmla="*/ 2527300 w 2527300"/>
              <a:gd name="connsiteY1" fmla="*/ 35070 h 43403"/>
              <a:gd name="connsiteX0" fmla="*/ 0 w 2721963"/>
              <a:gd name="connsiteY0" fmla="*/ 43403 h 43403"/>
              <a:gd name="connsiteX1" fmla="*/ 2527300 w 2721963"/>
              <a:gd name="connsiteY1" fmla="*/ 35070 h 43403"/>
              <a:gd name="connsiteX2" fmla="*/ 2552700 w 2721963"/>
              <a:gd name="connsiteY2" fmla="*/ 28117 h 43403"/>
              <a:gd name="connsiteX0" fmla="*/ 0 w 3429000"/>
              <a:gd name="connsiteY0" fmla="*/ 43403 h 43403"/>
              <a:gd name="connsiteX1" fmla="*/ 2527300 w 3429000"/>
              <a:gd name="connsiteY1" fmla="*/ 35070 h 43403"/>
              <a:gd name="connsiteX2" fmla="*/ 3429000 w 3429000"/>
              <a:gd name="connsiteY2" fmla="*/ 32484 h 43403"/>
              <a:gd name="connsiteX0" fmla="*/ 25401 w 3454401"/>
              <a:gd name="connsiteY0" fmla="*/ 10919 h 10919"/>
              <a:gd name="connsiteX1" fmla="*/ 0 w 3454401"/>
              <a:gd name="connsiteY1" fmla="*/ 10919 h 10919"/>
              <a:gd name="connsiteX2" fmla="*/ 2552701 w 3454401"/>
              <a:gd name="connsiteY2" fmla="*/ 2586 h 10919"/>
              <a:gd name="connsiteX3" fmla="*/ 3454401 w 3454401"/>
              <a:gd name="connsiteY3" fmla="*/ 0 h 10919"/>
              <a:gd name="connsiteX0" fmla="*/ 825501 w 4254501"/>
              <a:gd name="connsiteY0" fmla="*/ 10919 h 10919"/>
              <a:gd name="connsiteX1" fmla="*/ 0 w 4254501"/>
              <a:gd name="connsiteY1" fmla="*/ 10919 h 10919"/>
              <a:gd name="connsiteX2" fmla="*/ 3352801 w 4254501"/>
              <a:gd name="connsiteY2" fmla="*/ 2586 h 10919"/>
              <a:gd name="connsiteX3" fmla="*/ 4254501 w 4254501"/>
              <a:gd name="connsiteY3" fmla="*/ 0 h 10919"/>
              <a:gd name="connsiteX0" fmla="*/ 0 w 4699000"/>
              <a:gd name="connsiteY0" fmla="*/ 6552 h 10919"/>
              <a:gd name="connsiteX1" fmla="*/ 444499 w 4699000"/>
              <a:gd name="connsiteY1" fmla="*/ 10919 h 10919"/>
              <a:gd name="connsiteX2" fmla="*/ 3797300 w 4699000"/>
              <a:gd name="connsiteY2" fmla="*/ 2586 h 10919"/>
              <a:gd name="connsiteX3" fmla="*/ 4699000 w 4699000"/>
              <a:gd name="connsiteY3" fmla="*/ 0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10919 h 10919"/>
              <a:gd name="connsiteX1" fmla="*/ 1689099 w 4699000"/>
              <a:gd name="connsiteY1" fmla="*/ 0 h 10919"/>
              <a:gd name="connsiteX2" fmla="*/ 3797300 w 4699000"/>
              <a:gd name="connsiteY2" fmla="*/ 6953 h 10919"/>
              <a:gd name="connsiteX3" fmla="*/ 4699000 w 4699000"/>
              <a:gd name="connsiteY3" fmla="*/ 4367 h 10919"/>
              <a:gd name="connsiteX0" fmla="*/ 0 w 4699000"/>
              <a:gd name="connsiteY0" fmla="*/ 6552 h 6552"/>
              <a:gd name="connsiteX1" fmla="*/ 1866899 w 4699000"/>
              <a:gd name="connsiteY1" fmla="*/ 0 h 6552"/>
              <a:gd name="connsiteX2" fmla="*/ 3797300 w 4699000"/>
              <a:gd name="connsiteY2" fmla="*/ 2586 h 6552"/>
              <a:gd name="connsiteX3" fmla="*/ 4699000 w 4699000"/>
              <a:gd name="connsiteY3" fmla="*/ 0 h 6552"/>
              <a:gd name="connsiteX0" fmla="*/ 0 w 10000"/>
              <a:gd name="connsiteY0" fmla="*/ 10000 h 10000"/>
              <a:gd name="connsiteX1" fmla="*/ 3973 w 10000"/>
              <a:gd name="connsiteY1" fmla="*/ 0 h 10000"/>
              <a:gd name="connsiteX2" fmla="*/ 8081 w 10000"/>
              <a:gd name="connsiteY2" fmla="*/ 3947 h 10000"/>
              <a:gd name="connsiteX3" fmla="*/ 10000 w 10000"/>
              <a:gd name="connsiteY3" fmla="*/ 0 h 10000"/>
              <a:gd name="connsiteX0" fmla="*/ 0 w 10000"/>
              <a:gd name="connsiteY0" fmla="*/ 64983 h 64983"/>
              <a:gd name="connsiteX1" fmla="*/ 3973 w 10000"/>
              <a:gd name="connsiteY1" fmla="*/ 54983 h 64983"/>
              <a:gd name="connsiteX2" fmla="*/ 8081 w 10000"/>
              <a:gd name="connsiteY2" fmla="*/ 58930 h 64983"/>
              <a:gd name="connsiteX3" fmla="*/ 10000 w 10000"/>
              <a:gd name="connsiteY3" fmla="*/ 54983 h 64983"/>
              <a:gd name="connsiteX0" fmla="*/ 0 w 9135"/>
              <a:gd name="connsiteY0" fmla="*/ 51651 h 58930"/>
              <a:gd name="connsiteX1" fmla="*/ 3108 w 9135"/>
              <a:gd name="connsiteY1" fmla="*/ 54983 h 58930"/>
              <a:gd name="connsiteX2" fmla="*/ 7216 w 9135"/>
              <a:gd name="connsiteY2" fmla="*/ 58930 h 58930"/>
              <a:gd name="connsiteX3" fmla="*/ 9135 w 9135"/>
              <a:gd name="connsiteY3" fmla="*/ 54983 h 58930"/>
              <a:gd name="connsiteX0" fmla="*/ 0 w 9556"/>
              <a:gd name="connsiteY0" fmla="*/ 8765 h 10000"/>
              <a:gd name="connsiteX1" fmla="*/ 3402 w 9556"/>
              <a:gd name="connsiteY1" fmla="*/ 9330 h 10000"/>
              <a:gd name="connsiteX2" fmla="*/ 7899 w 9556"/>
              <a:gd name="connsiteY2" fmla="*/ 10000 h 10000"/>
              <a:gd name="connsiteX3" fmla="*/ 9556 w 9556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8765 h 10000"/>
              <a:gd name="connsiteX1" fmla="*/ 3560 w 10000"/>
              <a:gd name="connsiteY1" fmla="*/ 9330 h 10000"/>
              <a:gd name="connsiteX2" fmla="*/ 8266 w 10000"/>
              <a:gd name="connsiteY2" fmla="*/ 10000 h 10000"/>
              <a:gd name="connsiteX3" fmla="*/ 10000 w 10000"/>
              <a:gd name="connsiteY3" fmla="*/ 8199 h 10000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509"/>
              <a:gd name="connsiteX1" fmla="*/ 4798 w 10000"/>
              <a:gd name="connsiteY1" fmla="*/ 7878 h 17509"/>
              <a:gd name="connsiteX2" fmla="*/ 8266 w 10000"/>
              <a:gd name="connsiteY2" fmla="*/ 15335 h 17509"/>
              <a:gd name="connsiteX3" fmla="*/ 10000 w 10000"/>
              <a:gd name="connsiteY3" fmla="*/ 13534 h 17509"/>
              <a:gd name="connsiteX0" fmla="*/ 0 w 10000"/>
              <a:gd name="connsiteY0" fmla="*/ 14100 h 17689"/>
              <a:gd name="connsiteX1" fmla="*/ 4798 w 10000"/>
              <a:gd name="connsiteY1" fmla="*/ 7878 h 17689"/>
              <a:gd name="connsiteX2" fmla="*/ 8266 w 10000"/>
              <a:gd name="connsiteY2" fmla="*/ 15335 h 17689"/>
              <a:gd name="connsiteX3" fmla="*/ 10000 w 10000"/>
              <a:gd name="connsiteY3" fmla="*/ 13534 h 17689"/>
              <a:gd name="connsiteX0" fmla="*/ 0 w 10000"/>
              <a:gd name="connsiteY0" fmla="*/ 14100 h 15335"/>
              <a:gd name="connsiteX1" fmla="*/ 4798 w 10000"/>
              <a:gd name="connsiteY1" fmla="*/ 7878 h 15335"/>
              <a:gd name="connsiteX2" fmla="*/ 8266 w 10000"/>
              <a:gd name="connsiteY2" fmla="*/ 15335 h 15335"/>
              <a:gd name="connsiteX3" fmla="*/ 10000 w 10000"/>
              <a:gd name="connsiteY3" fmla="*/ 13534 h 15335"/>
              <a:gd name="connsiteX0" fmla="*/ 0 w 10000"/>
              <a:gd name="connsiteY0" fmla="*/ 11374 h 13220"/>
              <a:gd name="connsiteX1" fmla="*/ 3745 w 10000"/>
              <a:gd name="connsiteY1" fmla="*/ 8545 h 13220"/>
              <a:gd name="connsiteX2" fmla="*/ 8266 w 10000"/>
              <a:gd name="connsiteY2" fmla="*/ 12609 h 13220"/>
              <a:gd name="connsiteX3" fmla="*/ 10000 w 10000"/>
              <a:gd name="connsiteY3" fmla="*/ 10808 h 13220"/>
              <a:gd name="connsiteX0" fmla="*/ 0 w 10000"/>
              <a:gd name="connsiteY0" fmla="*/ 11881 h 13727"/>
              <a:gd name="connsiteX1" fmla="*/ 3745 w 10000"/>
              <a:gd name="connsiteY1" fmla="*/ 9052 h 13727"/>
              <a:gd name="connsiteX2" fmla="*/ 6161 w 10000"/>
              <a:gd name="connsiteY2" fmla="*/ 10854 h 13727"/>
              <a:gd name="connsiteX3" fmla="*/ 10000 w 10000"/>
              <a:gd name="connsiteY3" fmla="*/ 11315 h 13727"/>
              <a:gd name="connsiteX0" fmla="*/ 0 w 10000"/>
              <a:gd name="connsiteY0" fmla="*/ 10192 h 13548"/>
              <a:gd name="connsiteX1" fmla="*/ 3776 w 10000"/>
              <a:gd name="connsiteY1" fmla="*/ 9625 h 13548"/>
              <a:gd name="connsiteX2" fmla="*/ 6161 w 10000"/>
              <a:gd name="connsiteY2" fmla="*/ 9165 h 13548"/>
              <a:gd name="connsiteX3" fmla="*/ 10000 w 10000"/>
              <a:gd name="connsiteY3" fmla="*/ 9626 h 13548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0192 h 10192"/>
              <a:gd name="connsiteX1" fmla="*/ 3776 w 10000"/>
              <a:gd name="connsiteY1" fmla="*/ 9625 h 10192"/>
              <a:gd name="connsiteX2" fmla="*/ 6161 w 10000"/>
              <a:gd name="connsiteY2" fmla="*/ 9165 h 10192"/>
              <a:gd name="connsiteX3" fmla="*/ 10000 w 10000"/>
              <a:gd name="connsiteY3" fmla="*/ 9626 h 10192"/>
              <a:gd name="connsiteX0" fmla="*/ 0 w 10000"/>
              <a:gd name="connsiteY0" fmla="*/ 13868 h 13868"/>
              <a:gd name="connsiteX1" fmla="*/ 3776 w 10000"/>
              <a:gd name="connsiteY1" fmla="*/ 13301 h 13868"/>
              <a:gd name="connsiteX2" fmla="*/ 6161 w 10000"/>
              <a:gd name="connsiteY2" fmla="*/ 12841 h 13868"/>
              <a:gd name="connsiteX3" fmla="*/ 10000 w 10000"/>
              <a:gd name="connsiteY3" fmla="*/ 13302 h 13868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1404 h 11404"/>
              <a:gd name="connsiteX1" fmla="*/ 3776 w 10000"/>
              <a:gd name="connsiteY1" fmla="*/ 10837 h 11404"/>
              <a:gd name="connsiteX2" fmla="*/ 6161 w 10000"/>
              <a:gd name="connsiteY2" fmla="*/ 10377 h 11404"/>
              <a:gd name="connsiteX3" fmla="*/ 10000 w 10000"/>
              <a:gd name="connsiteY3" fmla="*/ 10838 h 1140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3984 h 13984"/>
              <a:gd name="connsiteX1" fmla="*/ 3776 w 10000"/>
              <a:gd name="connsiteY1" fmla="*/ 13417 h 13984"/>
              <a:gd name="connsiteX2" fmla="*/ 6072 w 10000"/>
              <a:gd name="connsiteY2" fmla="*/ 8265 h 13984"/>
              <a:gd name="connsiteX3" fmla="*/ 10000 w 10000"/>
              <a:gd name="connsiteY3" fmla="*/ 13418 h 13984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095 h 16095"/>
              <a:gd name="connsiteX1" fmla="*/ 3901 w 10000"/>
              <a:gd name="connsiteY1" fmla="*/ 10836 h 16095"/>
              <a:gd name="connsiteX2" fmla="*/ 6072 w 10000"/>
              <a:gd name="connsiteY2" fmla="*/ 10376 h 16095"/>
              <a:gd name="connsiteX3" fmla="*/ 10000 w 10000"/>
              <a:gd name="connsiteY3" fmla="*/ 15529 h 16095"/>
              <a:gd name="connsiteX0" fmla="*/ 0 w 10000"/>
              <a:gd name="connsiteY0" fmla="*/ 16298 h 16298"/>
              <a:gd name="connsiteX1" fmla="*/ 4453 w 10000"/>
              <a:gd name="connsiteY1" fmla="*/ 10648 h 16298"/>
              <a:gd name="connsiteX2" fmla="*/ 6072 w 10000"/>
              <a:gd name="connsiteY2" fmla="*/ 10579 h 16298"/>
              <a:gd name="connsiteX3" fmla="*/ 10000 w 10000"/>
              <a:gd name="connsiteY3" fmla="*/ 15732 h 16298"/>
              <a:gd name="connsiteX0" fmla="*/ 0 w 10000"/>
              <a:gd name="connsiteY0" fmla="*/ 16114 h 16114"/>
              <a:gd name="connsiteX1" fmla="*/ 4453 w 10000"/>
              <a:gd name="connsiteY1" fmla="*/ 10464 h 16114"/>
              <a:gd name="connsiteX2" fmla="*/ 5574 w 10000"/>
              <a:gd name="connsiteY2" fmla="*/ 10786 h 16114"/>
              <a:gd name="connsiteX3" fmla="*/ 10000 w 10000"/>
              <a:gd name="connsiteY3" fmla="*/ 15548 h 16114"/>
              <a:gd name="connsiteX0" fmla="*/ 0 w 10000"/>
              <a:gd name="connsiteY0" fmla="*/ 14653 h 14653"/>
              <a:gd name="connsiteX1" fmla="*/ 4453 w 10000"/>
              <a:gd name="connsiteY1" fmla="*/ 9003 h 14653"/>
              <a:gd name="connsiteX2" fmla="*/ 5574 w 10000"/>
              <a:gd name="connsiteY2" fmla="*/ 9325 h 14653"/>
              <a:gd name="connsiteX3" fmla="*/ 10000 w 10000"/>
              <a:gd name="connsiteY3" fmla="*/ 14087 h 14653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8"/>
              <a:gd name="connsiteX1" fmla="*/ 4453 w 10000"/>
              <a:gd name="connsiteY1" fmla="*/ 6338 h 11988"/>
              <a:gd name="connsiteX2" fmla="*/ 5574 w 10000"/>
              <a:gd name="connsiteY2" fmla="*/ 6660 h 11988"/>
              <a:gd name="connsiteX3" fmla="*/ 10000 w 10000"/>
              <a:gd name="connsiteY3" fmla="*/ 11422 h 11988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1989"/>
              <a:gd name="connsiteX1" fmla="*/ 4453 w 10000"/>
              <a:gd name="connsiteY1" fmla="*/ 6338 h 11989"/>
              <a:gd name="connsiteX2" fmla="*/ 5574 w 10000"/>
              <a:gd name="connsiteY2" fmla="*/ 6660 h 11989"/>
              <a:gd name="connsiteX3" fmla="*/ 10000 w 10000"/>
              <a:gd name="connsiteY3" fmla="*/ 11422 h 11989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1988 h 12418"/>
              <a:gd name="connsiteX1" fmla="*/ 4453 w 10000"/>
              <a:gd name="connsiteY1" fmla="*/ 6338 h 12418"/>
              <a:gd name="connsiteX2" fmla="*/ 5574 w 10000"/>
              <a:gd name="connsiteY2" fmla="*/ 6660 h 12418"/>
              <a:gd name="connsiteX3" fmla="*/ 10000 w 10000"/>
              <a:gd name="connsiteY3" fmla="*/ 11422 h 12418"/>
              <a:gd name="connsiteX0" fmla="*/ 0 w 10000"/>
              <a:gd name="connsiteY0" fmla="*/ 10695 h 11125"/>
              <a:gd name="connsiteX1" fmla="*/ 4453 w 10000"/>
              <a:gd name="connsiteY1" fmla="*/ 5045 h 11125"/>
              <a:gd name="connsiteX2" fmla="*/ 5574 w 10000"/>
              <a:gd name="connsiteY2" fmla="*/ 5367 h 11125"/>
              <a:gd name="connsiteX3" fmla="*/ 10000 w 10000"/>
              <a:gd name="connsiteY3" fmla="*/ 10129 h 11125"/>
              <a:gd name="connsiteX0" fmla="*/ 0 w 10000"/>
              <a:gd name="connsiteY0" fmla="*/ 9174 h 9174"/>
              <a:gd name="connsiteX1" fmla="*/ 4453 w 10000"/>
              <a:gd name="connsiteY1" fmla="*/ 3524 h 9174"/>
              <a:gd name="connsiteX2" fmla="*/ 5574 w 10000"/>
              <a:gd name="connsiteY2" fmla="*/ 3846 h 9174"/>
              <a:gd name="connsiteX3" fmla="*/ 10000 w 10000"/>
              <a:gd name="connsiteY3" fmla="*/ 8608 h 9174"/>
              <a:gd name="connsiteX0" fmla="*/ 0 w 10000"/>
              <a:gd name="connsiteY0" fmla="*/ 8507 h 8507"/>
              <a:gd name="connsiteX1" fmla="*/ 4729 w 10000"/>
              <a:gd name="connsiteY1" fmla="*/ 2348 h 8507"/>
              <a:gd name="connsiteX2" fmla="*/ 5574 w 10000"/>
              <a:gd name="connsiteY2" fmla="*/ 2699 h 8507"/>
              <a:gd name="connsiteX3" fmla="*/ 10000 w 10000"/>
              <a:gd name="connsiteY3" fmla="*/ 7890 h 8507"/>
              <a:gd name="connsiteX0" fmla="*/ 0 w 10000"/>
              <a:gd name="connsiteY0" fmla="*/ 10661 h 10661"/>
              <a:gd name="connsiteX1" fmla="*/ 4729 w 10000"/>
              <a:gd name="connsiteY1" fmla="*/ 3421 h 10661"/>
              <a:gd name="connsiteX2" fmla="*/ 5574 w 10000"/>
              <a:gd name="connsiteY2" fmla="*/ 3834 h 10661"/>
              <a:gd name="connsiteX3" fmla="*/ 10000 w 10000"/>
              <a:gd name="connsiteY3" fmla="*/ 9936 h 10661"/>
              <a:gd name="connsiteX0" fmla="*/ 0 w 10000"/>
              <a:gd name="connsiteY0" fmla="*/ 11480 h 11480"/>
              <a:gd name="connsiteX1" fmla="*/ 4729 w 10000"/>
              <a:gd name="connsiteY1" fmla="*/ 4240 h 11480"/>
              <a:gd name="connsiteX2" fmla="*/ 5574 w 10000"/>
              <a:gd name="connsiteY2" fmla="*/ 4653 h 11480"/>
              <a:gd name="connsiteX3" fmla="*/ 10000 w 10000"/>
              <a:gd name="connsiteY3" fmla="*/ 10755 h 11480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1863 h 11863"/>
              <a:gd name="connsiteX1" fmla="*/ 4729 w 10000"/>
              <a:gd name="connsiteY1" fmla="*/ 4623 h 11863"/>
              <a:gd name="connsiteX2" fmla="*/ 5574 w 10000"/>
              <a:gd name="connsiteY2" fmla="*/ 5036 h 11863"/>
              <a:gd name="connsiteX3" fmla="*/ 10000 w 10000"/>
              <a:gd name="connsiteY3" fmla="*/ 11138 h 11863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147"/>
              <a:gd name="connsiteX1" fmla="*/ 4729 w 10000"/>
              <a:gd name="connsiteY1" fmla="*/ 4795 h 12147"/>
              <a:gd name="connsiteX2" fmla="*/ 5574 w 10000"/>
              <a:gd name="connsiteY2" fmla="*/ 5208 h 12147"/>
              <a:gd name="connsiteX3" fmla="*/ 10000 w 10000"/>
              <a:gd name="connsiteY3" fmla="*/ 11310 h 12147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2035 h 12035"/>
              <a:gd name="connsiteX1" fmla="*/ 4729 w 10000"/>
              <a:gd name="connsiteY1" fmla="*/ 4795 h 12035"/>
              <a:gd name="connsiteX2" fmla="*/ 5574 w 10000"/>
              <a:gd name="connsiteY2" fmla="*/ 5208 h 12035"/>
              <a:gd name="connsiteX3" fmla="*/ 10000 w 10000"/>
              <a:gd name="connsiteY3" fmla="*/ 11310 h 12035"/>
              <a:gd name="connsiteX0" fmla="*/ 0 w 10000"/>
              <a:gd name="connsiteY0" fmla="*/ 10468 h 10655"/>
              <a:gd name="connsiteX1" fmla="*/ 4729 w 10000"/>
              <a:gd name="connsiteY1" fmla="*/ 3228 h 10655"/>
              <a:gd name="connsiteX2" fmla="*/ 5574 w 10000"/>
              <a:gd name="connsiteY2" fmla="*/ 3641 h 10655"/>
              <a:gd name="connsiteX3" fmla="*/ 10000 w 10000"/>
              <a:gd name="connsiteY3" fmla="*/ 10655 h 10655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300 h 12487"/>
              <a:gd name="connsiteX1" fmla="*/ 4729 w 10000"/>
              <a:gd name="connsiteY1" fmla="*/ 5060 h 12487"/>
              <a:gd name="connsiteX2" fmla="*/ 5574 w 10000"/>
              <a:gd name="connsiteY2" fmla="*/ 5473 h 12487"/>
              <a:gd name="connsiteX3" fmla="*/ 10000 w 10000"/>
              <a:gd name="connsiteY3" fmla="*/ 12487 h 12487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10000"/>
              <a:gd name="connsiteY0" fmla="*/ 12469 h 12656"/>
              <a:gd name="connsiteX1" fmla="*/ 4729 w 10000"/>
              <a:gd name="connsiteY1" fmla="*/ 5229 h 12656"/>
              <a:gd name="connsiteX2" fmla="*/ 5574 w 10000"/>
              <a:gd name="connsiteY2" fmla="*/ 5642 h 12656"/>
              <a:gd name="connsiteX3" fmla="*/ 10000 w 10000"/>
              <a:gd name="connsiteY3" fmla="*/ 12656 h 12656"/>
              <a:gd name="connsiteX0" fmla="*/ 0 w 6586"/>
              <a:gd name="connsiteY0" fmla="*/ 10185 h 10778"/>
              <a:gd name="connsiteX1" fmla="*/ 1315 w 6586"/>
              <a:gd name="connsiteY1" fmla="*/ 3351 h 10778"/>
              <a:gd name="connsiteX2" fmla="*/ 2160 w 6586"/>
              <a:gd name="connsiteY2" fmla="*/ 3764 h 10778"/>
              <a:gd name="connsiteX3" fmla="*/ 6586 w 6586"/>
              <a:gd name="connsiteY3" fmla="*/ 10778 h 10778"/>
              <a:gd name="connsiteX0" fmla="*/ 0 w 10000"/>
              <a:gd name="connsiteY0" fmla="*/ 9450 h 10111"/>
              <a:gd name="connsiteX1" fmla="*/ 1997 w 10000"/>
              <a:gd name="connsiteY1" fmla="*/ 3109 h 10111"/>
              <a:gd name="connsiteX2" fmla="*/ 3280 w 10000"/>
              <a:gd name="connsiteY2" fmla="*/ 3492 h 10111"/>
              <a:gd name="connsiteX3" fmla="*/ 10000 w 10000"/>
              <a:gd name="connsiteY3" fmla="*/ 10000 h 10111"/>
              <a:gd name="connsiteX0" fmla="*/ 0 w 4125"/>
              <a:gd name="connsiteY0" fmla="*/ 6860 h 6860"/>
              <a:gd name="connsiteX1" fmla="*/ 1997 w 4125"/>
              <a:gd name="connsiteY1" fmla="*/ 519 h 6860"/>
              <a:gd name="connsiteX2" fmla="*/ 3280 w 4125"/>
              <a:gd name="connsiteY2" fmla="*/ 902 h 6860"/>
              <a:gd name="connsiteX3" fmla="*/ 4125 w 4125"/>
              <a:gd name="connsiteY3" fmla="*/ 5152 h 6860"/>
              <a:gd name="connsiteX0" fmla="*/ 0 w 10000"/>
              <a:gd name="connsiteY0" fmla="*/ 10000 h 10000"/>
              <a:gd name="connsiteX1" fmla="*/ 4841 w 10000"/>
              <a:gd name="connsiteY1" fmla="*/ 757 h 10000"/>
              <a:gd name="connsiteX2" fmla="*/ 7952 w 10000"/>
              <a:gd name="connsiteY2" fmla="*/ 1315 h 10000"/>
              <a:gd name="connsiteX3" fmla="*/ 10000 w 10000"/>
              <a:gd name="connsiteY3" fmla="*/ 7510 h 10000"/>
              <a:gd name="connsiteX0" fmla="*/ 0 w 10000"/>
              <a:gd name="connsiteY0" fmla="*/ 9999 h 9999"/>
              <a:gd name="connsiteX1" fmla="*/ 4841 w 10000"/>
              <a:gd name="connsiteY1" fmla="*/ 756 h 9999"/>
              <a:gd name="connsiteX2" fmla="*/ 6581 w 10000"/>
              <a:gd name="connsiteY2" fmla="*/ 1314 h 9999"/>
              <a:gd name="connsiteX3" fmla="*/ 10000 w 10000"/>
              <a:gd name="connsiteY3" fmla="*/ 7509 h 9999"/>
              <a:gd name="connsiteX0" fmla="*/ 0 w 10000"/>
              <a:gd name="connsiteY0" fmla="*/ 10000 h 10000"/>
              <a:gd name="connsiteX1" fmla="*/ 3394 w 10000"/>
              <a:gd name="connsiteY1" fmla="*/ 756 h 10000"/>
              <a:gd name="connsiteX2" fmla="*/ 6581 w 10000"/>
              <a:gd name="connsiteY2" fmla="*/ 1314 h 10000"/>
              <a:gd name="connsiteX3" fmla="*/ 10000 w 10000"/>
              <a:gd name="connsiteY3" fmla="*/ 7510 h 10000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407 h 13743"/>
              <a:gd name="connsiteX1" fmla="*/ 3394 w 10000"/>
              <a:gd name="connsiteY1" fmla="*/ 4163 h 13743"/>
              <a:gd name="connsiteX2" fmla="*/ 6581 w 10000"/>
              <a:gd name="connsiteY2" fmla="*/ 4721 h 13743"/>
              <a:gd name="connsiteX3" fmla="*/ 10000 w 10000"/>
              <a:gd name="connsiteY3" fmla="*/ 10917 h 13743"/>
              <a:gd name="connsiteX0" fmla="*/ 0 w 10000"/>
              <a:gd name="connsiteY0" fmla="*/ 13407 h 13407"/>
              <a:gd name="connsiteX1" fmla="*/ 3394 w 10000"/>
              <a:gd name="connsiteY1" fmla="*/ 4163 h 13407"/>
              <a:gd name="connsiteX2" fmla="*/ 6581 w 10000"/>
              <a:gd name="connsiteY2" fmla="*/ 4721 h 13407"/>
              <a:gd name="connsiteX3" fmla="*/ 10000 w 10000"/>
              <a:gd name="connsiteY3" fmla="*/ 10917 h 13407"/>
              <a:gd name="connsiteX0" fmla="*/ 0 w 10000"/>
              <a:gd name="connsiteY0" fmla="*/ 13164 h 13164"/>
              <a:gd name="connsiteX1" fmla="*/ 3394 w 10000"/>
              <a:gd name="connsiteY1" fmla="*/ 3920 h 13164"/>
              <a:gd name="connsiteX2" fmla="*/ 6581 w 10000"/>
              <a:gd name="connsiteY2" fmla="*/ 4478 h 13164"/>
              <a:gd name="connsiteX3" fmla="*/ 10000 w 10000"/>
              <a:gd name="connsiteY3" fmla="*/ 10674 h 13164"/>
              <a:gd name="connsiteX0" fmla="*/ 0 w 19978"/>
              <a:gd name="connsiteY0" fmla="*/ 10590 h 10590"/>
              <a:gd name="connsiteX1" fmla="*/ 13372 w 19978"/>
              <a:gd name="connsiteY1" fmla="*/ 797 h 10590"/>
              <a:gd name="connsiteX2" fmla="*/ 16559 w 19978"/>
              <a:gd name="connsiteY2" fmla="*/ 1355 h 10590"/>
              <a:gd name="connsiteX3" fmla="*/ 19978 w 19978"/>
              <a:gd name="connsiteY3" fmla="*/ 7551 h 10590"/>
              <a:gd name="connsiteX0" fmla="*/ 0 w 19978"/>
              <a:gd name="connsiteY0" fmla="*/ 12938 h 12938"/>
              <a:gd name="connsiteX1" fmla="*/ 7888 w 19978"/>
              <a:gd name="connsiteY1" fmla="*/ 402 h 12938"/>
              <a:gd name="connsiteX2" fmla="*/ 16559 w 19978"/>
              <a:gd name="connsiteY2" fmla="*/ 3703 h 12938"/>
              <a:gd name="connsiteX3" fmla="*/ 19978 w 19978"/>
              <a:gd name="connsiteY3" fmla="*/ 9899 h 12938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6559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2988 h 13256"/>
              <a:gd name="connsiteX1" fmla="*/ 7888 w 19902"/>
              <a:gd name="connsiteY1" fmla="*/ 452 h 13256"/>
              <a:gd name="connsiteX2" fmla="*/ 12903 w 19902"/>
              <a:gd name="connsiteY2" fmla="*/ 3753 h 13256"/>
              <a:gd name="connsiteX3" fmla="*/ 19902 w 19902"/>
              <a:gd name="connsiteY3" fmla="*/ 13241 h 13256"/>
              <a:gd name="connsiteX0" fmla="*/ 0 w 19902"/>
              <a:gd name="connsiteY0" fmla="*/ 11563 h 11831"/>
              <a:gd name="connsiteX1" fmla="*/ 7660 w 19902"/>
              <a:gd name="connsiteY1" fmla="*/ 673 h 11831"/>
              <a:gd name="connsiteX2" fmla="*/ 12903 w 19902"/>
              <a:gd name="connsiteY2" fmla="*/ 2328 h 11831"/>
              <a:gd name="connsiteX3" fmla="*/ 19902 w 19902"/>
              <a:gd name="connsiteY3" fmla="*/ 11816 h 11831"/>
              <a:gd name="connsiteX0" fmla="*/ 0 w 19902"/>
              <a:gd name="connsiteY0" fmla="*/ 11007 h 11288"/>
              <a:gd name="connsiteX1" fmla="*/ 7660 w 19902"/>
              <a:gd name="connsiteY1" fmla="*/ 117 h 11288"/>
              <a:gd name="connsiteX2" fmla="*/ 15112 w 19902"/>
              <a:gd name="connsiteY2" fmla="*/ 5612 h 11288"/>
              <a:gd name="connsiteX3" fmla="*/ 19902 w 19902"/>
              <a:gd name="connsiteY3" fmla="*/ 11260 h 11288"/>
              <a:gd name="connsiteX0" fmla="*/ 0 w 19902"/>
              <a:gd name="connsiteY0" fmla="*/ 5836 h 6112"/>
              <a:gd name="connsiteX1" fmla="*/ 5070 w 19902"/>
              <a:gd name="connsiteY1" fmla="*/ 980 h 6112"/>
              <a:gd name="connsiteX2" fmla="*/ 15112 w 19902"/>
              <a:gd name="connsiteY2" fmla="*/ 441 h 6112"/>
              <a:gd name="connsiteX3" fmla="*/ 19902 w 19902"/>
              <a:gd name="connsiteY3" fmla="*/ 6089 h 6112"/>
              <a:gd name="connsiteX0" fmla="*/ 0 w 10000"/>
              <a:gd name="connsiteY0" fmla="*/ 11617 h 12069"/>
              <a:gd name="connsiteX1" fmla="*/ 2547 w 10000"/>
              <a:gd name="connsiteY1" fmla="*/ 3672 h 12069"/>
              <a:gd name="connsiteX2" fmla="*/ 7593 w 10000"/>
              <a:gd name="connsiteY2" fmla="*/ 2791 h 12069"/>
              <a:gd name="connsiteX3" fmla="*/ 10000 w 10000"/>
              <a:gd name="connsiteY3" fmla="*/ 12031 h 12069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4243 h 14808"/>
              <a:gd name="connsiteX1" fmla="*/ 2547 w 10000"/>
              <a:gd name="connsiteY1" fmla="*/ 6298 h 14808"/>
              <a:gd name="connsiteX2" fmla="*/ 7593 w 10000"/>
              <a:gd name="connsiteY2" fmla="*/ 5417 h 14808"/>
              <a:gd name="connsiteX3" fmla="*/ 10000 w 10000"/>
              <a:gd name="connsiteY3" fmla="*/ 14657 h 14808"/>
              <a:gd name="connsiteX0" fmla="*/ 0 w 10000"/>
              <a:gd name="connsiteY0" fmla="*/ 13439 h 13966"/>
              <a:gd name="connsiteX1" fmla="*/ 2547 w 10000"/>
              <a:gd name="connsiteY1" fmla="*/ 5494 h 13966"/>
              <a:gd name="connsiteX2" fmla="*/ 6445 w 10000"/>
              <a:gd name="connsiteY2" fmla="*/ 3715 h 13966"/>
              <a:gd name="connsiteX3" fmla="*/ 10000 w 10000"/>
              <a:gd name="connsiteY3" fmla="*/ 13853 h 13966"/>
              <a:gd name="connsiteX0" fmla="*/ 0 w 10000"/>
              <a:gd name="connsiteY0" fmla="*/ 10266 h 10714"/>
              <a:gd name="connsiteX1" fmla="*/ 3465 w 10000"/>
              <a:gd name="connsiteY1" fmla="*/ 2321 h 10714"/>
              <a:gd name="connsiteX2" fmla="*/ 6445 w 10000"/>
              <a:gd name="connsiteY2" fmla="*/ 542 h 10714"/>
              <a:gd name="connsiteX3" fmla="*/ 10000 w 10000"/>
              <a:gd name="connsiteY3" fmla="*/ 10680 h 10714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3164 h 13612"/>
              <a:gd name="connsiteX1" fmla="*/ 3465 w 10000"/>
              <a:gd name="connsiteY1" fmla="*/ 5219 h 13612"/>
              <a:gd name="connsiteX2" fmla="*/ 6445 w 10000"/>
              <a:gd name="connsiteY2" fmla="*/ 3440 h 13612"/>
              <a:gd name="connsiteX3" fmla="*/ 10000 w 10000"/>
              <a:gd name="connsiteY3" fmla="*/ 13578 h 13612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5716 h 16243"/>
              <a:gd name="connsiteX1" fmla="*/ 3465 w 10000"/>
              <a:gd name="connsiteY1" fmla="*/ 7771 h 16243"/>
              <a:gd name="connsiteX2" fmla="*/ 6445 w 10000"/>
              <a:gd name="connsiteY2" fmla="*/ 5992 h 16243"/>
              <a:gd name="connsiteX3" fmla="*/ 10000 w 10000"/>
              <a:gd name="connsiteY3" fmla="*/ 16130 h 16243"/>
              <a:gd name="connsiteX0" fmla="*/ 0 w 10000"/>
              <a:gd name="connsiteY0" fmla="*/ 16077 h 16640"/>
              <a:gd name="connsiteX1" fmla="*/ 3465 w 10000"/>
              <a:gd name="connsiteY1" fmla="*/ 8132 h 16640"/>
              <a:gd name="connsiteX2" fmla="*/ 6445 w 10000"/>
              <a:gd name="connsiteY2" fmla="*/ 6353 h 16640"/>
              <a:gd name="connsiteX3" fmla="*/ 10000 w 10000"/>
              <a:gd name="connsiteY3" fmla="*/ 16491 h 16640"/>
              <a:gd name="connsiteX0" fmla="*/ 0 w 10000"/>
              <a:gd name="connsiteY0" fmla="*/ 16442 h 17061"/>
              <a:gd name="connsiteX1" fmla="*/ 3465 w 10000"/>
              <a:gd name="connsiteY1" fmla="*/ 8497 h 17061"/>
              <a:gd name="connsiteX2" fmla="*/ 6445 w 10000"/>
              <a:gd name="connsiteY2" fmla="*/ 6718 h 17061"/>
              <a:gd name="connsiteX3" fmla="*/ 10000 w 10000"/>
              <a:gd name="connsiteY3" fmla="*/ 16856 h 17061"/>
              <a:gd name="connsiteX0" fmla="*/ 0 w 9917"/>
              <a:gd name="connsiteY0" fmla="*/ 14928 h 14928"/>
              <a:gd name="connsiteX1" fmla="*/ 3382 w 9917"/>
              <a:gd name="connsiteY1" fmla="*/ 6315 h 14928"/>
              <a:gd name="connsiteX2" fmla="*/ 6362 w 9917"/>
              <a:gd name="connsiteY2" fmla="*/ 4536 h 14928"/>
              <a:gd name="connsiteX3" fmla="*/ 9917 w 9917"/>
              <a:gd name="connsiteY3" fmla="*/ 14674 h 14928"/>
              <a:gd name="connsiteX0" fmla="*/ 0 w 10000"/>
              <a:gd name="connsiteY0" fmla="*/ 10000 h 10000"/>
              <a:gd name="connsiteX1" fmla="*/ 3410 w 10000"/>
              <a:gd name="connsiteY1" fmla="*/ 4230 h 10000"/>
              <a:gd name="connsiteX2" fmla="*/ 6415 w 10000"/>
              <a:gd name="connsiteY2" fmla="*/ 3039 h 10000"/>
              <a:gd name="connsiteX3" fmla="*/ 10000 w 10000"/>
              <a:gd name="connsiteY3" fmla="*/ 9830 h 10000"/>
              <a:gd name="connsiteX0" fmla="*/ 0 w 10000"/>
              <a:gd name="connsiteY0" fmla="*/ 7346 h 7346"/>
              <a:gd name="connsiteX1" fmla="*/ 3410 w 10000"/>
              <a:gd name="connsiteY1" fmla="*/ 1576 h 7346"/>
              <a:gd name="connsiteX2" fmla="*/ 6415 w 10000"/>
              <a:gd name="connsiteY2" fmla="*/ 385 h 7346"/>
              <a:gd name="connsiteX3" fmla="*/ 10000 w 10000"/>
              <a:gd name="connsiteY3" fmla="*/ 7310 h 7346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10000 h 10000"/>
              <a:gd name="connsiteX1" fmla="*/ 3410 w 10000"/>
              <a:gd name="connsiteY1" fmla="*/ 2145 h 10000"/>
              <a:gd name="connsiteX2" fmla="*/ 6415 w 10000"/>
              <a:gd name="connsiteY2" fmla="*/ 524 h 10000"/>
              <a:gd name="connsiteX3" fmla="*/ 10000 w 10000"/>
              <a:gd name="connsiteY3" fmla="*/ 9951 h 10000"/>
              <a:gd name="connsiteX0" fmla="*/ 0 w 10000"/>
              <a:gd name="connsiteY0" fmla="*/ 9838 h 9838"/>
              <a:gd name="connsiteX1" fmla="*/ 3368 w 10000"/>
              <a:gd name="connsiteY1" fmla="*/ 2714 h 9838"/>
              <a:gd name="connsiteX2" fmla="*/ 6415 w 10000"/>
              <a:gd name="connsiteY2" fmla="*/ 362 h 9838"/>
              <a:gd name="connsiteX3" fmla="*/ 10000 w 10000"/>
              <a:gd name="connsiteY3" fmla="*/ 9789 h 9838"/>
              <a:gd name="connsiteX0" fmla="*/ 0 w 10000"/>
              <a:gd name="connsiteY0" fmla="*/ 11593 h 11593"/>
              <a:gd name="connsiteX1" fmla="*/ 3368 w 10000"/>
              <a:gd name="connsiteY1" fmla="*/ 4352 h 11593"/>
              <a:gd name="connsiteX2" fmla="*/ 6415 w 10000"/>
              <a:gd name="connsiteY2" fmla="*/ 1961 h 11593"/>
              <a:gd name="connsiteX3" fmla="*/ 10000 w 10000"/>
              <a:gd name="connsiteY3" fmla="*/ 11543 h 11593"/>
              <a:gd name="connsiteX0" fmla="*/ 0 w 10000"/>
              <a:gd name="connsiteY0" fmla="*/ 11631 h 11631"/>
              <a:gd name="connsiteX1" fmla="*/ 4082 w 10000"/>
              <a:gd name="connsiteY1" fmla="*/ 4328 h 11631"/>
              <a:gd name="connsiteX2" fmla="*/ 6415 w 10000"/>
              <a:gd name="connsiteY2" fmla="*/ 1999 h 11631"/>
              <a:gd name="connsiteX3" fmla="*/ 10000 w 10000"/>
              <a:gd name="connsiteY3" fmla="*/ 11581 h 11631"/>
              <a:gd name="connsiteX0" fmla="*/ 0 w 10000"/>
              <a:gd name="connsiteY0" fmla="*/ 13979 h 13979"/>
              <a:gd name="connsiteX1" fmla="*/ 4082 w 10000"/>
              <a:gd name="connsiteY1" fmla="*/ 6676 h 13979"/>
              <a:gd name="connsiteX2" fmla="*/ 6415 w 10000"/>
              <a:gd name="connsiteY2" fmla="*/ 4347 h 13979"/>
              <a:gd name="connsiteX3" fmla="*/ 10000 w 10000"/>
              <a:gd name="connsiteY3" fmla="*/ 13929 h 13979"/>
              <a:gd name="connsiteX0" fmla="*/ 0 w 10000"/>
              <a:gd name="connsiteY0" fmla="*/ 10891 h 10891"/>
              <a:gd name="connsiteX1" fmla="*/ 4082 w 10000"/>
              <a:gd name="connsiteY1" fmla="*/ 3588 h 10891"/>
              <a:gd name="connsiteX2" fmla="*/ 6247 w 10000"/>
              <a:gd name="connsiteY2" fmla="*/ 3426 h 10891"/>
              <a:gd name="connsiteX3" fmla="*/ 10000 w 10000"/>
              <a:gd name="connsiteY3" fmla="*/ 10841 h 10891"/>
              <a:gd name="connsiteX0" fmla="*/ 0 w 10000"/>
              <a:gd name="connsiteY0" fmla="*/ 12784 h 12784"/>
              <a:gd name="connsiteX1" fmla="*/ 4082 w 10000"/>
              <a:gd name="connsiteY1" fmla="*/ 5481 h 12784"/>
              <a:gd name="connsiteX2" fmla="*/ 6247 w 10000"/>
              <a:gd name="connsiteY2" fmla="*/ 5319 h 12784"/>
              <a:gd name="connsiteX3" fmla="*/ 10000 w 10000"/>
              <a:gd name="connsiteY3" fmla="*/ 12734 h 12784"/>
              <a:gd name="connsiteX0" fmla="*/ 0 w 10000"/>
              <a:gd name="connsiteY0" fmla="*/ 12855 h 12855"/>
              <a:gd name="connsiteX1" fmla="*/ 4082 w 10000"/>
              <a:gd name="connsiteY1" fmla="*/ 5552 h 12855"/>
              <a:gd name="connsiteX2" fmla="*/ 6247 w 10000"/>
              <a:gd name="connsiteY2" fmla="*/ 5390 h 12855"/>
              <a:gd name="connsiteX3" fmla="*/ 10000 w 10000"/>
              <a:gd name="connsiteY3" fmla="*/ 12805 h 12855"/>
              <a:gd name="connsiteX0" fmla="*/ 0 w 10000"/>
              <a:gd name="connsiteY0" fmla="*/ 10860 h 10860"/>
              <a:gd name="connsiteX1" fmla="*/ 3830 w 10000"/>
              <a:gd name="connsiteY1" fmla="*/ 3557 h 10860"/>
              <a:gd name="connsiteX2" fmla="*/ 6247 w 10000"/>
              <a:gd name="connsiteY2" fmla="*/ 3395 h 10860"/>
              <a:gd name="connsiteX3" fmla="*/ 10000 w 10000"/>
              <a:gd name="connsiteY3" fmla="*/ 10810 h 10860"/>
              <a:gd name="connsiteX0" fmla="*/ 0 w 10000"/>
              <a:gd name="connsiteY0" fmla="*/ 8271 h 8271"/>
              <a:gd name="connsiteX1" fmla="*/ 3830 w 10000"/>
              <a:gd name="connsiteY1" fmla="*/ 968 h 8271"/>
              <a:gd name="connsiteX2" fmla="*/ 6499 w 10000"/>
              <a:gd name="connsiteY2" fmla="*/ 868 h 8271"/>
              <a:gd name="connsiteX3" fmla="*/ 10000 w 10000"/>
              <a:gd name="connsiteY3" fmla="*/ 8221 h 8271"/>
              <a:gd name="connsiteX0" fmla="*/ 0 w 10000"/>
              <a:gd name="connsiteY0" fmla="*/ 13211 h 13211"/>
              <a:gd name="connsiteX1" fmla="*/ 3830 w 10000"/>
              <a:gd name="connsiteY1" fmla="*/ 4381 h 13211"/>
              <a:gd name="connsiteX2" fmla="*/ 6499 w 10000"/>
              <a:gd name="connsiteY2" fmla="*/ 4260 h 13211"/>
              <a:gd name="connsiteX3" fmla="*/ 10000 w 10000"/>
              <a:gd name="connsiteY3" fmla="*/ 13151 h 13211"/>
              <a:gd name="connsiteX0" fmla="*/ 0 w 10000"/>
              <a:gd name="connsiteY0" fmla="*/ 15528 h 15528"/>
              <a:gd name="connsiteX1" fmla="*/ 3830 w 10000"/>
              <a:gd name="connsiteY1" fmla="*/ 6698 h 15528"/>
              <a:gd name="connsiteX2" fmla="*/ 6499 w 10000"/>
              <a:gd name="connsiteY2" fmla="*/ 6577 h 15528"/>
              <a:gd name="connsiteX3" fmla="*/ 10000 w 10000"/>
              <a:gd name="connsiteY3" fmla="*/ 15468 h 15528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  <a:gd name="connsiteX0" fmla="*/ 0 w 10000"/>
              <a:gd name="connsiteY0" fmla="*/ 15446 h 15446"/>
              <a:gd name="connsiteX1" fmla="*/ 3830 w 10000"/>
              <a:gd name="connsiteY1" fmla="*/ 6616 h 15446"/>
              <a:gd name="connsiteX2" fmla="*/ 6499 w 10000"/>
              <a:gd name="connsiteY2" fmla="*/ 6495 h 15446"/>
              <a:gd name="connsiteX3" fmla="*/ 10000 w 10000"/>
              <a:gd name="connsiteY3" fmla="*/ 15386 h 1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5446">
                <a:moveTo>
                  <a:pt x="0" y="15446"/>
                </a:moveTo>
                <a:cubicBezTo>
                  <a:pt x="2582" y="15371"/>
                  <a:pt x="2789" y="15219"/>
                  <a:pt x="3830" y="6616"/>
                </a:cubicBezTo>
                <a:cubicBezTo>
                  <a:pt x="4871" y="-1987"/>
                  <a:pt x="5387" y="-2377"/>
                  <a:pt x="6499" y="6495"/>
                </a:cubicBezTo>
                <a:cubicBezTo>
                  <a:pt x="7611" y="15367"/>
                  <a:pt x="7617" y="15396"/>
                  <a:pt x="10000" y="153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stCxn id="12" idx="3"/>
          </p:cNvCxnSpPr>
          <p:nvPr/>
        </p:nvCxnSpPr>
        <p:spPr>
          <a:xfrm>
            <a:off x="7512633" y="3616416"/>
            <a:ext cx="3040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81392" y="3007193"/>
            <a:ext cx="4488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93299" y="2969256"/>
            <a:ext cx="4000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465216" y="3608979"/>
            <a:ext cx="10662238" cy="12573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Force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82" y="4023127"/>
            <a:ext cx="7204555" cy="21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1994" y="2053004"/>
            <a:ext cx="8349088" cy="4325443"/>
            <a:chOff x="401994" y="1876954"/>
            <a:chExt cx="8349088" cy="4325443"/>
          </a:xfrm>
        </p:grpSpPr>
        <p:pic>
          <p:nvPicPr>
            <p:cNvPr id="5" name="Picture 4" descr="Qed_rul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94" y="1876954"/>
              <a:ext cx="7242985" cy="42436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57096" y="1986824"/>
              <a:ext cx="5393986" cy="40616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43" y="2263470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81413" y="2277547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7909" y="3623054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31120" y="3535030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793643" y="4124545"/>
              <a:ext cx="364628" cy="4023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1364" y="5697902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56266" y="4842813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5872" y="2074847"/>
              <a:ext cx="1341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 (</a:t>
              </a:r>
              <a:r>
                <a:rPr lang="en-US" i="1" dirty="0" smtClean="0"/>
                <a:t>e</a:t>
              </a:r>
              <a:r>
                <a:rPr lang="en-US" i="1" baseline="30000" dirty="0" smtClean="0"/>
                <a:t>-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2539" y="3346407"/>
              <a:ext cx="1162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Photon (</a:t>
              </a:r>
              <a:r>
                <a:rPr lang="el-GR" dirty="0" smtClean="0"/>
                <a:t>γ</a:t>
              </a:r>
              <a:r>
                <a:rPr lang="en-US" dirty="0"/>
                <a:t>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Feynman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more convenient way to represent particle interactions:</a:t>
            </a:r>
          </a:p>
        </p:txBody>
      </p:sp>
      <p:pic>
        <p:nvPicPr>
          <p:cNvPr id="4" name="Picture 3" descr="moller_feynman_tr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52" y="2467110"/>
            <a:ext cx="4588058" cy="32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1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1994" y="2053004"/>
            <a:ext cx="7242985" cy="4325443"/>
            <a:chOff x="401994" y="1876954"/>
            <a:chExt cx="7242985" cy="4325443"/>
          </a:xfrm>
        </p:grpSpPr>
        <p:pic>
          <p:nvPicPr>
            <p:cNvPr id="18" name="Picture 17" descr="Qed_rul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94" y="1876954"/>
              <a:ext cx="7242985" cy="424368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41243" y="2263470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81413" y="2277547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7909" y="3623054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31120" y="3535030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793643" y="4124545"/>
              <a:ext cx="364628" cy="4023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31364" y="5697902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56266" y="4842813"/>
              <a:ext cx="364628" cy="5044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QED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All</a:t>
            </a:r>
            <a:r>
              <a:rPr lang="en-US" dirty="0"/>
              <a:t> </a:t>
            </a:r>
            <a:r>
              <a:rPr lang="en-US" dirty="0" smtClean="0"/>
              <a:t>interactions between the electron field and the photon field can be represented </a:t>
            </a:r>
            <a:r>
              <a:rPr lang="en-US" dirty="0"/>
              <a:t>by combinations of these </a:t>
            </a:r>
            <a:r>
              <a:rPr lang="en-US" dirty="0" smtClean="0"/>
              <a:t>pieces: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1243" y="2414368"/>
            <a:ext cx="364628" cy="504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67909" y="3736228"/>
            <a:ext cx="364628" cy="504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0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QED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complex interactions:</a:t>
            </a:r>
            <a:endParaRPr lang="en-US" dirty="0"/>
          </a:p>
        </p:txBody>
      </p:sp>
      <p:pic>
        <p:nvPicPr>
          <p:cNvPr id="4" name="Picture 3" descr="img_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28" y="1996899"/>
            <a:ext cx="6192562" cy="42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5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QED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</a:t>
            </a:r>
            <a:r>
              <a:rPr lang="en-US" dirty="0"/>
              <a:t>-</a:t>
            </a:r>
            <a:r>
              <a:rPr lang="en-US" dirty="0" smtClean="0"/>
              <a:t>particles corresponds to a particles </a:t>
            </a:r>
            <a:r>
              <a:rPr lang="en-US" dirty="0"/>
              <a:t>going backward in </a:t>
            </a:r>
            <a:r>
              <a:rPr lang="en-US" dirty="0" smtClean="0"/>
              <a:t>time!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1243" y="2263470"/>
            <a:ext cx="364628" cy="504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67909" y="3623054"/>
            <a:ext cx="364628" cy="504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79547" y="1867632"/>
            <a:ext cx="3265805" cy="4588058"/>
            <a:chOff x="2779347" y="1633381"/>
            <a:chExt cx="3265805" cy="4588058"/>
          </a:xfrm>
        </p:grpSpPr>
        <p:pic>
          <p:nvPicPr>
            <p:cNvPr id="33" name="Picture 32" descr="moller_feynman_tre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18221" y="2294507"/>
              <a:ext cx="4588058" cy="32658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26423" y="5412426"/>
              <a:ext cx="495899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i="1" dirty="0"/>
                <a:t>e</a:t>
              </a:r>
              <a:r>
                <a:rPr lang="en-US" sz="2800" baseline="30000" dirty="0" smtClean="0"/>
                <a:t>+</a:t>
              </a:r>
              <a:endParaRPr lang="en-US" sz="2800" baseline="30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14252" y="1903116"/>
              <a:ext cx="495899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i="1" dirty="0"/>
                <a:t>e</a:t>
              </a:r>
              <a:r>
                <a:rPr lang="en-US" sz="2800" baseline="30000" dirty="0" smtClean="0"/>
                <a:t>+</a:t>
              </a:r>
              <a:endParaRPr lang="en-US" sz="2800" baseline="30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14253" y="5392220"/>
              <a:ext cx="500157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e</a:t>
              </a:r>
              <a:r>
                <a:rPr lang="en-US" sz="2800" baseline="30000" dirty="0" smtClean="0"/>
                <a:t>–</a:t>
              </a:r>
              <a:endParaRPr lang="en-US" sz="2800" baseline="30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47641" y="1907568"/>
              <a:ext cx="500157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e</a:t>
              </a:r>
              <a:r>
                <a:rPr lang="en-US" sz="2800" baseline="30000" dirty="0" smtClean="0"/>
                <a:t>–</a:t>
              </a:r>
              <a:endParaRPr lang="en-US" sz="2800" baseline="30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14317" y="3604517"/>
              <a:ext cx="408429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i="1" dirty="0" smtClean="0">
                  <a:latin typeface="Times"/>
                  <a:cs typeface="Times"/>
                </a:rPr>
                <a:t>γ</a:t>
              </a:r>
              <a:endParaRPr lang="en-US" sz="2800" baseline="30000" dirty="0">
                <a:latin typeface="Times"/>
                <a:cs typeface="Times"/>
              </a:endParaRPr>
            </a:p>
          </p:txBody>
        </p:sp>
      </p:grpSp>
      <p:pic>
        <p:nvPicPr>
          <p:cNvPr id="38" name="Picture 37" descr="moller_feynman_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5" y="2528755"/>
            <a:ext cx="4588058" cy="32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QED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5898"/>
            <a:ext cx="8555797" cy="4910266"/>
          </a:xfrm>
        </p:spPr>
        <p:txBody>
          <a:bodyPr>
            <a:normAutofit/>
          </a:bodyPr>
          <a:lstStyle/>
          <a:p>
            <a:r>
              <a:rPr lang="en-US" dirty="0" smtClean="0"/>
              <a:t>The other fundamental particles follow basically the same rules as electrons.</a:t>
            </a:r>
          </a:p>
          <a:p>
            <a:pPr lvl="1"/>
            <a:r>
              <a:rPr lang="en-US" dirty="0" smtClean="0"/>
              <a:t>The probability for an interaction is proportional to the particle’s charge.</a:t>
            </a:r>
          </a:p>
          <a:p>
            <a:pPr lvl="1"/>
            <a:r>
              <a:rPr lang="en-US" dirty="0" smtClean="0"/>
              <a:t>Neutrinos, gluons, </a:t>
            </a:r>
            <a:r>
              <a:rPr lang="en-US" i="1" dirty="0" smtClean="0"/>
              <a:t>Z</a:t>
            </a:r>
            <a:r>
              <a:rPr lang="en-US" dirty="0" smtClean="0"/>
              <a:t> bosons, and Higgs bosons have no charge, so they don</a:t>
            </a:r>
            <a:r>
              <a:rPr lang="fr-FR" dirty="0" smtClean="0"/>
              <a:t>’</a:t>
            </a:r>
            <a:r>
              <a:rPr lang="en-US" dirty="0" smtClean="0"/>
              <a:t>t interact with photons.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Additional rules:</a:t>
            </a:r>
          </a:p>
          <a:p>
            <a:pPr lvl="1"/>
            <a:r>
              <a:rPr lang="en-US" dirty="0" smtClean="0"/>
              <a:t>Energy must be conserved</a:t>
            </a:r>
          </a:p>
          <a:p>
            <a:pPr lvl="1"/>
            <a:r>
              <a:rPr lang="en-US" dirty="0" smtClean="0"/>
              <a:t>Momentum must be conserved</a:t>
            </a:r>
          </a:p>
          <a:p>
            <a:pPr lvl="1"/>
            <a:r>
              <a:rPr lang="en-US" dirty="0" smtClean="0"/>
              <a:t>Electric charge must be conserved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3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Birth of the Standard Model</a:t>
            </a:r>
            <a:endParaRPr lang="en-US" dirty="0"/>
          </a:p>
        </p:txBody>
      </p:sp>
      <p:pic>
        <p:nvPicPr>
          <p:cNvPr id="4" name="CERN The Standard Model Of Particle Physic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" y="1340168"/>
            <a:ext cx="9052560" cy="5092065"/>
          </a:xfrm>
        </p:spPr>
      </p:pic>
    </p:spTree>
    <p:extLst>
      <p:ext uri="{BB962C8B-B14F-4D97-AF65-F5344CB8AC3E}">
        <p14:creationId xmlns:p14="http://schemas.microsoft.com/office/powerpoint/2010/main" val="236097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basic concepts as QED, but</a:t>
            </a:r>
          </a:p>
          <a:p>
            <a:pPr lvl="1"/>
            <a:r>
              <a:rPr lang="en-US" dirty="0" smtClean="0"/>
              <a:t>The weak field has three types of excitations: W</a:t>
            </a:r>
            <a:r>
              <a:rPr lang="en-US" baseline="30000" dirty="0" smtClean="0"/>
              <a:t>+</a:t>
            </a:r>
            <a:r>
              <a:rPr lang="en-US" dirty="0" smtClean="0"/>
              <a:t>, W</a:t>
            </a:r>
            <a:r>
              <a:rPr lang="en-US" baseline="30000" dirty="0" smtClean="0"/>
              <a:t>-</a:t>
            </a:r>
            <a:r>
              <a:rPr lang="en-US" dirty="0" smtClean="0"/>
              <a:t>, </a:t>
            </a:r>
            <a:r>
              <a:rPr lang="en-US" dirty="0" err="1" smtClean="0"/>
              <a:t>Z</a:t>
            </a:r>
            <a:r>
              <a:rPr lang="en-US" baseline="30000" dirty="0" err="1" smtClean="0"/>
              <a:t>o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The weak field interacts with fields that have “weak </a:t>
            </a:r>
            <a:r>
              <a:rPr lang="en-US" dirty="0" err="1" smtClean="0"/>
              <a:t>isospin</a:t>
            </a:r>
            <a:r>
              <a:rPr lang="en-US" dirty="0" smtClean="0"/>
              <a:t>” charge.</a:t>
            </a:r>
          </a:p>
          <a:p>
            <a:pPr lvl="1"/>
            <a:r>
              <a:rPr lang="en-US" dirty="0" smtClean="0"/>
              <a:t>The weak field interacts with itself.</a:t>
            </a:r>
          </a:p>
          <a:p>
            <a:pPr lvl="1"/>
            <a:r>
              <a:rPr lang="en-US" dirty="0" smtClean="0"/>
              <a:t>The interactions can change different matter particles into each other!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22153" y="3267717"/>
            <a:ext cx="8406301" cy="1426620"/>
            <a:chOff x="472447" y="4764119"/>
            <a:chExt cx="8406301" cy="1426620"/>
          </a:xfrm>
        </p:grpSpPr>
        <p:pic>
          <p:nvPicPr>
            <p:cNvPr id="9" name="Picture 8" descr="WWg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7" y="4764119"/>
              <a:ext cx="1519489" cy="1386718"/>
            </a:xfrm>
            <a:prstGeom prst="rect">
              <a:avLst/>
            </a:prstGeom>
          </p:spPr>
        </p:pic>
        <p:pic>
          <p:nvPicPr>
            <p:cNvPr id="10" name="Picture 9" descr="WWZ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282" y="4774516"/>
              <a:ext cx="1519489" cy="1416223"/>
            </a:xfrm>
            <a:prstGeom prst="rect">
              <a:avLst/>
            </a:prstGeom>
          </p:spPr>
        </p:pic>
        <p:pic>
          <p:nvPicPr>
            <p:cNvPr id="11" name="Picture 10" descr="W4ver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940" y="4815754"/>
              <a:ext cx="5133808" cy="128345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03728" y="4729265"/>
            <a:ext cx="9040272" cy="1508227"/>
            <a:chOff x="0" y="2855614"/>
            <a:chExt cx="9040272" cy="1508227"/>
          </a:xfrm>
        </p:grpSpPr>
        <p:pic>
          <p:nvPicPr>
            <p:cNvPr id="7" name="Picture 6" descr="Wlept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55614"/>
              <a:ext cx="4337625" cy="14815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3160" y="3399417"/>
              <a:ext cx="377198" cy="335756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smtClean="0">
                  <a:latin typeface="Times"/>
                  <a:cs typeface="Times"/>
                </a:rPr>
                <a:t>Z</a:t>
              </a:r>
              <a:endParaRPr lang="en-US" sz="1600" i="1" dirty="0">
                <a:latin typeface="Times"/>
                <a:cs typeface="Time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923729" y="2904787"/>
              <a:ext cx="326908" cy="289221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962968" y="3950000"/>
              <a:ext cx="326908" cy="289221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396029" y="2882265"/>
              <a:ext cx="4644243" cy="1481576"/>
              <a:chOff x="4685215" y="2819392"/>
              <a:chExt cx="4644243" cy="1481576"/>
            </a:xfrm>
          </p:grpSpPr>
          <p:pic>
            <p:nvPicPr>
              <p:cNvPr id="12" name="Picture 11" descr="Wlept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215" y="2819392"/>
                <a:ext cx="4337625" cy="1481576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639436" y="3903911"/>
                <a:ext cx="690022" cy="338554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i="1" dirty="0" err="1">
                    <a:latin typeface="Times"/>
                    <a:cs typeface="Times"/>
                  </a:rPr>
                  <a:t>u</a:t>
                </a:r>
                <a:r>
                  <a:rPr lang="en-US" sz="1600" i="1" dirty="0" err="1" smtClean="0">
                    <a:latin typeface="Times"/>
                    <a:cs typeface="Times"/>
                  </a:rPr>
                  <a:t>,c,t</a:t>
                </a:r>
                <a:endParaRPr lang="en-US" sz="1600" i="1" dirty="0">
                  <a:latin typeface="Times"/>
                  <a:cs typeface="Time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678677" y="2874277"/>
                <a:ext cx="638208" cy="338554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i="1" dirty="0" err="1">
                    <a:latin typeface="Times"/>
                    <a:cs typeface="Times"/>
                  </a:rPr>
                  <a:t>d</a:t>
                </a:r>
                <a:r>
                  <a:rPr lang="en-US" sz="1600" i="1" dirty="0" err="1" smtClean="0">
                    <a:latin typeface="Times"/>
                    <a:cs typeface="Times"/>
                  </a:rPr>
                  <a:t>,s,b</a:t>
                </a:r>
                <a:endParaRPr lang="en-US" sz="1600" i="1" dirty="0">
                  <a:latin typeface="Times"/>
                  <a:cs typeface="Time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0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Responsible for radioactive decay:</a:t>
            </a:r>
            <a:endParaRPr lang="en-US" dirty="0"/>
          </a:p>
        </p:txBody>
      </p:sp>
      <p:pic>
        <p:nvPicPr>
          <p:cNvPr id="4" name="Picture 3" descr="Nuclear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05" y="2202229"/>
            <a:ext cx="4442887" cy="34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basic concepts, but new dynamics:</a:t>
            </a:r>
          </a:p>
          <a:p>
            <a:pPr lvl="1"/>
            <a:r>
              <a:rPr lang="en-US" dirty="0" smtClean="0"/>
              <a:t>There are 8 types of gluons.</a:t>
            </a:r>
          </a:p>
          <a:p>
            <a:pPr lvl="1"/>
            <a:r>
              <a:rPr lang="en-US" dirty="0" smtClean="0"/>
              <a:t>Gluons interact with fields that have “color” charge.</a:t>
            </a:r>
          </a:p>
          <a:p>
            <a:pPr lvl="2"/>
            <a:r>
              <a:rPr lang="en-US" dirty="0" smtClean="0"/>
              <a:t>Quarks</a:t>
            </a:r>
          </a:p>
          <a:p>
            <a:pPr lvl="2"/>
            <a:r>
              <a:rPr lang="en-US" dirty="0" smtClean="0"/>
              <a:t>Themselves</a:t>
            </a:r>
          </a:p>
          <a:p>
            <a:pPr lvl="1"/>
            <a:r>
              <a:rPr lang="en-US" dirty="0" smtClean="0"/>
              <a:t>Gluons change the “color” charge of things the interact with.</a:t>
            </a:r>
          </a:p>
          <a:p>
            <a:pPr lvl="1"/>
            <a:r>
              <a:rPr lang="en-US" dirty="0" smtClean="0"/>
              <a:t>The strength of the strong force increase with distance!</a:t>
            </a:r>
          </a:p>
        </p:txBody>
      </p:sp>
      <p:pic>
        <p:nvPicPr>
          <p:cNvPr id="4" name="Picture 3" descr="clip_image04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35" y="4394078"/>
            <a:ext cx="4042211" cy="1691484"/>
          </a:xfrm>
          <a:prstGeom prst="rect">
            <a:avLst/>
          </a:prstGeom>
        </p:spPr>
      </p:pic>
      <p:pic>
        <p:nvPicPr>
          <p:cNvPr id="5" name="Picture 4" descr="clip_image04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0" y="4665271"/>
            <a:ext cx="3938119" cy="12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0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tandard_Model_Feynman_Diagram_Verti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30" y="0"/>
            <a:ext cx="6699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0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</a:t>
            </a:r>
            <a:r>
              <a:rPr lang="en-US" dirty="0" err="1"/>
              <a:t>Lagrangian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ernmug_bubb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2" y="1196930"/>
            <a:ext cx="7620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6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051484"/>
          </a:xfrm>
        </p:spPr>
        <p:txBody>
          <a:bodyPr/>
          <a:lstStyle/>
          <a:p>
            <a:r>
              <a:rPr lang="en-US" dirty="0" smtClean="0"/>
              <a:t>Enough theory!</a:t>
            </a:r>
            <a:br>
              <a:rPr lang="en-US" dirty="0" smtClean="0"/>
            </a:br>
            <a:r>
              <a:rPr lang="en-US" dirty="0" smtClean="0"/>
              <a:t>Back to reality….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6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8852"/>
            <a:ext cx="7770813" cy="1429871"/>
          </a:xfrm>
        </p:spPr>
        <p:txBody>
          <a:bodyPr/>
          <a:lstStyle/>
          <a:p>
            <a:r>
              <a:rPr lang="en-US" dirty="0" smtClean="0"/>
              <a:t>Particle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0000"/>
            <a:ext cx="7770813" cy="5032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i="1" dirty="0" smtClean="0"/>
              <a:t>E</a:t>
            </a:r>
            <a:r>
              <a:rPr lang="en-US" sz="3200" dirty="0" smtClean="0"/>
              <a:t> </a:t>
            </a:r>
            <a:r>
              <a:rPr lang="en-US" sz="3200" dirty="0"/>
              <a:t>= </a:t>
            </a:r>
            <a:r>
              <a:rPr lang="en-US" sz="3200" i="1" dirty="0" smtClean="0"/>
              <a:t>mc</a:t>
            </a:r>
            <a:r>
              <a:rPr lang="en-US" sz="3200" baseline="30000" dirty="0" smtClean="0"/>
              <a:t>2</a:t>
            </a:r>
            <a:endParaRPr lang="en-US" sz="3200" baseline="300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With </a:t>
            </a:r>
            <a:r>
              <a:rPr lang="en-US" sz="2400" dirty="0"/>
              <a:t>enough energy, we can create new </a:t>
            </a:r>
            <a:r>
              <a:rPr lang="en-US" sz="2400" dirty="0" smtClean="0"/>
              <a:t>heavy particles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9" name="Connector 8"/>
          <p:cNvSpPr>
            <a:spLocks noChangeAspect="1"/>
          </p:cNvSpPr>
          <p:nvPr/>
        </p:nvSpPr>
        <p:spPr>
          <a:xfrm>
            <a:off x="2420798" y="3810000"/>
            <a:ext cx="246063" cy="230188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3889374" y="3460750"/>
            <a:ext cx="1381125" cy="889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2651126" y="3848100"/>
            <a:ext cx="1185612" cy="152400"/>
          </a:xfrm>
          <a:prstGeom prst="rightArrow">
            <a:avLst/>
          </a:prstGeom>
          <a:solidFill>
            <a:srgbClr val="FF66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flipH="1">
            <a:off x="5305424" y="3841750"/>
            <a:ext cx="1101724" cy="152400"/>
          </a:xfrm>
          <a:prstGeom prst="rightArrow">
            <a:avLst/>
          </a:prstGeom>
          <a:solidFill>
            <a:srgbClr val="FF66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nector 13"/>
          <p:cNvSpPr>
            <a:spLocks noChangeAspect="1"/>
          </p:cNvSpPr>
          <p:nvPr/>
        </p:nvSpPr>
        <p:spPr>
          <a:xfrm>
            <a:off x="6355740" y="3803650"/>
            <a:ext cx="246063" cy="230188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4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8852"/>
            <a:ext cx="7770813" cy="1429871"/>
          </a:xfrm>
        </p:spPr>
        <p:txBody>
          <a:bodyPr/>
          <a:lstStyle/>
          <a:p>
            <a:r>
              <a:rPr lang="en-US" dirty="0" smtClean="0"/>
              <a:t>Particle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0000"/>
            <a:ext cx="7770813" cy="5032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i="1" dirty="0" smtClean="0"/>
              <a:t>E</a:t>
            </a:r>
            <a:r>
              <a:rPr lang="en-US" sz="3200" dirty="0" smtClean="0"/>
              <a:t> </a:t>
            </a:r>
            <a:r>
              <a:rPr lang="en-US" sz="3200" dirty="0"/>
              <a:t>= </a:t>
            </a:r>
            <a:r>
              <a:rPr lang="en-US" sz="3200" i="1" dirty="0" smtClean="0"/>
              <a:t>mc</a:t>
            </a:r>
            <a:r>
              <a:rPr lang="en-US" sz="3200" baseline="30000" dirty="0" smtClean="0"/>
              <a:t>2</a:t>
            </a:r>
            <a:endParaRPr lang="en-US" sz="3200" baseline="30000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With </a:t>
            </a:r>
            <a:r>
              <a:rPr lang="en-US" sz="2400" dirty="0"/>
              <a:t>enough energy, we can create new </a:t>
            </a:r>
            <a:r>
              <a:rPr lang="en-US" sz="2400" dirty="0" smtClean="0"/>
              <a:t>heavy particles</a:t>
            </a:r>
            <a:br>
              <a:rPr lang="en-US" sz="2400" dirty="0" smtClean="0"/>
            </a:br>
            <a:endParaRPr lang="en-US" sz="2400" dirty="0" smtClean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 lvl="1">
              <a:lnSpc>
                <a:spcPct val="110000"/>
              </a:lnSpc>
            </a:pPr>
            <a:endParaRPr lang="en-US" sz="2400" dirty="0" smtClean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 lvl="1">
              <a:lnSpc>
                <a:spcPct val="110000"/>
              </a:lnSpc>
            </a:pPr>
            <a:endParaRPr lang="en-US" sz="2400" dirty="0" smtClean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We use Feynman diagrams to calculate the probability of creating various types of particles.</a:t>
            </a:r>
            <a:endParaRPr lang="en-US" sz="2400" dirty="0"/>
          </a:p>
        </p:txBody>
      </p:sp>
      <p:sp>
        <p:nvSpPr>
          <p:cNvPr id="9" name="Connector 8"/>
          <p:cNvSpPr/>
          <p:nvPr/>
        </p:nvSpPr>
        <p:spPr>
          <a:xfrm>
            <a:off x="3476625" y="2905125"/>
            <a:ext cx="492125" cy="46037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2331019" flipH="1">
            <a:off x="3861293" y="3406308"/>
            <a:ext cx="646694" cy="225838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nector 13"/>
          <p:cNvSpPr/>
          <p:nvPr/>
        </p:nvSpPr>
        <p:spPr>
          <a:xfrm>
            <a:off x="5168900" y="4375150"/>
            <a:ext cx="492125" cy="460375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13131019" flipH="1">
            <a:off x="4632819" y="4114334"/>
            <a:ext cx="646694" cy="225838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xplosion 1 15"/>
          <p:cNvSpPr/>
          <p:nvPr/>
        </p:nvSpPr>
        <p:spPr>
          <a:xfrm>
            <a:off x="3889374" y="3460750"/>
            <a:ext cx="1381125" cy="889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6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8852"/>
            <a:ext cx="7770813" cy="1429871"/>
          </a:xfrm>
        </p:spPr>
        <p:txBody>
          <a:bodyPr/>
          <a:lstStyle/>
          <a:p>
            <a:r>
              <a:rPr lang="en-US" dirty="0" smtClean="0"/>
              <a:t>Particle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0000"/>
            <a:ext cx="7770813" cy="5588000"/>
          </a:xfrm>
        </p:spPr>
        <p:txBody>
          <a:bodyPr>
            <a:noAutofit/>
          </a:bodyPr>
          <a:lstStyle/>
          <a:p>
            <a:r>
              <a:rPr lang="en-US" sz="2400" dirty="0"/>
              <a:t>Conversely, particles with a lot of mass have a lot of </a:t>
            </a:r>
            <a:r>
              <a:rPr lang="en-US" sz="2400" dirty="0" smtClean="0"/>
              <a:t>energy, so they can </a:t>
            </a:r>
            <a:r>
              <a:rPr lang="en-US" sz="2400" dirty="0"/>
              <a:t>decay to lighter </a:t>
            </a:r>
            <a:r>
              <a:rPr lang="en-US" sz="2400" dirty="0" smtClean="0"/>
              <a:t>particles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This is why </a:t>
            </a:r>
            <a:r>
              <a:rPr lang="en-US" sz="2000" dirty="0"/>
              <a:t>ordinary matter is only made from the lightest copy of the quarks and </a:t>
            </a:r>
            <a:r>
              <a:rPr lang="en-US" sz="2000" dirty="0" smtClean="0"/>
              <a:t>leptons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Feynman diagrams will also </a:t>
            </a:r>
            <a:r>
              <a:rPr lang="en-US" sz="2200" dirty="0" smtClean="0"/>
              <a:t>tells us the probability for a give decay.</a:t>
            </a:r>
            <a:endParaRPr lang="en-US" sz="2200" dirty="0"/>
          </a:p>
        </p:txBody>
      </p:sp>
      <p:sp>
        <p:nvSpPr>
          <p:cNvPr id="10" name="Connector 9"/>
          <p:cNvSpPr/>
          <p:nvPr/>
        </p:nvSpPr>
        <p:spPr>
          <a:xfrm>
            <a:off x="3476625" y="2905125"/>
            <a:ext cx="492125" cy="46037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nector 11"/>
          <p:cNvSpPr/>
          <p:nvPr/>
        </p:nvSpPr>
        <p:spPr>
          <a:xfrm>
            <a:off x="5168900" y="4375150"/>
            <a:ext cx="492125" cy="460375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508257" flipH="1">
            <a:off x="2737502" y="2945804"/>
            <a:ext cx="691477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8358861" flipH="1">
            <a:off x="3891884" y="2716205"/>
            <a:ext cx="495927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20566214" flipH="1">
            <a:off x="4672519" y="4696275"/>
            <a:ext cx="461324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11178551" flipH="1">
            <a:off x="5701469" y="4590602"/>
            <a:ext cx="745899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nector 25"/>
          <p:cNvSpPr/>
          <p:nvPr/>
        </p:nvSpPr>
        <p:spPr>
          <a:xfrm>
            <a:off x="4312499" y="2412445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nector 26"/>
          <p:cNvSpPr/>
          <p:nvPr/>
        </p:nvSpPr>
        <p:spPr>
          <a:xfrm>
            <a:off x="2429782" y="2809660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nector 27"/>
          <p:cNvSpPr/>
          <p:nvPr/>
        </p:nvSpPr>
        <p:spPr>
          <a:xfrm>
            <a:off x="6489815" y="4610067"/>
            <a:ext cx="293293" cy="26390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nnector 28"/>
          <p:cNvSpPr/>
          <p:nvPr/>
        </p:nvSpPr>
        <p:spPr>
          <a:xfrm>
            <a:off x="4362272" y="4782869"/>
            <a:ext cx="293293" cy="26390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2331019" flipH="1">
            <a:off x="3861293" y="3406308"/>
            <a:ext cx="646694" cy="225838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13131019" flipH="1">
            <a:off x="4632819" y="4114334"/>
            <a:ext cx="646694" cy="225838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xplosion 1 31"/>
          <p:cNvSpPr/>
          <p:nvPr/>
        </p:nvSpPr>
        <p:spPr>
          <a:xfrm>
            <a:off x="3889374" y="3460750"/>
            <a:ext cx="1381125" cy="889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83000" y="3090333"/>
            <a:ext cx="1806222" cy="1552223"/>
          </a:xfrm>
          <a:prstGeom prst="ellipse">
            <a:avLst/>
          </a:prstGeom>
          <a:gradFill flip="none" rotWithShape="1">
            <a:gsLst>
              <a:gs pos="100000">
                <a:schemeClr val="lt1">
                  <a:alpha val="75000"/>
                </a:schemeClr>
              </a:gs>
              <a:gs pos="71000">
                <a:schemeClr val="bg1">
                  <a:alpha val="82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0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8852"/>
            <a:ext cx="7770813" cy="1429871"/>
          </a:xfrm>
        </p:spPr>
        <p:txBody>
          <a:bodyPr/>
          <a:lstStyle/>
          <a:p>
            <a:r>
              <a:rPr lang="en-US" dirty="0" smtClean="0"/>
              <a:t>Decay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0000"/>
            <a:ext cx="7770813" cy="5588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We only </a:t>
            </a:r>
            <a:r>
              <a:rPr lang="en-US" sz="2000" b="1" dirty="0" smtClean="0"/>
              <a:t>detect</a:t>
            </a:r>
            <a:r>
              <a:rPr lang="en-US" sz="2000" dirty="0" smtClean="0"/>
              <a:t> the </a:t>
            </a:r>
            <a:r>
              <a:rPr lang="en-US" sz="2000" b="1" dirty="0" smtClean="0"/>
              <a:t>decay products</a:t>
            </a:r>
            <a:r>
              <a:rPr lang="en-US" sz="2000" dirty="0" smtClean="0"/>
              <a:t> of the heavy particles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But the </a:t>
            </a:r>
            <a:r>
              <a:rPr lang="en-US" sz="2000" b="1" dirty="0" smtClean="0"/>
              <a:t>mass</a:t>
            </a:r>
            <a:r>
              <a:rPr lang="en-US" sz="2000" dirty="0" smtClean="0"/>
              <a:t> of the heavy </a:t>
            </a:r>
            <a:r>
              <a:rPr lang="en-US" sz="2000" dirty="0" smtClean="0"/>
              <a:t>particles </a:t>
            </a:r>
            <a:r>
              <a:rPr lang="en-US" sz="2000" dirty="0" smtClean="0"/>
              <a:t>was converted into the </a:t>
            </a:r>
            <a:r>
              <a:rPr lang="en-US" sz="2000" b="1" dirty="0" smtClean="0"/>
              <a:t>energy</a:t>
            </a:r>
            <a:r>
              <a:rPr lang="en-US" sz="2000" dirty="0" smtClean="0"/>
              <a:t> of the decay products</a:t>
            </a:r>
          </a:p>
          <a:p>
            <a:r>
              <a:rPr lang="en-US" sz="2000" dirty="0" smtClean="0"/>
              <a:t>Thus, if we find the decay products and measure their energy, </a:t>
            </a:r>
            <a:r>
              <a:rPr lang="en-US" sz="2000" b="1" dirty="0" smtClean="0"/>
              <a:t>we can determine the mass of the parent particle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26" name="Connector 25"/>
          <p:cNvSpPr/>
          <p:nvPr/>
        </p:nvSpPr>
        <p:spPr>
          <a:xfrm>
            <a:off x="4312499" y="2412445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nector 26"/>
          <p:cNvSpPr/>
          <p:nvPr/>
        </p:nvSpPr>
        <p:spPr>
          <a:xfrm>
            <a:off x="2429782" y="2809660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nector 27"/>
          <p:cNvSpPr/>
          <p:nvPr/>
        </p:nvSpPr>
        <p:spPr>
          <a:xfrm>
            <a:off x="6489815" y="4610067"/>
            <a:ext cx="293293" cy="26390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nnector 28"/>
          <p:cNvSpPr/>
          <p:nvPr/>
        </p:nvSpPr>
        <p:spPr>
          <a:xfrm>
            <a:off x="4362272" y="4782869"/>
            <a:ext cx="293293" cy="26390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508257" flipH="1">
            <a:off x="2737502" y="2945804"/>
            <a:ext cx="691477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8358861" flipH="1">
            <a:off x="3891884" y="2716205"/>
            <a:ext cx="495927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0566214" flipH="1">
            <a:off x="4672519" y="4696275"/>
            <a:ext cx="461324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11178551" flipH="1">
            <a:off x="5701469" y="4590602"/>
            <a:ext cx="745899" cy="177564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89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The Fundamental Particles</a:t>
            </a:r>
            <a:endParaRPr lang="en-US" sz="4000" dirty="0"/>
          </a:p>
        </p:txBody>
      </p:sp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619625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4943"/>
            <a:ext cx="6347070" cy="4764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769" y="6160888"/>
            <a:ext cx="476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is all of them!  (As far as we know…)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5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8852"/>
            <a:ext cx="7770813" cy="1429871"/>
          </a:xfrm>
        </p:spPr>
        <p:txBody>
          <a:bodyPr/>
          <a:lstStyle/>
          <a:p>
            <a:r>
              <a:rPr lang="en-US" dirty="0" smtClean="0"/>
              <a:t>Decay </a:t>
            </a: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13" name="Connector 12"/>
          <p:cNvSpPr/>
          <p:nvPr/>
        </p:nvSpPr>
        <p:spPr>
          <a:xfrm>
            <a:off x="5804959" y="4937124"/>
            <a:ext cx="672042" cy="594430"/>
          </a:xfrm>
          <a:prstGeom prst="flowChartConnector">
            <a:avLst/>
          </a:prstGeom>
          <a:solidFill>
            <a:srgbClr val="66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Connector 15"/>
          <p:cNvSpPr/>
          <p:nvPr/>
        </p:nvSpPr>
        <p:spPr>
          <a:xfrm>
            <a:off x="3040931" y="3075667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7" name="Connector 16"/>
          <p:cNvSpPr/>
          <p:nvPr/>
        </p:nvSpPr>
        <p:spPr>
          <a:xfrm>
            <a:off x="2964438" y="1299771"/>
            <a:ext cx="293293" cy="26390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1" name="Connector 20"/>
          <p:cNvSpPr/>
          <p:nvPr/>
        </p:nvSpPr>
        <p:spPr>
          <a:xfrm>
            <a:off x="5729111" y="2074334"/>
            <a:ext cx="745067" cy="660400"/>
          </a:xfrm>
          <a:prstGeom prst="flowChartConnec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22" name="Connector 21"/>
          <p:cNvSpPr/>
          <p:nvPr/>
        </p:nvSpPr>
        <p:spPr>
          <a:xfrm>
            <a:off x="1711169" y="2086682"/>
            <a:ext cx="672042" cy="59443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23" name="Connector 22"/>
          <p:cNvSpPr/>
          <p:nvPr/>
        </p:nvSpPr>
        <p:spPr>
          <a:xfrm>
            <a:off x="1724025" y="4934302"/>
            <a:ext cx="672042" cy="59443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30" name="Connector 29"/>
          <p:cNvSpPr/>
          <p:nvPr/>
        </p:nvSpPr>
        <p:spPr>
          <a:xfrm>
            <a:off x="7075454" y="5912556"/>
            <a:ext cx="375212" cy="34519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μ</a:t>
            </a:r>
            <a:endParaRPr lang="en-US" dirty="0"/>
          </a:p>
        </p:txBody>
      </p:sp>
      <p:sp>
        <p:nvSpPr>
          <p:cNvPr id="34" name="Connector 33"/>
          <p:cNvSpPr/>
          <p:nvPr/>
        </p:nvSpPr>
        <p:spPr>
          <a:xfrm>
            <a:off x="2842121" y="5870222"/>
            <a:ext cx="375212" cy="34519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μ</a:t>
            </a:r>
            <a:endParaRPr lang="en-US" dirty="0"/>
          </a:p>
        </p:txBody>
      </p:sp>
      <p:sp>
        <p:nvSpPr>
          <p:cNvPr id="35" name="Connector 34"/>
          <p:cNvSpPr/>
          <p:nvPr/>
        </p:nvSpPr>
        <p:spPr>
          <a:xfrm>
            <a:off x="2652737" y="4066103"/>
            <a:ext cx="375212" cy="345194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μ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6985000" y="1481667"/>
            <a:ext cx="564444" cy="536222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4811" y="1536889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Times"/>
                <a:cs typeface="Times"/>
              </a:rPr>
              <a:t>γ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8" name="Sun 37"/>
          <p:cNvSpPr/>
          <p:nvPr/>
        </p:nvSpPr>
        <p:spPr>
          <a:xfrm>
            <a:off x="6530622" y="3341512"/>
            <a:ext cx="564444" cy="536222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70433" y="3396734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Times"/>
                <a:cs typeface="Times"/>
              </a:rPr>
              <a:t>γ</a:t>
            </a:r>
            <a:endParaRPr lang="en-US" b="1" dirty="0">
              <a:latin typeface="Times"/>
              <a:cs typeface="Times"/>
            </a:endParaRPr>
          </a:p>
        </p:txBody>
      </p:sp>
      <p:cxnSp>
        <p:nvCxnSpPr>
          <p:cNvPr id="11" name="Straight Arrow Connector 10"/>
          <p:cNvCxnSpPr>
            <a:endCxn id="17" idx="3"/>
          </p:cNvCxnSpPr>
          <p:nvPr/>
        </p:nvCxnSpPr>
        <p:spPr>
          <a:xfrm flipV="1">
            <a:off x="2284433" y="1525027"/>
            <a:ext cx="722957" cy="633973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6" idx="1"/>
          </p:cNvCxnSpPr>
          <p:nvPr/>
        </p:nvCxnSpPr>
        <p:spPr>
          <a:xfrm>
            <a:off x="2298544" y="2610556"/>
            <a:ext cx="785339" cy="50375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5" idx="3"/>
          </p:cNvCxnSpPr>
          <p:nvPr/>
        </p:nvCxnSpPr>
        <p:spPr>
          <a:xfrm flipV="1">
            <a:off x="2297289" y="4360745"/>
            <a:ext cx="410397" cy="631768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4" idx="1"/>
          </p:cNvCxnSpPr>
          <p:nvPr/>
        </p:nvCxnSpPr>
        <p:spPr>
          <a:xfrm>
            <a:off x="2311400" y="5444067"/>
            <a:ext cx="585670" cy="476707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403622" y="1862667"/>
            <a:ext cx="666045" cy="349957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290733" y="2678289"/>
            <a:ext cx="409222" cy="732556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389511" y="4358538"/>
            <a:ext cx="722957" cy="633973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0" idx="1"/>
          </p:cNvCxnSpPr>
          <p:nvPr/>
        </p:nvCxnSpPr>
        <p:spPr>
          <a:xfrm>
            <a:off x="6431844" y="5429956"/>
            <a:ext cx="698559" cy="533152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onnector 60"/>
          <p:cNvSpPr/>
          <p:nvPr/>
        </p:nvSpPr>
        <p:spPr>
          <a:xfrm>
            <a:off x="7168295" y="4261556"/>
            <a:ext cx="84817" cy="8466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228808" y="4092222"/>
            <a:ext cx="320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ν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7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7065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270072"/>
            <a:ext cx="7770813" cy="5315489"/>
          </a:xfrm>
        </p:spPr>
        <p:txBody>
          <a:bodyPr>
            <a:normAutofit/>
          </a:bodyPr>
          <a:lstStyle/>
          <a:p>
            <a:r>
              <a:rPr lang="en-US" dirty="0" smtClean="0"/>
              <a:t>The Standard Model </a:t>
            </a:r>
            <a:r>
              <a:rPr lang="en-US" dirty="0" smtClean="0"/>
              <a:t>describes physics at short distances and high energies</a:t>
            </a:r>
          </a:p>
          <a:p>
            <a:r>
              <a:rPr lang="en-US" dirty="0" smtClean="0"/>
              <a:t>The fundamental particles </a:t>
            </a:r>
            <a:r>
              <a:rPr lang="en-US" dirty="0"/>
              <a:t>are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excitations in </a:t>
            </a:r>
            <a:r>
              <a:rPr lang="en-US" dirty="0"/>
              <a:t>fields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permeate </a:t>
            </a:r>
            <a:r>
              <a:rPr lang="en-US" dirty="0"/>
              <a:t>the universe</a:t>
            </a:r>
          </a:p>
          <a:p>
            <a:r>
              <a:rPr lang="en-US" dirty="0" smtClean="0"/>
              <a:t>Particle interactions can be </a:t>
            </a:r>
            <a:br>
              <a:rPr lang="en-US" dirty="0" smtClean="0"/>
            </a:br>
            <a:r>
              <a:rPr lang="en-US" dirty="0" smtClean="0"/>
              <a:t>represented by Feynman </a:t>
            </a:r>
            <a:br>
              <a:rPr lang="en-US" dirty="0" smtClean="0"/>
            </a:br>
            <a:r>
              <a:rPr lang="en-US" dirty="0" smtClean="0"/>
              <a:t>diagrams</a:t>
            </a:r>
            <a:endParaRPr lang="en-US" dirty="0"/>
          </a:p>
          <a:p>
            <a:r>
              <a:rPr lang="en-US" dirty="0"/>
              <a:t>The Standard Model tells us </a:t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rules for the Feynman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diagrams </a:t>
            </a:r>
            <a:r>
              <a:rPr lang="en-US" dirty="0"/>
              <a:t>and how to use them to make </a:t>
            </a:r>
            <a:r>
              <a:rPr lang="en-US" dirty="0" smtClean="0"/>
              <a:t>calculations</a:t>
            </a:r>
            <a:endParaRPr lang="en-US" dirty="0"/>
          </a:p>
        </p:txBody>
      </p:sp>
      <p:pic>
        <p:nvPicPr>
          <p:cNvPr id="9" name="Picture 8" descr="Standard_Model_of_Elementary_Particle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34" y="1943050"/>
            <a:ext cx="3951466" cy="29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8062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0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particles cause forces?</a:t>
            </a:r>
            <a:endParaRPr lang="en-US" dirty="0"/>
          </a:p>
        </p:txBody>
      </p:sp>
      <p:pic>
        <p:nvPicPr>
          <p:cNvPr id="10" name="Picture 9" descr="Force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2" y="2069747"/>
            <a:ext cx="8829232" cy="32005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4625" y="5365750"/>
            <a:ext cx="5984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Two boats are pushed apart by exchanging a medicine ball</a:t>
            </a:r>
          </a:p>
        </p:txBody>
      </p:sp>
    </p:spTree>
    <p:extLst>
      <p:ext uri="{BB962C8B-B14F-4D97-AF65-F5344CB8AC3E}">
        <p14:creationId xmlns:p14="http://schemas.microsoft.com/office/powerpoint/2010/main" val="168835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particles cause forces?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0875" y="5191125"/>
            <a:ext cx="7826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Two matter particles are pushed apart by exchanging a force particle</a:t>
            </a:r>
          </a:p>
        </p:txBody>
      </p:sp>
      <p:pic>
        <p:nvPicPr>
          <p:cNvPr id="2" name="Picture 1" descr="moller_feynman_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5" y="1524000"/>
            <a:ext cx="4588058" cy="32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424564"/>
            <a:ext cx="71532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" y="1589414"/>
            <a:ext cx="20383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8569" y="897069"/>
            <a:ext cx="2512089" cy="221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/>
          <p:cNvCxnSpPr/>
          <p:nvPr/>
        </p:nvCxnSpPr>
        <p:spPr>
          <a:xfrm>
            <a:off x="1407852" y="3248617"/>
            <a:ext cx="270951" cy="1313934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828800" y="3113111"/>
            <a:ext cx="1076258" cy="544286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656888" y="1701097"/>
            <a:ext cx="2175144" cy="759161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729880" y="2460258"/>
            <a:ext cx="2116750" cy="62776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19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89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Matter Particles</a:t>
            </a:r>
            <a:endParaRPr lang="en-US" sz="4000" dirty="0"/>
          </a:p>
        </p:txBody>
      </p:sp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721818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4943"/>
            <a:ext cx="6347070" cy="4764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57570" y="882898"/>
            <a:ext cx="2832067" cy="5141982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828358" y="4049059"/>
            <a:ext cx="3182426" cy="1031872"/>
          </a:xfrm>
          <a:prstGeom prst="wedgeRoundRectCallout">
            <a:avLst>
              <a:gd name="adj1" fmla="val 46236"/>
              <a:gd name="adj2" fmla="val 6376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are there </a:t>
            </a:r>
            <a:r>
              <a:rPr lang="en-US" sz="2400" i="1" dirty="0" smtClean="0">
                <a:solidFill>
                  <a:schemeClr val="tx1"/>
                </a:solidFill>
              </a:rPr>
              <a:t>three</a:t>
            </a:r>
            <a:r>
              <a:rPr lang="en-US" sz="2400" dirty="0" smtClean="0">
                <a:solidFill>
                  <a:schemeClr val="tx1"/>
                </a:solidFill>
              </a:rPr>
              <a:t> copies?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615633" y="2456616"/>
            <a:ext cx="3182426" cy="1039619"/>
          </a:xfrm>
          <a:prstGeom prst="wedgeRoundRectCallout">
            <a:avLst>
              <a:gd name="adj1" fmla="val -47046"/>
              <a:gd name="adj2" fmla="val 67268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They are just higher mass copies.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837883" y="1016001"/>
            <a:ext cx="3182426" cy="1092860"/>
          </a:xfrm>
          <a:prstGeom prst="wedgeRoundRectCallout">
            <a:avLst>
              <a:gd name="adj1" fmla="val 46236"/>
              <a:gd name="adj2" fmla="val 6376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 what are the other quarks and leptons?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641033" y="5438592"/>
            <a:ext cx="3182426" cy="612588"/>
          </a:xfrm>
          <a:prstGeom prst="wedgeRoundRectCallout">
            <a:avLst>
              <a:gd name="adj1" fmla="val -46577"/>
              <a:gd name="adj2" fmla="val 77024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Good question!</a:t>
            </a:r>
          </a:p>
        </p:txBody>
      </p:sp>
    </p:spTree>
    <p:extLst>
      <p:ext uri="{BB962C8B-B14F-4D97-AF65-F5344CB8AC3E}">
        <p14:creationId xmlns:p14="http://schemas.microsoft.com/office/powerpoint/2010/main" val="348966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1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89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Matter Particles</a:t>
            </a:r>
            <a:endParaRPr lang="en-US" sz="4000" dirty="0"/>
          </a:p>
        </p:txBody>
      </p:sp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721818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4943"/>
            <a:ext cx="6347070" cy="4764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57570" y="882898"/>
            <a:ext cx="2832067" cy="4934548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663258" y="4376560"/>
            <a:ext cx="3182426" cy="906369"/>
          </a:xfrm>
          <a:prstGeom prst="wedgeRoundRectCallout">
            <a:avLst>
              <a:gd name="adj1" fmla="val -47046"/>
              <a:gd name="adj2" fmla="val 67268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We’ll come back to this…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837883" y="1804810"/>
            <a:ext cx="3182426" cy="1671815"/>
          </a:xfrm>
          <a:prstGeom prst="wedgeRoundRectCallout">
            <a:avLst>
              <a:gd name="adj1" fmla="val 46236"/>
              <a:gd name="adj2" fmla="val 6376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15000"/>
                </a:schemeClr>
              </a:gs>
              <a:gs pos="50000">
                <a:schemeClr val="accent1">
                  <a:shade val="90000"/>
                  <a:satMod val="130000"/>
                  <a:alpha val="15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1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is ordinary matter only made from the lightest of the copies?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QED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898"/>
            <a:ext cx="8229600" cy="5146968"/>
          </a:xfrm>
        </p:spPr>
        <p:txBody>
          <a:bodyPr>
            <a:normAutofit/>
          </a:bodyPr>
          <a:lstStyle/>
          <a:p>
            <a:r>
              <a:rPr lang="en-US" i="1" dirty="0"/>
              <a:t>All</a:t>
            </a:r>
            <a:r>
              <a:rPr lang="en-US" dirty="0"/>
              <a:t> interactions between electrons and photons are described by combinations of these basics pieces:</a:t>
            </a:r>
          </a:p>
          <a:p>
            <a:r>
              <a:rPr lang="en-US" dirty="0" smtClean="0"/>
              <a:t>To calculate the total electron repulsion, we add the contributions from all of the processes that can cause it. </a:t>
            </a:r>
          </a:p>
        </p:txBody>
      </p:sp>
      <p:pic>
        <p:nvPicPr>
          <p:cNvPr id="22" name="Picture 21" descr="img_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58" y="2872408"/>
            <a:ext cx="5117820" cy="35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0 at 2.1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426"/>
            <a:ext cx="9144000" cy="4011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9700" y="5143500"/>
            <a:ext cx="114300" cy="4826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</a:t>
            </a:r>
            <a:r>
              <a:rPr lang="en-US" dirty="0" err="1" smtClean="0"/>
              <a:t>Lagrangian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89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Matter Particles</a:t>
            </a:r>
            <a:endParaRPr lang="en-US" sz="4000" dirty="0"/>
          </a:p>
        </p:txBody>
      </p:sp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619625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4943"/>
            <a:ext cx="6347070" cy="4764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57570" y="978148"/>
            <a:ext cx="2832067" cy="49345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722597" y="1065744"/>
            <a:ext cx="1284648" cy="3679012"/>
          </a:xfrm>
          <a:prstGeom prst="roundRect">
            <a:avLst>
              <a:gd name="adj" fmla="val 6511"/>
            </a:avLst>
          </a:prstGeom>
          <a:solidFill>
            <a:srgbClr val="FF6600">
              <a:alpha val="10000"/>
            </a:srgbClr>
          </a:solidFill>
          <a:ln w="57150" cmpd="sng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54" y="613169"/>
            <a:ext cx="22534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Ordinary matter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325" y="1018804"/>
            <a:ext cx="2740025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8725" y="3982043"/>
            <a:ext cx="27654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8"/>
          <p:cNvCxnSpPr>
            <a:cxnSpLocks noChangeShapeType="1"/>
          </p:cNvCxnSpPr>
          <p:nvPr/>
        </p:nvCxnSpPr>
        <p:spPr bwMode="auto">
          <a:xfrm rot="5400000">
            <a:off x="5778844" y="3191297"/>
            <a:ext cx="2468562" cy="9429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16200000" flipH="1">
            <a:off x="6635300" y="3263528"/>
            <a:ext cx="2654300" cy="955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9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" y="6502400"/>
            <a:ext cx="2654300" cy="3429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89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Forces and Interactions</a:t>
            </a:r>
            <a:endParaRPr lang="en-US" sz="4000" dirty="0"/>
          </a:p>
        </p:txBody>
      </p:sp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707219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3044"/>
            <a:ext cx="6347070" cy="47644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4875" y="990848"/>
            <a:ext cx="4404301" cy="4934548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510835" y="836663"/>
            <a:ext cx="1539236" cy="157031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3042" y="1428833"/>
            <a:ext cx="40437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Strong Force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</a:p>
          <a:p>
            <a:pPr algn="r"/>
            <a:r>
              <a:rPr lang="en-US" dirty="0" smtClean="0">
                <a:ea typeface="Wingdings"/>
                <a:cs typeface="Wingdings"/>
                <a:sym typeface="Wingdings"/>
              </a:rPr>
              <a:t>(100 times stronger than E&amp;M)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599" y="2617780"/>
            <a:ext cx="5363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Electricity &amp; Magnetism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352599"/>
            <a:ext cx="48612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Weak Force</a:t>
            </a:r>
          </a:p>
          <a:p>
            <a:pPr algn="r"/>
            <a:r>
              <a:rPr lang="en-US" sz="2000" dirty="0" smtClean="0"/>
              <a:t>(10,000,000,000 times weaker)</a:t>
            </a:r>
            <a:endParaRPr lang="en-US" sz="2000" dirty="0"/>
          </a:p>
        </p:txBody>
      </p:sp>
      <p:sp>
        <p:nvSpPr>
          <p:cNvPr id="5" name="Left Brace 4"/>
          <p:cNvSpPr/>
          <p:nvPr/>
        </p:nvSpPr>
        <p:spPr>
          <a:xfrm>
            <a:off x="4934218" y="3677111"/>
            <a:ext cx="364958" cy="2029297"/>
          </a:xfrm>
          <a:prstGeom prst="leftBrac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1650" y="616552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Gravity is not included because it’s 10</a:t>
            </a:r>
            <a:r>
              <a:rPr lang="en-US" sz="2800" baseline="30000" dirty="0" smtClean="0"/>
              <a:t>36</a:t>
            </a:r>
            <a:r>
              <a:rPr lang="en-US" sz="2800" dirty="0" smtClean="0"/>
              <a:t> times weaker!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028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" grpId="0"/>
      <p:bldP spid="15" grpId="0"/>
      <p:bldP spid="16" grpId="0"/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39" name="Rectangle 55"/>
          <p:cNvSpPr>
            <a:spLocks noChangeArrowheads="1"/>
          </p:cNvSpPr>
          <p:nvPr/>
        </p:nvSpPr>
        <p:spPr bwMode="auto">
          <a:xfrm>
            <a:off x="0" y="4721818"/>
            <a:ext cx="91440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Char char="l"/>
              <a:defRPr/>
            </a:pPr>
            <a:endParaRPr lang="en-US" sz="27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6" name="Picture 5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31" y="1094943"/>
            <a:ext cx="6347070" cy="4764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538" y="875954"/>
            <a:ext cx="5985297" cy="509545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6540030" y="3752007"/>
            <a:ext cx="686119" cy="217528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/>
          <a:lstStyle/>
          <a:p>
            <a:r>
              <a:rPr lang="en-US" dirty="0" smtClean="0"/>
              <a:t>Those are the particles, </a:t>
            </a:r>
            <a:br>
              <a:rPr lang="en-US" dirty="0" smtClean="0"/>
            </a:br>
            <a:r>
              <a:rPr lang="en-US" dirty="0" smtClean="0"/>
              <a:t>but what is the </a:t>
            </a:r>
            <a:r>
              <a:rPr lang="en-US" b="1" i="1" dirty="0" smtClean="0"/>
              <a:t>theory!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0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676400" y="5715000"/>
            <a:ext cx="6540500" cy="482600"/>
          </a:xfrm>
          <a:prstGeom prst="rightArrow">
            <a:avLst>
              <a:gd name="adj1" fmla="val 50000"/>
              <a:gd name="adj2" fmla="val 1421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774700" y="889000"/>
            <a:ext cx="495300" cy="4572000"/>
          </a:xfrm>
          <a:prstGeom prst="upArrow">
            <a:avLst>
              <a:gd name="adj1" fmla="val 50000"/>
              <a:gd name="adj2" fmla="val 1448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6146800"/>
            <a:ext cx="102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6197600"/>
            <a:ext cx="67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99056" y="4775199"/>
            <a:ext cx="80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Slow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89015" y="1917699"/>
            <a:ext cx="74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fast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20" y="1104516"/>
            <a:ext cx="2913560" cy="2185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857" y="3395557"/>
            <a:ext cx="2403686" cy="2403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303" y="1011838"/>
            <a:ext cx="2759995" cy="2357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825" y="3871252"/>
            <a:ext cx="2488351" cy="1706297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27000"/>
            <a:ext cx="9144000" cy="9489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Realms of Mechanics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032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</TotalTime>
  <Words>1093</Words>
  <Application>Microsoft Macintosh PowerPoint</Application>
  <PresentationFormat>On-screen Show (4:3)</PresentationFormat>
  <Paragraphs>222</Paragraphs>
  <Slides>49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The Standard Model </vt:lpstr>
      <vt:lpstr>Outline</vt:lpstr>
      <vt:lpstr>The Birth of the Standard Model</vt:lpstr>
      <vt:lpstr>The Fundamental Particles</vt:lpstr>
      <vt:lpstr>Matter Particles</vt:lpstr>
      <vt:lpstr>Forces and Interactions</vt:lpstr>
      <vt:lpstr>Mass</vt:lpstr>
      <vt:lpstr>Those are the particles,  but what is the theory!?</vt:lpstr>
      <vt:lpstr>PowerPoint Presentation</vt:lpstr>
      <vt:lpstr>PowerPoint Presentation</vt:lpstr>
      <vt:lpstr>Quantum Field Theory</vt:lpstr>
      <vt:lpstr>Quantum Field Theory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Quantum Electrodynamics (QED)</vt:lpstr>
      <vt:lpstr>Feynman Diagrams</vt:lpstr>
      <vt:lpstr>Rules of QED</vt:lpstr>
      <vt:lpstr>Rules of QED</vt:lpstr>
      <vt:lpstr>Rules of QED</vt:lpstr>
      <vt:lpstr>Rules of QED</vt:lpstr>
      <vt:lpstr>Weak Interactions</vt:lpstr>
      <vt:lpstr>Weak Interactions</vt:lpstr>
      <vt:lpstr>Strong Interactions</vt:lpstr>
      <vt:lpstr>All Interactions</vt:lpstr>
      <vt:lpstr>Standard Model Lagrangian</vt:lpstr>
      <vt:lpstr>Enough theory! Back to reality….</vt:lpstr>
      <vt:lpstr>Particle creation</vt:lpstr>
      <vt:lpstr>Particle creation</vt:lpstr>
      <vt:lpstr>Particle decay</vt:lpstr>
      <vt:lpstr>Decay products</vt:lpstr>
      <vt:lpstr>Decay Examples</vt:lpstr>
      <vt:lpstr>Summary</vt:lpstr>
      <vt:lpstr>Thank You</vt:lpstr>
      <vt:lpstr>How do particles cause forces?</vt:lpstr>
      <vt:lpstr>How do particles cause forces?</vt:lpstr>
      <vt:lpstr>PowerPoint Presentation</vt:lpstr>
      <vt:lpstr>Matter Particles</vt:lpstr>
      <vt:lpstr>Matter Particles</vt:lpstr>
      <vt:lpstr>Rules of QED</vt:lpstr>
      <vt:lpstr>Standard Model Lagrangian</vt:lpstr>
    </vt:vector>
  </TitlesOfParts>
  <Manager/>
  <Company>Oklahoma State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the Higgs Boson</dc:title>
  <dc:subject>Quarknet 2014</dc:subject>
  <dc:creator>Joseph Haley</dc:creator>
  <cp:keywords>Outreach, Higgs boson, quarknet</cp:keywords>
  <dc:description/>
  <cp:lastModifiedBy>Joseph Haley</cp:lastModifiedBy>
  <cp:revision>209</cp:revision>
  <dcterms:created xsi:type="dcterms:W3CDTF">2014-03-14T01:37:44Z</dcterms:created>
  <dcterms:modified xsi:type="dcterms:W3CDTF">2015-06-11T07:05:20Z</dcterms:modified>
  <cp:category/>
</cp:coreProperties>
</file>