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1" r:id="rId1"/>
  </p:sldMasterIdLst>
  <p:notesMasterIdLst>
    <p:notesMasterId r:id="rId40"/>
  </p:notesMasterIdLst>
  <p:handoutMasterIdLst>
    <p:handoutMasterId r:id="rId41"/>
  </p:handoutMasterIdLst>
  <p:sldIdLst>
    <p:sldId id="257" r:id="rId2"/>
    <p:sldId id="294" r:id="rId3"/>
    <p:sldId id="275" r:id="rId4"/>
    <p:sldId id="323" r:id="rId5"/>
    <p:sldId id="324" r:id="rId6"/>
    <p:sldId id="325" r:id="rId7"/>
    <p:sldId id="326" r:id="rId8"/>
    <p:sldId id="327" r:id="rId9"/>
    <p:sldId id="297" r:id="rId10"/>
    <p:sldId id="286" r:id="rId11"/>
    <p:sldId id="288" r:id="rId12"/>
    <p:sldId id="289" r:id="rId13"/>
    <p:sldId id="290" r:id="rId14"/>
    <p:sldId id="320" r:id="rId15"/>
    <p:sldId id="321" r:id="rId16"/>
    <p:sldId id="298" r:id="rId17"/>
    <p:sldId id="299" r:id="rId18"/>
    <p:sldId id="300" r:id="rId19"/>
    <p:sldId id="322" r:id="rId20"/>
    <p:sldId id="301" r:id="rId21"/>
    <p:sldId id="302" r:id="rId22"/>
    <p:sldId id="303" r:id="rId23"/>
    <p:sldId id="304" r:id="rId24"/>
    <p:sldId id="284" r:id="rId25"/>
    <p:sldId id="305" r:id="rId26"/>
    <p:sldId id="306" r:id="rId27"/>
    <p:sldId id="307" r:id="rId28"/>
    <p:sldId id="308" r:id="rId29"/>
    <p:sldId id="314" r:id="rId30"/>
    <p:sldId id="316" r:id="rId31"/>
    <p:sldId id="309" r:id="rId32"/>
    <p:sldId id="312" r:id="rId33"/>
    <p:sldId id="317" r:id="rId34"/>
    <p:sldId id="313" r:id="rId35"/>
    <p:sldId id="292" r:id="rId36"/>
    <p:sldId id="293" r:id="rId37"/>
    <p:sldId id="318" r:id="rId38"/>
    <p:sldId id="31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E8"/>
    <a:srgbClr val="10FF00"/>
    <a:srgbClr val="00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4" d="100"/>
          <a:sy n="94" d="100"/>
        </p:scale>
        <p:origin x="-107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984DBF-FCA4-8948-BC85-071AFCDE74E5}" type="datetimeFigureOut">
              <a:rPr lang="en-US" smtClean="0"/>
              <a:t>6/11/15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67587F-87F5-E142-A728-70F939391AD9}" type="slidenum">
              <a:rPr lang="en-US" smtClean="0"/>
              <a:t>‹#›</a:t>
            </a:fld>
            <a:endParaRPr lang="en-US"/>
          </a:p>
        </p:txBody>
      </p:sp>
    </p:spTree>
    <p:extLst>
      <p:ext uri="{BB962C8B-B14F-4D97-AF65-F5344CB8AC3E}">
        <p14:creationId xmlns:p14="http://schemas.microsoft.com/office/powerpoint/2010/main" val="24098560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064FDF-CDF1-374E-AFD9-D7A8DB02AF9E}" type="datetimeFigureOut">
              <a:rPr lang="en-US" smtClean="0"/>
              <a:t>6/11/15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392B1-B346-4A4F-8910-00C2830E91CC}" type="slidenum">
              <a:rPr lang="en-US" smtClean="0"/>
              <a:t>‹#›</a:t>
            </a:fld>
            <a:endParaRPr lang="en-US"/>
          </a:p>
        </p:txBody>
      </p:sp>
    </p:spTree>
    <p:extLst>
      <p:ext uri="{BB962C8B-B14F-4D97-AF65-F5344CB8AC3E}">
        <p14:creationId xmlns:p14="http://schemas.microsoft.com/office/powerpoint/2010/main" val="1465285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392B1-B346-4A4F-8910-00C2830E91CC}" type="slidenum">
              <a:rPr lang="en-US" smtClean="0"/>
              <a:t>3</a:t>
            </a:fld>
            <a:endParaRPr lang="en-US"/>
          </a:p>
        </p:txBody>
      </p:sp>
    </p:spTree>
    <p:extLst>
      <p:ext uri="{BB962C8B-B14F-4D97-AF65-F5344CB8AC3E}">
        <p14:creationId xmlns:p14="http://schemas.microsoft.com/office/powerpoint/2010/main" val="407424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392B1-B346-4A4F-8910-00C2830E91CC}" type="slidenum">
              <a:rPr lang="en-US" smtClean="0"/>
              <a:t>25</a:t>
            </a:fld>
            <a:endParaRPr lang="en-US"/>
          </a:p>
        </p:txBody>
      </p:sp>
    </p:spTree>
    <p:extLst>
      <p:ext uri="{BB962C8B-B14F-4D97-AF65-F5344CB8AC3E}">
        <p14:creationId xmlns:p14="http://schemas.microsoft.com/office/powerpoint/2010/main" val="157358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2392B1-B346-4A4F-8910-00C2830E91CC}" type="slidenum">
              <a:rPr lang="en-US" smtClean="0"/>
              <a:t>38</a:t>
            </a:fld>
            <a:endParaRPr lang="en-US"/>
          </a:p>
        </p:txBody>
      </p:sp>
    </p:spTree>
    <p:extLst>
      <p:ext uri="{BB962C8B-B14F-4D97-AF65-F5344CB8AC3E}">
        <p14:creationId xmlns:p14="http://schemas.microsoft.com/office/powerpoint/2010/main" val="133414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8337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812616"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177601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812616"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262527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90600"/>
            <a:ext cx="4343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343400" cy="2781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343400" cy="2781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812616"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394505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812616"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8762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812616"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393599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812616"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241033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812616"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255658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812616"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149392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812616"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8918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812616"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4DE627E-C400-7046-97B0-AFCA4613B232}" type="slidenum">
              <a:rPr lang="en-US" smtClean="0"/>
              <a:t>‹#›</a:t>
            </a:fld>
            <a:endParaRPr lang="en-US"/>
          </a:p>
        </p:txBody>
      </p:sp>
    </p:spTree>
    <p:extLst>
      <p:ext uri="{BB962C8B-B14F-4D97-AF65-F5344CB8AC3E}">
        <p14:creationId xmlns:p14="http://schemas.microsoft.com/office/powerpoint/2010/main" val="35807973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84669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5898"/>
            <a:ext cx="8229600" cy="491026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14"/>
          <a:stretch>
            <a:fillRect/>
          </a:stretch>
        </p:blipFill>
        <p:spPr>
          <a:xfrm>
            <a:off x="0" y="0"/>
            <a:ext cx="1181100" cy="965200"/>
          </a:xfrm>
          <a:prstGeom prst="rect">
            <a:avLst/>
          </a:prstGeom>
        </p:spPr>
      </p:pic>
      <p:sp>
        <p:nvSpPr>
          <p:cNvPr id="11" name="TextBox 10"/>
          <p:cNvSpPr txBox="1"/>
          <p:nvPr userDrawn="1"/>
        </p:nvSpPr>
        <p:spPr>
          <a:xfrm>
            <a:off x="6056584" y="6529198"/>
            <a:ext cx="3060854" cy="338554"/>
          </a:xfrm>
          <a:prstGeom prst="rect">
            <a:avLst/>
          </a:prstGeom>
          <a:noFill/>
        </p:spPr>
        <p:txBody>
          <a:bodyPr wrap="none" rtlCol="0">
            <a:spAutoFit/>
          </a:bodyPr>
          <a:lstStyle/>
          <a:p>
            <a:pPr algn="r"/>
            <a:r>
              <a:rPr lang="en-US" sz="1600" dirty="0" smtClean="0">
                <a:solidFill>
                  <a:schemeClr val="tx1"/>
                </a:solidFill>
                <a:latin typeface="Abadi MT Condensed Light"/>
                <a:cs typeface="Abadi MT Condensed Light"/>
              </a:rPr>
              <a:t>Joseph</a:t>
            </a:r>
            <a:r>
              <a:rPr lang="en-US" sz="1600" baseline="0" dirty="0" smtClean="0">
                <a:solidFill>
                  <a:schemeClr val="tx1"/>
                </a:solidFill>
                <a:latin typeface="Abadi MT Condensed Light"/>
                <a:cs typeface="Abadi MT Condensed Light"/>
              </a:rPr>
              <a:t> Haley – Oklahoma State University</a:t>
            </a:r>
            <a:endParaRPr lang="en-US" sz="1600" dirty="0">
              <a:solidFill>
                <a:schemeClr val="tx1"/>
              </a:solidFill>
              <a:latin typeface="Abadi MT Condensed Light"/>
              <a:cs typeface="Abadi MT Condensed Light"/>
            </a:endParaRPr>
          </a:p>
        </p:txBody>
      </p:sp>
      <p:sp>
        <p:nvSpPr>
          <p:cNvPr id="4" name="TextBox 3"/>
          <p:cNvSpPr txBox="1"/>
          <p:nvPr userDrawn="1"/>
        </p:nvSpPr>
        <p:spPr>
          <a:xfrm>
            <a:off x="121605" y="6488668"/>
            <a:ext cx="415386" cy="369332"/>
          </a:xfrm>
          <a:prstGeom prst="rect">
            <a:avLst/>
          </a:prstGeom>
          <a:noFill/>
        </p:spPr>
        <p:txBody>
          <a:bodyPr wrap="none" rtlCol="0">
            <a:spAutoFit/>
          </a:bodyPr>
          <a:lstStyle/>
          <a:p>
            <a:fld id="{1AC960CD-D850-3443-8DD2-668CAAEE6D32}" type="slidenum">
              <a:rPr lang="en-US" smtClean="0">
                <a:latin typeface="Abadi MT Condensed Light"/>
                <a:cs typeface="Abadi MT Condensed Light"/>
              </a:rPr>
              <a:t>‹#›</a:t>
            </a:fld>
            <a:endParaRPr lang="en-US" dirty="0">
              <a:latin typeface="Abadi MT Condensed Light"/>
              <a:cs typeface="Abadi MT Condensed Light"/>
            </a:endParaRPr>
          </a:p>
        </p:txBody>
      </p:sp>
    </p:spTree>
    <p:extLst>
      <p:ext uri="{BB962C8B-B14F-4D97-AF65-F5344CB8AC3E}">
        <p14:creationId xmlns:p14="http://schemas.microsoft.com/office/powerpoint/2010/main" val="321176606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98255" y="6444257"/>
            <a:ext cx="144574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Rectangle 6"/>
          <p:cNvSpPr/>
          <p:nvPr/>
        </p:nvSpPr>
        <p:spPr>
          <a:xfrm>
            <a:off x="13512" y="6457767"/>
            <a:ext cx="144574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a:blip r:embed="rId2"/>
          <a:stretch>
            <a:fillRect/>
          </a:stretch>
        </p:blipFill>
        <p:spPr>
          <a:xfrm>
            <a:off x="762000" y="1729638"/>
            <a:ext cx="7677188" cy="5128362"/>
          </a:xfrm>
          <a:prstGeom prst="rect">
            <a:avLst/>
          </a:prstGeom>
        </p:spPr>
      </p:pic>
      <p:sp>
        <p:nvSpPr>
          <p:cNvPr id="4" name="Title 3"/>
          <p:cNvSpPr>
            <a:spLocks noGrp="1"/>
          </p:cNvSpPr>
          <p:nvPr>
            <p:ph type="title" idx="4294967295"/>
          </p:nvPr>
        </p:nvSpPr>
        <p:spPr>
          <a:xfrm>
            <a:off x="0" y="4762"/>
            <a:ext cx="9144000" cy="2027238"/>
          </a:xfrm>
        </p:spPr>
        <p:txBody>
          <a:bodyPr/>
          <a:lstStyle/>
          <a:p>
            <a:pPr>
              <a:defRPr/>
            </a:pP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Finding the Higgs Boson</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2" name="TextBox 1"/>
          <p:cNvSpPr txBox="1"/>
          <p:nvPr/>
        </p:nvSpPr>
        <p:spPr>
          <a:xfrm>
            <a:off x="6908800" y="5313680"/>
            <a:ext cx="184666" cy="369332"/>
          </a:xfrm>
          <a:prstGeom prst="rect">
            <a:avLst/>
          </a:prstGeom>
          <a:noFill/>
        </p:spPr>
        <p:txBody>
          <a:bodyPr wrap="none" rtlCol="0">
            <a:spAutoFit/>
          </a:bodyPr>
          <a:lstStyle/>
          <a:p>
            <a:endParaRPr lang="en-US" dirty="0"/>
          </a:p>
        </p:txBody>
      </p:sp>
      <p:sp>
        <p:nvSpPr>
          <p:cNvPr id="3" name="TextBox 2"/>
          <p:cNvSpPr txBox="1"/>
          <p:nvPr/>
        </p:nvSpPr>
        <p:spPr>
          <a:xfrm>
            <a:off x="283741" y="783578"/>
            <a:ext cx="652643" cy="369332"/>
          </a:xfrm>
          <a:prstGeom prst="rect">
            <a:avLst/>
          </a:prstGeom>
          <a:noFill/>
        </p:spPr>
        <p:txBody>
          <a:bodyPr wrap="none" rtlCol="0">
            <a:spAutoFit/>
          </a:bodyPr>
          <a:lstStyle/>
          <a:p>
            <a:r>
              <a:rPr lang="en-US" dirty="0" smtClean="0"/>
              <a:t>2015</a:t>
            </a:r>
          </a:p>
        </p:txBody>
      </p:sp>
      <p:sp>
        <p:nvSpPr>
          <p:cNvPr id="5" name="Slide Number Placeholder 4"/>
          <p:cNvSpPr>
            <a:spLocks noGrp="1"/>
          </p:cNvSpPr>
          <p:nvPr>
            <p:ph type="sldNum" sz="quarter" idx="12"/>
          </p:nvPr>
        </p:nvSpPr>
        <p:spPr/>
        <p:txBody>
          <a:bodyPr/>
          <a:lstStyle/>
          <a:p>
            <a:fld id="{E4DE627E-C400-7046-97B0-AFCA4613B232}" type="slidenum">
              <a:rPr lang="en-US" smtClean="0"/>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creation</a:t>
            </a:r>
            <a:endParaRPr lang="en-US" dirty="0"/>
          </a:p>
        </p:txBody>
      </p:sp>
      <p:sp>
        <p:nvSpPr>
          <p:cNvPr id="3" name="Content Placeholder 2"/>
          <p:cNvSpPr>
            <a:spLocks noGrp="1"/>
          </p:cNvSpPr>
          <p:nvPr>
            <p:ph idx="1"/>
          </p:nvPr>
        </p:nvSpPr>
        <p:spPr/>
        <p:txBody>
          <a:bodyPr>
            <a:normAutofit/>
          </a:bodyPr>
          <a:lstStyle/>
          <a:p>
            <a:pPr>
              <a:lnSpc>
                <a:spcPct val="110000"/>
              </a:lnSpc>
            </a:pPr>
            <a:r>
              <a:rPr lang="en-US" sz="2400" dirty="0" smtClean="0"/>
              <a:t>Mass is </a:t>
            </a:r>
            <a:r>
              <a:rPr lang="en-US" sz="2400" dirty="0"/>
              <a:t>just a form of </a:t>
            </a:r>
            <a:r>
              <a:rPr lang="en-US" sz="2400" dirty="0" smtClean="0"/>
              <a:t>energy: </a:t>
            </a:r>
            <a:r>
              <a:rPr lang="en-US" sz="3200" i="1" dirty="0" smtClean="0"/>
              <a:t>E</a:t>
            </a:r>
            <a:r>
              <a:rPr lang="en-US" sz="3200" dirty="0" smtClean="0"/>
              <a:t> </a:t>
            </a:r>
            <a:r>
              <a:rPr lang="en-US" sz="3200" dirty="0"/>
              <a:t>= </a:t>
            </a:r>
            <a:r>
              <a:rPr lang="en-US" sz="3200" i="1" dirty="0" smtClean="0"/>
              <a:t>mc</a:t>
            </a:r>
            <a:r>
              <a:rPr lang="en-US" sz="3200" baseline="30000" dirty="0" smtClean="0"/>
              <a:t>2</a:t>
            </a:r>
            <a:endParaRPr lang="en-US" sz="3200" baseline="30000" dirty="0"/>
          </a:p>
          <a:p>
            <a:pPr lvl="1">
              <a:lnSpc>
                <a:spcPct val="110000"/>
              </a:lnSpc>
            </a:pPr>
            <a:r>
              <a:rPr lang="en-US" sz="2400" dirty="0" smtClean="0"/>
              <a:t>With </a:t>
            </a:r>
            <a:r>
              <a:rPr lang="en-US" sz="2400" dirty="0"/>
              <a:t>enough energy, we can create </a:t>
            </a:r>
            <a:r>
              <a:rPr lang="en-US" sz="2400" dirty="0" smtClean="0"/>
              <a:t>new heavy particles.</a:t>
            </a:r>
            <a:endParaRPr lang="en-US" sz="2400" dirty="0"/>
          </a:p>
        </p:txBody>
      </p:sp>
      <p:sp>
        <p:nvSpPr>
          <p:cNvPr id="9" name="Connector 8"/>
          <p:cNvSpPr>
            <a:spLocks noChangeAspect="1"/>
          </p:cNvSpPr>
          <p:nvPr/>
        </p:nvSpPr>
        <p:spPr>
          <a:xfrm>
            <a:off x="2420798" y="3728720"/>
            <a:ext cx="246063" cy="23018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Explosion 1 10"/>
          <p:cNvSpPr/>
          <p:nvPr/>
        </p:nvSpPr>
        <p:spPr>
          <a:xfrm>
            <a:off x="3889374" y="3379470"/>
            <a:ext cx="1381125" cy="889000"/>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2651126" y="3766820"/>
            <a:ext cx="1185612" cy="152400"/>
          </a:xfrm>
          <a:prstGeom prst="rightArrow">
            <a:avLst/>
          </a:prstGeom>
          <a:solidFill>
            <a:srgbClr val="FF66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2"/>
          <p:cNvSpPr/>
          <p:nvPr/>
        </p:nvSpPr>
        <p:spPr>
          <a:xfrm flipH="1">
            <a:off x="5305424" y="3760470"/>
            <a:ext cx="1101724" cy="152400"/>
          </a:xfrm>
          <a:prstGeom prst="rightArrow">
            <a:avLst/>
          </a:prstGeom>
          <a:solidFill>
            <a:srgbClr val="FF66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onnector 13"/>
          <p:cNvSpPr>
            <a:spLocks noChangeAspect="1"/>
          </p:cNvSpPr>
          <p:nvPr/>
        </p:nvSpPr>
        <p:spPr>
          <a:xfrm>
            <a:off x="6355740" y="3722370"/>
            <a:ext cx="246063" cy="23018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3015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5"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creation</a:t>
            </a:r>
            <a:endParaRPr lang="en-US" dirty="0"/>
          </a:p>
        </p:txBody>
      </p:sp>
      <p:sp>
        <p:nvSpPr>
          <p:cNvPr id="3" name="Content Placeholder 2"/>
          <p:cNvSpPr>
            <a:spLocks noGrp="1"/>
          </p:cNvSpPr>
          <p:nvPr>
            <p:ph idx="1"/>
          </p:nvPr>
        </p:nvSpPr>
        <p:spPr/>
        <p:txBody>
          <a:bodyPr>
            <a:normAutofit/>
          </a:bodyPr>
          <a:lstStyle/>
          <a:p>
            <a:pPr>
              <a:lnSpc>
                <a:spcPct val="110000"/>
              </a:lnSpc>
            </a:pPr>
            <a:r>
              <a:rPr lang="en-US" sz="2400" dirty="0" smtClean="0"/>
              <a:t>Mass </a:t>
            </a:r>
            <a:r>
              <a:rPr lang="en-US" sz="2400" dirty="0"/>
              <a:t>is just a form of </a:t>
            </a:r>
            <a:r>
              <a:rPr lang="en-US" sz="2400" dirty="0" smtClean="0"/>
              <a:t>energy: </a:t>
            </a:r>
            <a:r>
              <a:rPr lang="en-US" sz="3200" i="1" dirty="0" smtClean="0"/>
              <a:t>E</a:t>
            </a:r>
            <a:r>
              <a:rPr lang="en-US" sz="3200" dirty="0" smtClean="0"/>
              <a:t> </a:t>
            </a:r>
            <a:r>
              <a:rPr lang="en-US" sz="3200" dirty="0"/>
              <a:t>= </a:t>
            </a:r>
            <a:r>
              <a:rPr lang="en-US" sz="3200" i="1" dirty="0" smtClean="0"/>
              <a:t>mc</a:t>
            </a:r>
            <a:r>
              <a:rPr lang="en-US" sz="3200" baseline="30000" dirty="0" smtClean="0"/>
              <a:t>2</a:t>
            </a:r>
            <a:endParaRPr lang="en-US" sz="3200" baseline="30000" dirty="0"/>
          </a:p>
          <a:p>
            <a:pPr lvl="1">
              <a:lnSpc>
                <a:spcPct val="110000"/>
              </a:lnSpc>
            </a:pPr>
            <a:r>
              <a:rPr lang="en-US" sz="2400" dirty="0" smtClean="0"/>
              <a:t>With </a:t>
            </a:r>
            <a:r>
              <a:rPr lang="en-US" sz="2400" dirty="0"/>
              <a:t>enough energy, we can create </a:t>
            </a:r>
            <a:r>
              <a:rPr lang="en-US" sz="2400" dirty="0" smtClean="0"/>
              <a:t>new heavy particles.</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pPr lvl="1">
              <a:lnSpc>
                <a:spcPct val="110000"/>
              </a:lnSpc>
            </a:pPr>
            <a:r>
              <a:rPr lang="en-US" sz="2400" dirty="0" smtClean="0"/>
              <a:t>For example, a Z boson and a Higgs boson.</a:t>
            </a:r>
            <a:endParaRPr lang="en-US" sz="2400" dirty="0"/>
          </a:p>
        </p:txBody>
      </p:sp>
      <p:sp>
        <p:nvSpPr>
          <p:cNvPr id="9" name="Connector 8"/>
          <p:cNvSpPr/>
          <p:nvPr/>
        </p:nvSpPr>
        <p:spPr>
          <a:xfrm>
            <a:off x="3476625" y="2823845"/>
            <a:ext cx="492125" cy="460375"/>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Z</a:t>
            </a:r>
            <a:endParaRPr lang="en-US" dirty="0"/>
          </a:p>
        </p:txBody>
      </p:sp>
      <p:sp>
        <p:nvSpPr>
          <p:cNvPr id="13" name="Right Arrow 12"/>
          <p:cNvSpPr/>
          <p:nvPr/>
        </p:nvSpPr>
        <p:spPr>
          <a:xfrm rot="2331019" flipH="1">
            <a:off x="3861293" y="3325028"/>
            <a:ext cx="646694" cy="225838"/>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onnector 13"/>
          <p:cNvSpPr/>
          <p:nvPr/>
        </p:nvSpPr>
        <p:spPr>
          <a:xfrm>
            <a:off x="5168900" y="4293870"/>
            <a:ext cx="492125" cy="460375"/>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H</a:t>
            </a:r>
            <a:endParaRPr lang="en-US" baseline="30000" dirty="0"/>
          </a:p>
        </p:txBody>
      </p:sp>
      <p:sp>
        <p:nvSpPr>
          <p:cNvPr id="15" name="Right Arrow 14"/>
          <p:cNvSpPr/>
          <p:nvPr/>
        </p:nvSpPr>
        <p:spPr>
          <a:xfrm rot="13131019" flipH="1">
            <a:off x="4632819" y="4033054"/>
            <a:ext cx="646694" cy="225838"/>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Explosion 1 15"/>
          <p:cNvSpPr/>
          <p:nvPr/>
        </p:nvSpPr>
        <p:spPr>
          <a:xfrm>
            <a:off x="3889374" y="3379470"/>
            <a:ext cx="1381125" cy="889000"/>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7676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decay</a:t>
            </a:r>
            <a:endParaRPr lang="en-US" dirty="0"/>
          </a:p>
        </p:txBody>
      </p:sp>
      <p:sp>
        <p:nvSpPr>
          <p:cNvPr id="3" name="Content Placeholder 2"/>
          <p:cNvSpPr>
            <a:spLocks noGrp="1"/>
          </p:cNvSpPr>
          <p:nvPr>
            <p:ph idx="1"/>
          </p:nvPr>
        </p:nvSpPr>
        <p:spPr/>
        <p:txBody>
          <a:bodyPr>
            <a:noAutofit/>
          </a:bodyPr>
          <a:lstStyle/>
          <a:p>
            <a:r>
              <a:rPr lang="en-US" sz="2400" dirty="0" smtClean="0"/>
              <a:t>Conversely, particles with a lot of mass have a lot of energy and will decay </a:t>
            </a:r>
            <a:r>
              <a:rPr lang="en-US" sz="2400" dirty="0"/>
              <a:t>to lighter </a:t>
            </a:r>
            <a:r>
              <a:rPr lang="en-US" sz="2400" dirty="0" smtClean="0"/>
              <a:t>particles.</a:t>
            </a: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r>
            <a:br>
              <a:rPr lang="en-US" sz="2400" dirty="0" smtClean="0"/>
            </a:br>
            <a:endParaRPr lang="en-US" sz="2400" dirty="0"/>
          </a:p>
          <a:p>
            <a:pPr>
              <a:lnSpc>
                <a:spcPct val="110000"/>
              </a:lnSpc>
            </a:pPr>
            <a:r>
              <a:rPr lang="en-US" sz="2400" b="1" dirty="0" smtClean="0"/>
              <a:t>We </a:t>
            </a:r>
            <a:r>
              <a:rPr lang="en-US" b="1" dirty="0" smtClean="0"/>
              <a:t>should be able to</a:t>
            </a:r>
            <a:r>
              <a:rPr lang="en-US" sz="2400" b="1" dirty="0" smtClean="0"/>
              <a:t> create </a:t>
            </a:r>
            <a:r>
              <a:rPr lang="en-US" b="1" dirty="0" smtClean="0"/>
              <a:t>Higgs bosons</a:t>
            </a:r>
            <a:r>
              <a:rPr lang="en-US" sz="2400" b="1" dirty="0" smtClean="0"/>
              <a:t> in high energy collisions, </a:t>
            </a:r>
            <a:r>
              <a:rPr lang="en-US" b="1" dirty="0" smtClean="0"/>
              <a:t>which will </a:t>
            </a:r>
            <a:r>
              <a:rPr lang="en-US" sz="2400" b="1" dirty="0" smtClean="0"/>
              <a:t>quickly </a:t>
            </a:r>
            <a:r>
              <a:rPr lang="en-US" sz="2400" b="1" dirty="0"/>
              <a:t>decay </a:t>
            </a:r>
            <a:r>
              <a:rPr lang="en-US" sz="2400" b="1" dirty="0" smtClean="0"/>
              <a:t>back to the lighter </a:t>
            </a:r>
            <a:r>
              <a:rPr lang="en-US" sz="2400" b="1" dirty="0" smtClean="0"/>
              <a:t>particles</a:t>
            </a:r>
            <a:r>
              <a:rPr lang="en-US" b="1" dirty="0"/>
              <a:t> </a:t>
            </a:r>
            <a:r>
              <a:rPr lang="en-US" b="1" dirty="0" smtClean="0"/>
              <a:t>that</a:t>
            </a:r>
            <a:r>
              <a:rPr lang="en-US" sz="2400" b="1" dirty="0" smtClean="0"/>
              <a:t> </a:t>
            </a:r>
            <a:r>
              <a:rPr lang="en-US" b="1" dirty="0" smtClean="0"/>
              <a:t>we will </a:t>
            </a:r>
            <a:r>
              <a:rPr lang="en-US" b="1" dirty="0" smtClean="0"/>
              <a:t>see</a:t>
            </a:r>
            <a:r>
              <a:rPr lang="en-US" sz="2400" b="1" dirty="0" smtClean="0"/>
              <a:t> </a:t>
            </a:r>
            <a:r>
              <a:rPr lang="en-US" sz="2400" b="1" dirty="0" smtClean="0"/>
              <a:t>in our detector.</a:t>
            </a:r>
            <a:endParaRPr lang="en-US" sz="2400" b="1" dirty="0"/>
          </a:p>
        </p:txBody>
      </p:sp>
      <p:sp>
        <p:nvSpPr>
          <p:cNvPr id="10" name="Connector 9"/>
          <p:cNvSpPr/>
          <p:nvPr/>
        </p:nvSpPr>
        <p:spPr>
          <a:xfrm>
            <a:off x="3476625" y="2823845"/>
            <a:ext cx="492125" cy="460375"/>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2" name="Connector 11"/>
          <p:cNvSpPr/>
          <p:nvPr/>
        </p:nvSpPr>
        <p:spPr>
          <a:xfrm>
            <a:off x="5168900" y="4293870"/>
            <a:ext cx="492125" cy="460375"/>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0" name="Right Arrow 29"/>
          <p:cNvSpPr/>
          <p:nvPr/>
        </p:nvSpPr>
        <p:spPr>
          <a:xfrm rot="2331019" flipH="1">
            <a:off x="3861293" y="3325028"/>
            <a:ext cx="646694" cy="225838"/>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ight Arrow 30"/>
          <p:cNvSpPr/>
          <p:nvPr/>
        </p:nvSpPr>
        <p:spPr>
          <a:xfrm rot="13131019" flipH="1">
            <a:off x="4632819" y="4033054"/>
            <a:ext cx="646694" cy="225838"/>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Explosion 1 31"/>
          <p:cNvSpPr/>
          <p:nvPr/>
        </p:nvSpPr>
        <p:spPr>
          <a:xfrm>
            <a:off x="3889374" y="3379470"/>
            <a:ext cx="1381125" cy="889000"/>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2986072" y="2269675"/>
            <a:ext cx="3323862" cy="2810075"/>
          </a:xfrm>
          <a:prstGeom prst="ellipse">
            <a:avLst/>
          </a:prstGeom>
          <a:gradFill flip="none" rotWithShape="1">
            <a:gsLst>
              <a:gs pos="12000">
                <a:schemeClr val="lt1">
                  <a:alpha val="85000"/>
                </a:schemeClr>
              </a:gs>
              <a:gs pos="0">
                <a:schemeClr val="bg1">
                  <a:alpha val="82000"/>
                </a:schemeClr>
              </a:gs>
            </a:gsLst>
            <a:path path="shape">
              <a:fillToRect l="50000" t="50000" r="50000" b="50000"/>
            </a:path>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ight Arrow 17"/>
          <p:cNvSpPr/>
          <p:nvPr/>
        </p:nvSpPr>
        <p:spPr>
          <a:xfrm rot="508257" flipH="1">
            <a:off x="2737502" y="2864524"/>
            <a:ext cx="691477" cy="17756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ight Arrow 19"/>
          <p:cNvSpPr/>
          <p:nvPr/>
        </p:nvSpPr>
        <p:spPr>
          <a:xfrm rot="8358861" flipH="1">
            <a:off x="3891884" y="2634925"/>
            <a:ext cx="495927" cy="17756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ight Arrow 23"/>
          <p:cNvSpPr/>
          <p:nvPr/>
        </p:nvSpPr>
        <p:spPr>
          <a:xfrm rot="20566214" flipH="1">
            <a:off x="4672519" y="4614995"/>
            <a:ext cx="461324" cy="17756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Arrow 24"/>
          <p:cNvSpPr/>
          <p:nvPr/>
        </p:nvSpPr>
        <p:spPr>
          <a:xfrm rot="11178551" flipH="1">
            <a:off x="5701469" y="4509322"/>
            <a:ext cx="745899" cy="177564"/>
          </a:xfrm>
          <a:prstGeom prst="righ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Connector 32"/>
          <p:cNvSpPr/>
          <p:nvPr/>
        </p:nvSpPr>
        <p:spPr>
          <a:xfrm>
            <a:off x="4312499" y="2331165"/>
            <a:ext cx="293293" cy="26390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a:t>
            </a:r>
            <a:endParaRPr lang="en-US" dirty="0"/>
          </a:p>
        </p:txBody>
      </p:sp>
      <p:sp>
        <p:nvSpPr>
          <p:cNvPr id="34" name="Connector 33"/>
          <p:cNvSpPr/>
          <p:nvPr/>
        </p:nvSpPr>
        <p:spPr>
          <a:xfrm>
            <a:off x="2429782" y="2728380"/>
            <a:ext cx="293293" cy="26390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a:t>
            </a:r>
            <a:endParaRPr lang="en-US" dirty="0"/>
          </a:p>
        </p:txBody>
      </p:sp>
      <p:sp>
        <p:nvSpPr>
          <p:cNvPr id="35" name="Connector 34"/>
          <p:cNvSpPr/>
          <p:nvPr/>
        </p:nvSpPr>
        <p:spPr>
          <a:xfrm>
            <a:off x="6489815" y="4528787"/>
            <a:ext cx="293293" cy="263904"/>
          </a:xfrm>
          <a:prstGeom prst="flowChartConnecto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μ</a:t>
            </a:r>
          </a:p>
        </p:txBody>
      </p:sp>
      <p:sp>
        <p:nvSpPr>
          <p:cNvPr id="36" name="Connector 35"/>
          <p:cNvSpPr/>
          <p:nvPr/>
        </p:nvSpPr>
        <p:spPr>
          <a:xfrm>
            <a:off x="4362272" y="4701589"/>
            <a:ext cx="293293" cy="263904"/>
          </a:xfrm>
          <a:prstGeom prst="flowChartConnecto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μ</a:t>
            </a:r>
          </a:p>
        </p:txBody>
      </p:sp>
    </p:spTree>
    <p:extLst>
      <p:ext uri="{BB962C8B-B14F-4D97-AF65-F5344CB8AC3E}">
        <p14:creationId xmlns:p14="http://schemas.microsoft.com/office/powerpoint/2010/main" val="1289785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ssolve">
                                      <p:cBhvr>
                                        <p:cTn id="28" dur="500"/>
                                        <p:tgtEl>
                                          <p:spTgt spid="3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0" grpId="0" animBg="1"/>
      <p:bldP spid="24" grpId="0" animBg="1"/>
      <p:bldP spid="25"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46690"/>
          </a:xfrm>
        </p:spPr>
        <p:txBody>
          <a:bodyPr/>
          <a:lstStyle/>
          <a:p>
            <a:r>
              <a:rPr lang="en-US" dirty="0" smtClean="0"/>
              <a:t>Searching for the Higgs Boson</a:t>
            </a:r>
            <a:endParaRPr lang="en-US" dirty="0"/>
          </a:p>
        </p:txBody>
      </p:sp>
      <p:sp>
        <p:nvSpPr>
          <p:cNvPr id="3" name="Content Placeholder 2"/>
          <p:cNvSpPr>
            <a:spLocks noGrp="1"/>
          </p:cNvSpPr>
          <p:nvPr>
            <p:ph idx="1"/>
          </p:nvPr>
        </p:nvSpPr>
        <p:spPr>
          <a:xfrm>
            <a:off x="457200" y="1215897"/>
            <a:ext cx="8229600" cy="5642103"/>
          </a:xfrm>
        </p:spPr>
        <p:txBody>
          <a:bodyPr>
            <a:noAutofit/>
          </a:bodyPr>
          <a:lstStyle/>
          <a:p>
            <a:pPr marL="457200" indent="-457200">
              <a:buAutoNum type="arabicParenR"/>
            </a:pPr>
            <a:r>
              <a:rPr lang="en-US" dirty="0" smtClean="0"/>
              <a:t>If Higgs bosons exist, what will we see?</a:t>
            </a:r>
          </a:p>
          <a:p>
            <a:pPr lvl="1"/>
            <a:r>
              <a:rPr lang="en-US" dirty="0" smtClean="0"/>
              <a:t>How will Higgs boson be created and how will they decay?</a:t>
            </a:r>
          </a:p>
          <a:p>
            <a:pPr lvl="1"/>
            <a:r>
              <a:rPr lang="en-US" dirty="0" smtClean="0"/>
              <a:t>How frequently do we expect to see these events?</a:t>
            </a:r>
          </a:p>
          <a:p>
            <a:pPr marL="457200" indent="-457200">
              <a:buAutoNum type="arabicParenR"/>
            </a:pPr>
            <a:r>
              <a:rPr lang="en-US" dirty="0" smtClean="0"/>
              <a:t>What other processes can result in the same final particles?</a:t>
            </a:r>
          </a:p>
          <a:p>
            <a:pPr lvl="1"/>
            <a:r>
              <a:rPr lang="en-US" dirty="0" smtClean="0"/>
              <a:t>How many of those background events do we expect?</a:t>
            </a:r>
          </a:p>
          <a:p>
            <a:pPr marL="457200" indent="-457200">
              <a:buAutoNum type="arabicParenR"/>
            </a:pPr>
            <a:r>
              <a:rPr lang="en-US" dirty="0" smtClean="0"/>
              <a:t>Discriminate the signal from the background.</a:t>
            </a:r>
          </a:p>
          <a:p>
            <a:pPr lvl="1"/>
            <a:r>
              <a:rPr lang="en-US" dirty="0" smtClean="0"/>
              <a:t>The energies and directions of the detected particles will have different characteristics for different processes.</a:t>
            </a:r>
          </a:p>
          <a:p>
            <a:pPr marL="457200" indent="-457200">
              <a:buAutoNum type="arabicParenR"/>
            </a:pPr>
            <a:r>
              <a:rPr lang="en-US" dirty="0" smtClean="0"/>
              <a:t>What do we observe in the data?</a:t>
            </a:r>
          </a:p>
          <a:p>
            <a:pPr marL="857250" lvl="1" indent="-457200"/>
            <a:r>
              <a:rPr lang="en-US" dirty="0" smtClean="0"/>
              <a:t>Do the data agree with the background-only prediction or the </a:t>
            </a:r>
            <a:br>
              <a:rPr lang="en-US" dirty="0" smtClean="0"/>
            </a:br>
            <a:r>
              <a:rPr lang="en-US" dirty="0" err="1" smtClean="0"/>
              <a:t>signal+background</a:t>
            </a:r>
            <a:r>
              <a:rPr lang="en-US" dirty="0" smtClean="0"/>
              <a:t> prediction?</a:t>
            </a:r>
          </a:p>
          <a:p>
            <a:pPr marL="857250" lvl="1" indent="-457200"/>
            <a:r>
              <a:rPr lang="en-US" dirty="0" smtClean="0"/>
              <a:t>How strongly do the data reject the background-only prediction?</a:t>
            </a:r>
          </a:p>
        </p:txBody>
      </p:sp>
    </p:spTree>
    <p:extLst>
      <p:ext uri="{BB962C8B-B14F-4D97-AF65-F5344CB8AC3E}">
        <p14:creationId xmlns:p14="http://schemas.microsoft.com/office/powerpoint/2010/main" val="37800754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Theory predicted how the a Higgs boson would be </a:t>
            </a:r>
            <a:r>
              <a:rPr lang="en-US" b="1" dirty="0"/>
              <a:t>produced</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24050"/>
            <a:ext cx="7315200" cy="3538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itle 1"/>
          <p:cNvSpPr>
            <a:spLocks noGrp="1"/>
          </p:cNvSpPr>
          <p:nvPr>
            <p:ph type="title"/>
          </p:nvPr>
        </p:nvSpPr>
        <p:spPr>
          <a:xfrm>
            <a:off x="457200" y="274639"/>
            <a:ext cx="8229600" cy="846690"/>
          </a:xfrm>
        </p:spPr>
        <p:txBody>
          <a:bodyPr>
            <a:noAutofit/>
          </a:bodyPr>
          <a:lstStyle/>
          <a:p>
            <a:pPr marL="457200" indent="-457200"/>
            <a:r>
              <a:rPr lang="en-US" sz="3200" dirty="0" smtClean="0"/>
              <a:t>1) If </a:t>
            </a:r>
            <a:r>
              <a:rPr lang="en-US" sz="3200" dirty="0"/>
              <a:t>Higgs bosons </a:t>
            </a:r>
            <a:r>
              <a:rPr lang="en-US" sz="3200" dirty="0" smtClean="0"/>
              <a:t>exist, </a:t>
            </a:r>
            <a:r>
              <a:rPr lang="en-US" sz="3200" dirty="0"/>
              <a:t>what will we see?</a:t>
            </a:r>
          </a:p>
        </p:txBody>
      </p:sp>
    </p:spTree>
    <p:extLst>
      <p:ext uri="{BB962C8B-B14F-4D97-AF65-F5344CB8AC3E}">
        <p14:creationId xmlns:p14="http://schemas.microsoft.com/office/powerpoint/2010/main" val="15744246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Theory predicted how the a Higgs boson would be </a:t>
            </a:r>
            <a:r>
              <a:rPr lang="en-US" b="1" dirty="0"/>
              <a:t>produced</a:t>
            </a:r>
          </a:p>
          <a:p>
            <a:r>
              <a:rPr lang="en-US" dirty="0" smtClean="0"/>
              <a:t>And how it will </a:t>
            </a:r>
            <a:r>
              <a:rPr lang="en-US" b="1" dirty="0" smtClean="0"/>
              <a:t>decay</a:t>
            </a:r>
            <a:endParaRPr lang="en-US" b="1"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2349500"/>
            <a:ext cx="5715000" cy="412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itle 1"/>
          <p:cNvSpPr>
            <a:spLocks noGrp="1"/>
          </p:cNvSpPr>
          <p:nvPr>
            <p:ph type="title"/>
          </p:nvPr>
        </p:nvSpPr>
        <p:spPr>
          <a:xfrm>
            <a:off x="457200" y="274639"/>
            <a:ext cx="8229600" cy="846690"/>
          </a:xfrm>
        </p:spPr>
        <p:txBody>
          <a:bodyPr>
            <a:noAutofit/>
          </a:bodyPr>
          <a:lstStyle/>
          <a:p>
            <a:pPr marL="457200" indent="-457200"/>
            <a:r>
              <a:rPr lang="en-US" sz="3200" dirty="0" smtClean="0"/>
              <a:t>1) If </a:t>
            </a:r>
            <a:r>
              <a:rPr lang="en-US" sz="3200" dirty="0"/>
              <a:t>Higgs bosons </a:t>
            </a:r>
            <a:r>
              <a:rPr lang="en-US" sz="3200" dirty="0" smtClean="0"/>
              <a:t>exist, </a:t>
            </a:r>
            <a:r>
              <a:rPr lang="en-US" sz="3200" dirty="0"/>
              <a:t>what will we see?</a:t>
            </a:r>
          </a:p>
        </p:txBody>
      </p:sp>
    </p:spTree>
    <p:extLst>
      <p:ext uri="{BB962C8B-B14F-4D97-AF65-F5344CB8AC3E}">
        <p14:creationId xmlns:p14="http://schemas.microsoft.com/office/powerpoint/2010/main" val="23767716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r>
              <a:rPr lang="en-US" sz="3200" dirty="0" smtClean="0"/>
              <a:t>1) If </a:t>
            </a:r>
            <a:r>
              <a:rPr lang="en-US" sz="3200" dirty="0"/>
              <a:t>Higgs bosons </a:t>
            </a:r>
            <a:r>
              <a:rPr lang="en-US" sz="3200" dirty="0" smtClean="0"/>
              <a:t>exist, </a:t>
            </a:r>
            <a:r>
              <a:rPr lang="en-US" sz="3200" dirty="0"/>
              <a:t>what will we see?</a:t>
            </a:r>
          </a:p>
        </p:txBody>
      </p:sp>
      <p:pic>
        <p:nvPicPr>
          <p:cNvPr id="12" name="Picture 11"/>
          <p:cNvPicPr>
            <a:picLocks noChangeAspect="1"/>
          </p:cNvPicPr>
          <p:nvPr/>
        </p:nvPicPr>
        <p:blipFill>
          <a:blip r:embed="rId2"/>
          <a:stretch>
            <a:fillRect/>
          </a:stretch>
        </p:blipFill>
        <p:spPr>
          <a:xfrm>
            <a:off x="5035276" y="1499606"/>
            <a:ext cx="4122235" cy="3954834"/>
          </a:xfrm>
          <a:prstGeom prst="rect">
            <a:avLst/>
          </a:prstGeom>
        </p:spPr>
      </p:pic>
      <p:pic>
        <p:nvPicPr>
          <p:cNvPr id="13" name="Picture 12"/>
          <p:cNvPicPr>
            <a:picLocks noChangeAspect="1"/>
          </p:cNvPicPr>
          <p:nvPr/>
        </p:nvPicPr>
        <p:blipFill>
          <a:blip r:embed="rId3"/>
          <a:stretch>
            <a:fillRect/>
          </a:stretch>
        </p:blipFill>
        <p:spPr>
          <a:xfrm>
            <a:off x="0" y="1445566"/>
            <a:ext cx="5372511" cy="3944681"/>
          </a:xfrm>
          <a:prstGeom prst="rect">
            <a:avLst/>
          </a:prstGeom>
        </p:spPr>
      </p:pic>
      <p:sp>
        <p:nvSpPr>
          <p:cNvPr id="14" name="TextBox 13"/>
          <p:cNvSpPr txBox="1"/>
          <p:nvPr/>
        </p:nvSpPr>
        <p:spPr>
          <a:xfrm>
            <a:off x="1567352" y="1202386"/>
            <a:ext cx="2580722" cy="461665"/>
          </a:xfrm>
          <a:prstGeom prst="rect">
            <a:avLst/>
          </a:prstGeom>
          <a:solidFill>
            <a:schemeClr val="bg1"/>
          </a:solidFill>
        </p:spPr>
        <p:txBody>
          <a:bodyPr wrap="square" rtlCol="0">
            <a:spAutoFit/>
          </a:bodyPr>
          <a:lstStyle/>
          <a:p>
            <a:r>
              <a:rPr lang="en-US" sz="2400" dirty="0" smtClean="0"/>
              <a:t>Production Rates</a:t>
            </a:r>
            <a:endParaRPr lang="en-US" sz="2400" dirty="0"/>
          </a:p>
        </p:txBody>
      </p:sp>
      <p:sp>
        <p:nvSpPr>
          <p:cNvPr id="16" name="TextBox 15"/>
          <p:cNvSpPr txBox="1"/>
          <p:nvPr/>
        </p:nvSpPr>
        <p:spPr>
          <a:xfrm>
            <a:off x="6259670" y="1219686"/>
            <a:ext cx="2580722" cy="461665"/>
          </a:xfrm>
          <a:prstGeom prst="rect">
            <a:avLst/>
          </a:prstGeom>
          <a:solidFill>
            <a:schemeClr val="bg1"/>
          </a:solidFill>
        </p:spPr>
        <p:txBody>
          <a:bodyPr wrap="square" rtlCol="0">
            <a:spAutoFit/>
          </a:bodyPr>
          <a:lstStyle/>
          <a:p>
            <a:r>
              <a:rPr lang="en-US" sz="2400" dirty="0" smtClean="0"/>
              <a:t>Decay Fraction</a:t>
            </a:r>
            <a:endParaRPr lang="en-US" sz="2400" dirty="0"/>
          </a:p>
        </p:txBody>
      </p:sp>
      <p:sp>
        <p:nvSpPr>
          <p:cNvPr id="17" name="TextBox 16"/>
          <p:cNvSpPr txBox="1"/>
          <p:nvPr/>
        </p:nvSpPr>
        <p:spPr>
          <a:xfrm>
            <a:off x="2378047" y="1958946"/>
            <a:ext cx="999861" cy="369332"/>
          </a:xfrm>
          <a:prstGeom prst="rect">
            <a:avLst/>
          </a:prstGeom>
          <a:solidFill>
            <a:srgbClr val="FFFFFF"/>
          </a:solidFill>
        </p:spPr>
        <p:txBody>
          <a:bodyPr wrap="square" rtlCol="0">
            <a:spAutoFit/>
          </a:bodyPr>
          <a:lstStyle/>
          <a:p>
            <a:r>
              <a:rPr lang="en-US" b="1" dirty="0" err="1">
                <a:solidFill>
                  <a:srgbClr val="10FF00"/>
                </a:solidFill>
              </a:rPr>
              <a:t>g</a:t>
            </a:r>
            <a:r>
              <a:rPr lang="en-US" b="1" dirty="0" err="1" smtClean="0">
                <a:solidFill>
                  <a:srgbClr val="10FF00"/>
                </a:solidFill>
              </a:rPr>
              <a:t>g</a:t>
            </a:r>
            <a:r>
              <a:rPr lang="en-US" b="1" dirty="0" smtClean="0">
                <a:solidFill>
                  <a:srgbClr val="10FF00"/>
                </a:solidFill>
              </a:rPr>
              <a:t> ⟶ H</a:t>
            </a:r>
            <a:endParaRPr lang="en-US" b="1" dirty="0">
              <a:solidFill>
                <a:srgbClr val="10FF00"/>
              </a:solidFill>
            </a:endParaRPr>
          </a:p>
        </p:txBody>
      </p:sp>
      <p:sp>
        <p:nvSpPr>
          <p:cNvPr id="18" name="TextBox 17"/>
          <p:cNvSpPr txBox="1"/>
          <p:nvPr/>
        </p:nvSpPr>
        <p:spPr>
          <a:xfrm>
            <a:off x="882028" y="2381545"/>
            <a:ext cx="1333880" cy="369332"/>
          </a:xfrm>
          <a:prstGeom prst="rect">
            <a:avLst/>
          </a:prstGeom>
          <a:solidFill>
            <a:srgbClr val="FFFFFF"/>
          </a:solidFill>
        </p:spPr>
        <p:txBody>
          <a:bodyPr wrap="square" rtlCol="0">
            <a:spAutoFit/>
          </a:bodyPr>
          <a:lstStyle/>
          <a:p>
            <a:r>
              <a:rPr lang="en-US" b="1" dirty="0" err="1" smtClean="0">
                <a:solidFill>
                  <a:srgbClr val="00DFFF"/>
                </a:solidFill>
              </a:rPr>
              <a:t>qq</a:t>
            </a:r>
            <a:r>
              <a:rPr lang="en-US" b="1" dirty="0" smtClean="0">
                <a:solidFill>
                  <a:srgbClr val="00DFFF"/>
                </a:solidFill>
              </a:rPr>
              <a:t> ⟶ </a:t>
            </a:r>
            <a:r>
              <a:rPr lang="en-US" b="1" dirty="0" err="1" smtClean="0">
                <a:solidFill>
                  <a:srgbClr val="00DFFF"/>
                </a:solidFill>
              </a:rPr>
              <a:t>qqH</a:t>
            </a:r>
            <a:endParaRPr lang="en-US" b="1" dirty="0">
              <a:solidFill>
                <a:srgbClr val="00DFFF"/>
              </a:solidFill>
            </a:endParaRPr>
          </a:p>
        </p:txBody>
      </p:sp>
      <p:sp>
        <p:nvSpPr>
          <p:cNvPr id="21" name="Content Placeholder 18"/>
          <p:cNvSpPr txBox="1">
            <a:spLocks/>
          </p:cNvSpPr>
          <p:nvPr/>
        </p:nvSpPr>
        <p:spPr>
          <a:xfrm>
            <a:off x="457200" y="5390479"/>
            <a:ext cx="8229600" cy="13374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Highest production rate:  </a:t>
            </a:r>
            <a:r>
              <a:rPr lang="en-US" b="1" i="1" dirty="0" err="1">
                <a:solidFill>
                  <a:srgbClr val="10FF00"/>
                </a:solidFill>
              </a:rPr>
              <a:t>gg</a:t>
            </a:r>
            <a:r>
              <a:rPr lang="en-US" b="1" dirty="0">
                <a:solidFill>
                  <a:srgbClr val="10FF00"/>
                </a:solidFill>
              </a:rPr>
              <a:t> ⟶ </a:t>
            </a:r>
            <a:r>
              <a:rPr lang="en-US" b="1" i="1" dirty="0" smtClean="0">
                <a:solidFill>
                  <a:srgbClr val="10FF00"/>
                </a:solidFill>
              </a:rPr>
              <a:t>H</a:t>
            </a:r>
            <a:endParaRPr lang="en-US" i="1" dirty="0" smtClean="0"/>
          </a:p>
          <a:p>
            <a:r>
              <a:rPr lang="en-US" dirty="0" smtClean="0"/>
              <a:t>Easiest decays to see:  </a:t>
            </a:r>
            <a:r>
              <a:rPr lang="en-US" i="1" dirty="0" smtClean="0">
                <a:solidFill>
                  <a:srgbClr val="0000FF"/>
                </a:solidFill>
              </a:rPr>
              <a:t>ZZ</a:t>
            </a:r>
            <a:r>
              <a:rPr lang="en-US" dirty="0" smtClean="0"/>
              <a:t> and </a:t>
            </a:r>
            <a:r>
              <a:rPr lang="en-US" dirty="0" err="1">
                <a:solidFill>
                  <a:srgbClr val="FF00E8"/>
                </a:solidFill>
                <a:latin typeface="Symbol" charset="2"/>
                <a:cs typeface="Symbol" charset="2"/>
              </a:rPr>
              <a:t>gg</a:t>
            </a:r>
            <a:r>
              <a:rPr lang="en-US" dirty="0"/>
              <a:t> </a:t>
            </a:r>
          </a:p>
        </p:txBody>
      </p:sp>
      <p:pic>
        <p:nvPicPr>
          <p:cNvPr id="22" name="Picture 21"/>
          <p:cNvPicPr>
            <a:picLocks noChangeAspect="1"/>
          </p:cNvPicPr>
          <p:nvPr/>
        </p:nvPicPr>
        <p:blipFill>
          <a:blip r:embed="rId4"/>
          <a:stretch>
            <a:fillRect/>
          </a:stretch>
        </p:blipFill>
        <p:spPr>
          <a:xfrm>
            <a:off x="2819779" y="3352478"/>
            <a:ext cx="5030480" cy="1755736"/>
          </a:xfrm>
          <a:prstGeom prst="rect">
            <a:avLst/>
          </a:prstGeom>
        </p:spPr>
      </p:pic>
      <p:pic>
        <p:nvPicPr>
          <p:cNvPr id="23" name="Picture 22"/>
          <p:cNvPicPr>
            <a:picLocks noChangeAspect="1"/>
          </p:cNvPicPr>
          <p:nvPr/>
        </p:nvPicPr>
        <p:blipFill>
          <a:blip r:embed="rId5"/>
          <a:stretch>
            <a:fillRect/>
          </a:stretch>
        </p:blipFill>
        <p:spPr>
          <a:xfrm>
            <a:off x="2756376" y="1191733"/>
            <a:ext cx="5607329" cy="2223923"/>
          </a:xfrm>
          <a:prstGeom prst="rect">
            <a:avLst/>
          </a:prstGeom>
        </p:spPr>
      </p:pic>
      <p:sp>
        <p:nvSpPr>
          <p:cNvPr id="24" name="TextBox 23"/>
          <p:cNvSpPr txBox="1"/>
          <p:nvPr/>
        </p:nvSpPr>
        <p:spPr>
          <a:xfrm>
            <a:off x="729628" y="2053516"/>
            <a:ext cx="2316672" cy="369332"/>
          </a:xfrm>
          <a:prstGeom prst="rect">
            <a:avLst/>
          </a:prstGeom>
          <a:noFill/>
        </p:spPr>
        <p:txBody>
          <a:bodyPr wrap="none" rtlCol="0">
            <a:spAutoFit/>
          </a:bodyPr>
          <a:lstStyle/>
          <a:p>
            <a:r>
              <a:rPr lang="en-US" b="1" i="1" dirty="0" err="1" smtClean="0"/>
              <a:t>gg</a:t>
            </a:r>
            <a:r>
              <a:rPr lang="en-US" b="1" dirty="0" smtClean="0"/>
              <a:t> </a:t>
            </a:r>
            <a:r>
              <a:rPr lang="en-US" b="1" dirty="0"/>
              <a:t>⟶ </a:t>
            </a:r>
            <a:r>
              <a:rPr lang="en-US" b="1" i="1" dirty="0" smtClean="0"/>
              <a:t>H</a:t>
            </a:r>
            <a:r>
              <a:rPr lang="en-US" b="1" dirty="0" smtClean="0"/>
              <a:t> ⟶ </a:t>
            </a:r>
            <a:r>
              <a:rPr lang="en-US" b="1" i="1" dirty="0" smtClean="0"/>
              <a:t>ZZ</a:t>
            </a:r>
            <a:r>
              <a:rPr lang="en-US" b="1" dirty="0" smtClean="0"/>
              <a:t> ⟶ </a:t>
            </a:r>
            <a:r>
              <a:rPr lang="en-US" b="1" dirty="0" smtClean="0">
                <a:latin typeface="Apple Symbols"/>
                <a:cs typeface="Apple Symbols"/>
              </a:rPr>
              <a:t>ℓℓℓℓ</a:t>
            </a:r>
            <a:endParaRPr lang="en-US" b="1" dirty="0"/>
          </a:p>
        </p:txBody>
      </p:sp>
      <p:sp>
        <p:nvSpPr>
          <p:cNvPr id="25" name="TextBox 24"/>
          <p:cNvSpPr txBox="1"/>
          <p:nvPr/>
        </p:nvSpPr>
        <p:spPr>
          <a:xfrm>
            <a:off x="1300889" y="4205393"/>
            <a:ext cx="1531188" cy="369332"/>
          </a:xfrm>
          <a:prstGeom prst="rect">
            <a:avLst/>
          </a:prstGeom>
          <a:noFill/>
        </p:spPr>
        <p:txBody>
          <a:bodyPr wrap="none" rtlCol="0">
            <a:spAutoFit/>
          </a:bodyPr>
          <a:lstStyle/>
          <a:p>
            <a:r>
              <a:rPr lang="en-US" b="1" i="1" dirty="0" err="1" smtClean="0"/>
              <a:t>gg</a:t>
            </a:r>
            <a:r>
              <a:rPr lang="en-US" b="1" dirty="0" smtClean="0"/>
              <a:t> </a:t>
            </a:r>
            <a:r>
              <a:rPr lang="en-US" b="1" dirty="0"/>
              <a:t>⟶ </a:t>
            </a:r>
            <a:r>
              <a:rPr lang="en-US" b="1" i="1" dirty="0" smtClean="0"/>
              <a:t>H</a:t>
            </a:r>
            <a:r>
              <a:rPr lang="en-US" b="1" dirty="0" smtClean="0"/>
              <a:t> ⟶ </a:t>
            </a:r>
            <a:r>
              <a:rPr lang="en-US" b="1" dirty="0" err="1" smtClean="0">
                <a:latin typeface="Symbol" charset="2"/>
                <a:cs typeface="Symbol" charset="2"/>
              </a:rPr>
              <a:t>gg</a:t>
            </a:r>
            <a:endParaRPr lang="en-US" dirty="0">
              <a:latin typeface="Symbol" charset="2"/>
              <a:cs typeface="Symbol" charset="2"/>
            </a:endParaRPr>
          </a:p>
        </p:txBody>
      </p:sp>
    </p:spTree>
    <p:extLst>
      <p:ext uri="{BB962C8B-B14F-4D97-AF65-F5344CB8AC3E}">
        <p14:creationId xmlns:p14="http://schemas.microsoft.com/office/powerpoint/2010/main" val="14267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1"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49257" y="1479549"/>
            <a:ext cx="4790097" cy="3034261"/>
          </a:xfrm>
          <a:prstGeom prst="rect">
            <a:avLst/>
          </a:prstGeom>
        </p:spPr>
      </p:pic>
      <p:sp>
        <p:nvSpPr>
          <p:cNvPr id="20" name="Title 1"/>
          <p:cNvSpPr>
            <a:spLocks noGrp="1"/>
          </p:cNvSpPr>
          <p:nvPr>
            <p:ph type="title"/>
          </p:nvPr>
        </p:nvSpPr>
        <p:spPr>
          <a:xfrm>
            <a:off x="457200" y="274639"/>
            <a:ext cx="8229600" cy="846690"/>
          </a:xfrm>
        </p:spPr>
        <p:txBody>
          <a:bodyPr>
            <a:noAutofit/>
          </a:bodyPr>
          <a:lstStyle/>
          <a:p>
            <a:r>
              <a:rPr lang="en-US" sz="3200" dirty="0" smtClean="0"/>
              <a:t>2) What </a:t>
            </a:r>
            <a:r>
              <a:rPr lang="en-US" sz="3200" dirty="0"/>
              <a:t>other processes can </a:t>
            </a:r>
            <a:r>
              <a:rPr lang="en-US" sz="3200" dirty="0" smtClean="0"/>
              <a:t>result in </a:t>
            </a:r>
            <a:br>
              <a:rPr lang="en-US" sz="3200" dirty="0" smtClean="0"/>
            </a:br>
            <a:r>
              <a:rPr lang="en-US" sz="3200" dirty="0" smtClean="0"/>
              <a:t>four charged leptons?</a:t>
            </a:r>
            <a:endParaRPr lang="en-US" sz="3200" dirty="0"/>
          </a:p>
        </p:txBody>
      </p:sp>
      <p:sp>
        <p:nvSpPr>
          <p:cNvPr id="22" name="TextBox 21"/>
          <p:cNvSpPr txBox="1"/>
          <p:nvPr/>
        </p:nvSpPr>
        <p:spPr>
          <a:xfrm>
            <a:off x="635051" y="2418285"/>
            <a:ext cx="2555106" cy="707886"/>
          </a:xfrm>
          <a:prstGeom prst="rect">
            <a:avLst/>
          </a:prstGeom>
          <a:noFill/>
        </p:spPr>
        <p:txBody>
          <a:bodyPr wrap="none" rtlCol="0">
            <a:spAutoFit/>
          </a:bodyPr>
          <a:lstStyle/>
          <a:p>
            <a:r>
              <a:rPr lang="en-US" sz="2000" dirty="0" smtClean="0"/>
              <a:t>One main background:</a:t>
            </a:r>
          </a:p>
          <a:p>
            <a:r>
              <a:rPr lang="en-US" sz="2000" b="1" i="1" dirty="0" err="1" smtClean="0"/>
              <a:t>qq</a:t>
            </a:r>
            <a:r>
              <a:rPr lang="en-US" sz="2000" b="1" dirty="0" smtClean="0"/>
              <a:t> ⟶ </a:t>
            </a:r>
            <a:r>
              <a:rPr lang="en-US" sz="2000" b="1" i="1" dirty="0" smtClean="0"/>
              <a:t>ZZ</a:t>
            </a:r>
            <a:r>
              <a:rPr lang="en-US" sz="2000" b="1" dirty="0" smtClean="0"/>
              <a:t> </a:t>
            </a:r>
            <a:r>
              <a:rPr lang="en-US" sz="2000" b="1" dirty="0"/>
              <a:t>⟶</a:t>
            </a:r>
            <a:r>
              <a:rPr lang="en-US" sz="2000" b="1" dirty="0" smtClean="0"/>
              <a:t> </a:t>
            </a:r>
            <a:r>
              <a:rPr lang="en-US" sz="2000" b="1" dirty="0">
                <a:latin typeface="Apple Symbols"/>
                <a:cs typeface="Apple Symbols"/>
              </a:rPr>
              <a:t>ℓℓℓℓ</a:t>
            </a:r>
            <a:endParaRPr lang="en-US" sz="2000" b="1" dirty="0"/>
          </a:p>
        </p:txBody>
      </p:sp>
      <p:sp>
        <p:nvSpPr>
          <p:cNvPr id="26" name="TextBox 25"/>
          <p:cNvSpPr txBox="1"/>
          <p:nvPr/>
        </p:nvSpPr>
        <p:spPr>
          <a:xfrm>
            <a:off x="598285" y="4948440"/>
            <a:ext cx="2685977" cy="1015663"/>
          </a:xfrm>
          <a:prstGeom prst="rect">
            <a:avLst/>
          </a:prstGeom>
          <a:noFill/>
        </p:spPr>
        <p:txBody>
          <a:bodyPr wrap="none" rtlCol="0">
            <a:spAutoFit/>
          </a:bodyPr>
          <a:lstStyle/>
          <a:p>
            <a:r>
              <a:rPr lang="en-US" sz="2000" dirty="0" smtClean="0"/>
              <a:t>Plus a small background</a:t>
            </a:r>
            <a:br>
              <a:rPr lang="en-US" sz="2000" dirty="0" smtClean="0"/>
            </a:br>
            <a:r>
              <a:rPr lang="en-US" sz="2000" dirty="0" smtClean="0"/>
              <a:t>from “fake” leptons:</a:t>
            </a:r>
          </a:p>
          <a:p>
            <a:r>
              <a:rPr lang="en-US" sz="2000" b="1" i="1" dirty="0" err="1" smtClean="0"/>
              <a:t>qq</a:t>
            </a:r>
            <a:r>
              <a:rPr lang="en-US" sz="2000" b="1" dirty="0" smtClean="0"/>
              <a:t> ⟶ </a:t>
            </a:r>
            <a:r>
              <a:rPr lang="en-US" sz="2000" b="1" i="1" dirty="0" err="1" smtClean="0"/>
              <a:t>Zqq</a:t>
            </a:r>
            <a:r>
              <a:rPr lang="en-US" sz="2000" b="1" dirty="0" smtClean="0"/>
              <a:t> </a:t>
            </a:r>
            <a:r>
              <a:rPr lang="en-US" sz="2000" b="1" dirty="0"/>
              <a:t>⟶</a:t>
            </a:r>
            <a:r>
              <a:rPr lang="en-US" sz="2000" b="1" dirty="0" smtClean="0"/>
              <a:t> </a:t>
            </a:r>
            <a:r>
              <a:rPr lang="en-US" sz="2000" b="1" dirty="0" smtClean="0">
                <a:latin typeface="Apple Symbols"/>
                <a:cs typeface="Apple Symbols"/>
              </a:rPr>
              <a:t>ℓℓ</a:t>
            </a:r>
            <a:r>
              <a:rPr lang="en-US" sz="2000" b="1" dirty="0" smtClean="0"/>
              <a:t>“</a:t>
            </a:r>
            <a:r>
              <a:rPr lang="en-US" sz="2000" b="1" dirty="0" smtClean="0">
                <a:latin typeface="Apple Symbols"/>
                <a:cs typeface="Apple Symbols"/>
              </a:rPr>
              <a:t>ℓ</a:t>
            </a:r>
            <a:r>
              <a:rPr lang="en-US" sz="2000" b="1" dirty="0">
                <a:latin typeface="Apple Symbols"/>
                <a:cs typeface="Apple Symbols"/>
              </a:rPr>
              <a:t>ℓ</a:t>
            </a:r>
            <a:r>
              <a:rPr lang="en-US" sz="2000" b="1" dirty="0" smtClean="0"/>
              <a:t>”</a:t>
            </a:r>
          </a:p>
        </p:txBody>
      </p:sp>
      <p:pic>
        <p:nvPicPr>
          <p:cNvPr id="28" name="Picture 27"/>
          <p:cNvPicPr>
            <a:picLocks noChangeAspect="1"/>
          </p:cNvPicPr>
          <p:nvPr/>
        </p:nvPicPr>
        <p:blipFill rotWithShape="1">
          <a:blip r:embed="rId3"/>
          <a:srcRect l="-1" t="18876" r="67924" b="3766"/>
          <a:stretch/>
        </p:blipFill>
        <p:spPr>
          <a:xfrm>
            <a:off x="4096037" y="4663440"/>
            <a:ext cx="2203704" cy="1874520"/>
          </a:xfrm>
          <a:prstGeom prst="rect">
            <a:avLst/>
          </a:prstGeom>
        </p:spPr>
      </p:pic>
    </p:spTree>
    <p:extLst>
      <p:ext uri="{BB962C8B-B14F-4D97-AF65-F5344CB8AC3E}">
        <p14:creationId xmlns:p14="http://schemas.microsoft.com/office/powerpoint/2010/main" val="299058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3) Differentiate signal from background.</a:t>
            </a:r>
            <a:endParaRPr lang="en-US" sz="3200" dirty="0"/>
          </a:p>
        </p:txBody>
      </p:sp>
      <p:pic>
        <p:nvPicPr>
          <p:cNvPr id="4" name="Picture 3"/>
          <p:cNvPicPr>
            <a:picLocks noChangeAspect="1"/>
          </p:cNvPicPr>
          <p:nvPr/>
        </p:nvPicPr>
        <p:blipFill>
          <a:blip r:embed="rId2"/>
          <a:stretch>
            <a:fillRect/>
          </a:stretch>
        </p:blipFill>
        <p:spPr>
          <a:xfrm>
            <a:off x="0" y="4005658"/>
            <a:ext cx="6168062" cy="2446315"/>
          </a:xfrm>
          <a:prstGeom prst="rect">
            <a:avLst/>
          </a:prstGeom>
        </p:spPr>
      </p:pic>
      <p:pic>
        <p:nvPicPr>
          <p:cNvPr id="6" name="Picture 5"/>
          <p:cNvPicPr>
            <a:picLocks noChangeAspect="1"/>
          </p:cNvPicPr>
          <p:nvPr/>
        </p:nvPicPr>
        <p:blipFill>
          <a:blip r:embed="rId3"/>
          <a:stretch>
            <a:fillRect/>
          </a:stretch>
        </p:blipFill>
        <p:spPr>
          <a:xfrm>
            <a:off x="494498" y="1117602"/>
            <a:ext cx="4354634" cy="2758419"/>
          </a:xfrm>
          <a:prstGeom prst="rect">
            <a:avLst/>
          </a:prstGeom>
        </p:spPr>
      </p:pic>
      <p:sp>
        <p:nvSpPr>
          <p:cNvPr id="7" name="TextBox 6"/>
          <p:cNvSpPr txBox="1"/>
          <p:nvPr/>
        </p:nvSpPr>
        <p:spPr>
          <a:xfrm>
            <a:off x="5958633" y="1796826"/>
            <a:ext cx="2455740" cy="1200329"/>
          </a:xfrm>
          <a:prstGeom prst="rect">
            <a:avLst/>
          </a:prstGeom>
          <a:noFill/>
        </p:spPr>
        <p:txBody>
          <a:bodyPr wrap="square" rtlCol="0">
            <a:spAutoFit/>
          </a:bodyPr>
          <a:lstStyle/>
          <a:p>
            <a:r>
              <a:rPr lang="en-US" dirty="0" smtClean="0"/>
              <a:t>In both cases. the detected leptons came from the decay of Z bosons.</a:t>
            </a:r>
          </a:p>
        </p:txBody>
      </p:sp>
      <p:sp>
        <p:nvSpPr>
          <p:cNvPr id="16" name="Oval 15"/>
          <p:cNvSpPr/>
          <p:nvPr/>
        </p:nvSpPr>
        <p:spPr>
          <a:xfrm>
            <a:off x="3215769" y="1067288"/>
            <a:ext cx="1729489" cy="129695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Oval 16"/>
          <p:cNvSpPr/>
          <p:nvPr/>
        </p:nvSpPr>
        <p:spPr>
          <a:xfrm>
            <a:off x="4705822" y="3962213"/>
            <a:ext cx="1729489" cy="129695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Oval 17"/>
          <p:cNvSpPr/>
          <p:nvPr/>
        </p:nvSpPr>
        <p:spPr>
          <a:xfrm>
            <a:off x="3223313" y="2574476"/>
            <a:ext cx="1729489" cy="129695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Oval 18"/>
          <p:cNvSpPr/>
          <p:nvPr/>
        </p:nvSpPr>
        <p:spPr>
          <a:xfrm>
            <a:off x="4713365" y="5104631"/>
            <a:ext cx="1729489" cy="129695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Oval 19"/>
          <p:cNvSpPr/>
          <p:nvPr/>
        </p:nvSpPr>
        <p:spPr>
          <a:xfrm>
            <a:off x="1810559" y="1067287"/>
            <a:ext cx="2053768" cy="2661465"/>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Oval 20"/>
          <p:cNvSpPr/>
          <p:nvPr/>
        </p:nvSpPr>
        <p:spPr>
          <a:xfrm>
            <a:off x="2486141" y="4431271"/>
            <a:ext cx="3013095" cy="145907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TextBox 21"/>
          <p:cNvSpPr txBox="1"/>
          <p:nvPr/>
        </p:nvSpPr>
        <p:spPr>
          <a:xfrm>
            <a:off x="5908358" y="2259955"/>
            <a:ext cx="2198624" cy="1200329"/>
          </a:xfrm>
          <a:prstGeom prst="rect">
            <a:avLst/>
          </a:prstGeom>
          <a:noFill/>
        </p:spPr>
        <p:txBody>
          <a:bodyPr wrap="square" rtlCol="0">
            <a:spAutoFit/>
          </a:bodyPr>
          <a:lstStyle/>
          <a:p>
            <a:r>
              <a:rPr lang="en-US" dirty="0" smtClean="0"/>
              <a:t>For the background, the two Z bosons have basically random momenta.</a:t>
            </a:r>
          </a:p>
        </p:txBody>
      </p:sp>
      <p:sp>
        <p:nvSpPr>
          <p:cNvPr id="23" name="TextBox 22"/>
          <p:cNvSpPr txBox="1"/>
          <p:nvPr/>
        </p:nvSpPr>
        <p:spPr>
          <a:xfrm>
            <a:off x="6300196" y="3786582"/>
            <a:ext cx="2603972" cy="923330"/>
          </a:xfrm>
          <a:prstGeom prst="rect">
            <a:avLst/>
          </a:prstGeom>
          <a:noFill/>
        </p:spPr>
        <p:txBody>
          <a:bodyPr wrap="square" rtlCol="0">
            <a:spAutoFit/>
          </a:bodyPr>
          <a:lstStyle/>
          <a:p>
            <a:r>
              <a:rPr lang="en-US" dirty="0" smtClean="0"/>
              <a:t>For the signal, the Z bosons come from the decay of the Higgs boson.</a:t>
            </a:r>
          </a:p>
        </p:txBody>
      </p:sp>
    </p:spTree>
    <p:extLst>
      <p:ext uri="{BB962C8B-B14F-4D97-AF65-F5344CB8AC3E}">
        <p14:creationId xmlns:p14="http://schemas.microsoft.com/office/powerpoint/2010/main" val="942788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2"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2" grpId="0"/>
      <p:bldP spid="22" grpId="1"/>
      <p:bldP spid="23"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By measuring the energy and direction of each lepton, we can calculate the mass of the parent particle</a:t>
            </a:r>
          </a:p>
        </p:txBody>
      </p:sp>
      <p:cxnSp>
        <p:nvCxnSpPr>
          <p:cNvPr id="6" name="AutoShape 3"/>
          <p:cNvCxnSpPr>
            <a:cxnSpLocks noChangeShapeType="1"/>
          </p:cNvCxnSpPr>
          <p:nvPr/>
        </p:nvCxnSpPr>
        <p:spPr bwMode="auto">
          <a:xfrm flipV="1">
            <a:off x="5405438" y="4557713"/>
            <a:ext cx="1223962" cy="34925"/>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AutoShape 4"/>
          <p:cNvCxnSpPr>
            <a:cxnSpLocks noChangeShapeType="1"/>
            <a:stCxn id="6" idx="3"/>
          </p:cNvCxnSpPr>
          <p:nvPr/>
        </p:nvCxnSpPr>
        <p:spPr bwMode="auto">
          <a:xfrm flipV="1">
            <a:off x="6627813" y="4122738"/>
            <a:ext cx="554037" cy="434975"/>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 name="AutoShape 5"/>
          <p:cNvCxnSpPr>
            <a:cxnSpLocks noChangeShapeType="1"/>
          </p:cNvCxnSpPr>
          <p:nvPr/>
        </p:nvCxnSpPr>
        <p:spPr bwMode="auto">
          <a:xfrm>
            <a:off x="6627813" y="4557713"/>
            <a:ext cx="565150" cy="293687"/>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9" name="Text Box 6"/>
          <p:cNvSpPr txBox="1">
            <a:spLocks noChangeArrowheads="1"/>
          </p:cNvSpPr>
          <p:nvPr/>
        </p:nvSpPr>
        <p:spPr bwMode="auto">
          <a:xfrm>
            <a:off x="5497513" y="4237038"/>
            <a:ext cx="76358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Lst>
              <a:defRPr>
                <a:solidFill>
                  <a:srgbClr val="000000"/>
                </a:solidFill>
                <a:latin typeface="Arial" charset="0"/>
                <a:ea typeface="ＭＳ Ｐゴシック" charset="0"/>
                <a:cs typeface="WenQuanYi Micro Hei" charset="0"/>
              </a:defRPr>
            </a:lvl1pPr>
            <a:lvl2pPr>
              <a:tabLst>
                <a:tab pos="723900" algn="l"/>
              </a:tabLst>
              <a:defRPr>
                <a:solidFill>
                  <a:srgbClr val="000000"/>
                </a:solidFill>
                <a:latin typeface="Arial" charset="0"/>
                <a:ea typeface="ＭＳ Ｐゴシック" charset="0"/>
                <a:cs typeface="WenQuanYi Micro Hei" charset="0"/>
              </a:defRPr>
            </a:lvl2pPr>
            <a:lvl3pPr>
              <a:tabLst>
                <a:tab pos="723900" algn="l"/>
              </a:tabLst>
              <a:defRPr>
                <a:solidFill>
                  <a:srgbClr val="000000"/>
                </a:solidFill>
                <a:latin typeface="Arial" charset="0"/>
                <a:ea typeface="ＭＳ Ｐゴシック" charset="0"/>
                <a:cs typeface="WenQuanYi Micro Hei" charset="0"/>
              </a:defRPr>
            </a:lvl3pPr>
            <a:lvl4pPr>
              <a:tabLst>
                <a:tab pos="723900" algn="l"/>
              </a:tabLst>
              <a:defRPr>
                <a:solidFill>
                  <a:srgbClr val="000000"/>
                </a:solidFill>
                <a:latin typeface="Arial" charset="0"/>
                <a:ea typeface="ＭＳ Ｐゴシック" charset="0"/>
                <a:cs typeface="WenQuanYi Micro Hei" charset="0"/>
              </a:defRPr>
            </a:lvl4pPr>
            <a:lvl5pPr>
              <a:tabLst>
                <a:tab pos="723900" algn="l"/>
              </a:tabLst>
              <a:defRPr>
                <a:solidFill>
                  <a:srgbClr val="000000"/>
                </a:solidFill>
                <a:latin typeface="Arial" charset="0"/>
                <a:ea typeface="ＭＳ Ｐゴシック" charset="0"/>
                <a:cs typeface="WenQuanYi Micro 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WenQuanYi Micro 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WenQuanYi Micro 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WenQuanYi Micro 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WenQuanYi Micro Hei" charset="0"/>
              </a:defRPr>
            </a:lvl9pPr>
          </a:lstStyle>
          <a:p>
            <a:r>
              <a:rPr lang="en-US"/>
              <a:t>Higgs</a:t>
            </a:r>
          </a:p>
        </p:txBody>
      </p:sp>
      <p:sp>
        <p:nvSpPr>
          <p:cNvPr id="10" name="Text Box 7"/>
          <p:cNvSpPr txBox="1">
            <a:spLocks noChangeArrowheads="1"/>
          </p:cNvSpPr>
          <p:nvPr/>
        </p:nvSpPr>
        <p:spPr bwMode="auto">
          <a:xfrm>
            <a:off x="6700838" y="3978275"/>
            <a:ext cx="320675" cy="111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p>
            <a:r>
              <a:rPr lang="en-US" i="1" dirty="0">
                <a:solidFill>
                  <a:srgbClr val="000000"/>
                </a:solidFill>
              </a:rPr>
              <a:t>Z</a:t>
            </a:r>
          </a:p>
          <a:p>
            <a:endParaRPr lang="en-US" i="1" dirty="0">
              <a:solidFill>
                <a:srgbClr val="000000"/>
              </a:solidFill>
            </a:endParaRPr>
          </a:p>
          <a:p>
            <a:r>
              <a:rPr lang="en-US" i="1" dirty="0">
                <a:solidFill>
                  <a:srgbClr val="000000"/>
                </a:solidFill>
              </a:rPr>
              <a:t/>
            </a:r>
            <a:br>
              <a:rPr lang="en-US" i="1" dirty="0">
                <a:solidFill>
                  <a:srgbClr val="000000"/>
                </a:solidFill>
              </a:rPr>
            </a:br>
            <a:r>
              <a:rPr lang="en-US" i="1" dirty="0">
                <a:solidFill>
                  <a:srgbClr val="000000"/>
                </a:solidFill>
              </a:rPr>
              <a:t>Z</a:t>
            </a:r>
          </a:p>
        </p:txBody>
      </p:sp>
      <p:cxnSp>
        <p:nvCxnSpPr>
          <p:cNvPr id="11" name="AutoShape 8"/>
          <p:cNvCxnSpPr>
            <a:cxnSpLocks noChangeShapeType="1"/>
          </p:cNvCxnSpPr>
          <p:nvPr/>
        </p:nvCxnSpPr>
        <p:spPr bwMode="auto">
          <a:xfrm>
            <a:off x="7181850" y="4122738"/>
            <a:ext cx="541338" cy="82550"/>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2" name="AutoShape 9"/>
          <p:cNvCxnSpPr>
            <a:cxnSpLocks noChangeShapeType="1"/>
          </p:cNvCxnSpPr>
          <p:nvPr/>
        </p:nvCxnSpPr>
        <p:spPr bwMode="auto">
          <a:xfrm flipV="1">
            <a:off x="7181850" y="3592513"/>
            <a:ext cx="46038" cy="528637"/>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3" name="AutoShape 10"/>
          <p:cNvCxnSpPr>
            <a:cxnSpLocks noChangeShapeType="1"/>
          </p:cNvCxnSpPr>
          <p:nvPr/>
        </p:nvCxnSpPr>
        <p:spPr bwMode="auto">
          <a:xfrm flipV="1">
            <a:off x="7192963" y="4722813"/>
            <a:ext cx="635000" cy="128587"/>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4" name="AutoShape 11"/>
          <p:cNvCxnSpPr>
            <a:cxnSpLocks noChangeShapeType="1"/>
          </p:cNvCxnSpPr>
          <p:nvPr/>
        </p:nvCxnSpPr>
        <p:spPr bwMode="auto">
          <a:xfrm>
            <a:off x="7192963" y="4851400"/>
            <a:ext cx="328612" cy="423863"/>
          </a:xfrm>
          <a:prstGeom prst="straightConnector1">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5" name="Text Box 12"/>
          <p:cNvSpPr txBox="1">
            <a:spLocks noChangeArrowheads="1"/>
          </p:cNvSpPr>
          <p:nvPr/>
        </p:nvSpPr>
        <p:spPr bwMode="auto">
          <a:xfrm>
            <a:off x="7197725" y="3313113"/>
            <a:ext cx="37623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p>
            <a:r>
              <a:rPr lang="en-US" i="1" dirty="0">
                <a:solidFill>
                  <a:srgbClr val="000000"/>
                </a:solidFill>
              </a:rPr>
              <a:t>μ </a:t>
            </a:r>
          </a:p>
        </p:txBody>
      </p:sp>
      <p:sp>
        <p:nvSpPr>
          <p:cNvPr id="16" name="Text Box 13"/>
          <p:cNvSpPr txBox="1">
            <a:spLocks noChangeArrowheads="1"/>
          </p:cNvSpPr>
          <p:nvPr/>
        </p:nvSpPr>
        <p:spPr bwMode="auto">
          <a:xfrm>
            <a:off x="7521575" y="3816350"/>
            <a:ext cx="37623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p>
            <a:r>
              <a:rPr lang="en-US" i="1" dirty="0">
                <a:solidFill>
                  <a:srgbClr val="000000"/>
                </a:solidFill>
              </a:rPr>
              <a:t>μ </a:t>
            </a:r>
          </a:p>
        </p:txBody>
      </p:sp>
      <p:sp>
        <p:nvSpPr>
          <p:cNvPr id="17" name="Text Box 14"/>
          <p:cNvSpPr txBox="1">
            <a:spLocks noChangeArrowheads="1"/>
          </p:cNvSpPr>
          <p:nvPr/>
        </p:nvSpPr>
        <p:spPr bwMode="auto">
          <a:xfrm>
            <a:off x="7702550" y="4681538"/>
            <a:ext cx="3714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p>
            <a:r>
              <a:rPr lang="en-US" i="1" dirty="0">
                <a:solidFill>
                  <a:srgbClr val="000000"/>
                </a:solidFill>
              </a:rPr>
              <a:t>e </a:t>
            </a:r>
          </a:p>
        </p:txBody>
      </p:sp>
      <p:sp>
        <p:nvSpPr>
          <p:cNvPr id="18" name="Text Box 15"/>
          <p:cNvSpPr txBox="1">
            <a:spLocks noChangeArrowheads="1"/>
          </p:cNvSpPr>
          <p:nvPr/>
        </p:nvSpPr>
        <p:spPr bwMode="auto">
          <a:xfrm>
            <a:off x="7486650" y="5041900"/>
            <a:ext cx="3714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p>
            <a:r>
              <a:rPr lang="en-US" i="1" dirty="0">
                <a:solidFill>
                  <a:srgbClr val="000000"/>
                </a:solidFill>
              </a:rPr>
              <a:t>e </a:t>
            </a:r>
          </a:p>
        </p:txBody>
      </p:sp>
      <p:pic>
        <p:nvPicPr>
          <p:cNvPr id="19" name="Picture 9"/>
          <p:cNvPicPr>
            <a:picLocks noChangeAspect="1" noChangeArrowheads="1"/>
          </p:cNvPicPr>
          <p:nvPr/>
        </p:nvPicPr>
        <p:blipFill>
          <a:blip r:embed="rId2">
            <a:extLst>
              <a:ext uri="{28A0092B-C50C-407E-A947-70E740481C1C}">
                <a14:useLocalDpi xmlns:a14="http://schemas.microsoft.com/office/drawing/2010/main" val="0"/>
              </a:ext>
            </a:extLst>
          </a:blip>
          <a:srcRect l="14960" r="14960"/>
          <a:stretch>
            <a:fillRect/>
          </a:stretch>
        </p:blipFill>
        <p:spPr bwMode="auto">
          <a:xfrm>
            <a:off x="560388" y="2471738"/>
            <a:ext cx="4618037" cy="3657600"/>
          </a:xfrm>
          <a:prstGeom prst="rect">
            <a:avLst/>
          </a:prstGeom>
          <a:noFill/>
          <a:ln>
            <a:noFill/>
          </a:ln>
          <a:effectLst/>
          <a:extLst>
            <a:ext uri="{909E8E84-426E-40dd-AFC4-6F175D3DCCD1}">
              <a14:hiddenFill xmlns:a14="http://schemas.microsoft.com/office/drawing/2010/main">
                <a:blipFill dpi="0" rotWithShape="0">
                  <a:blip/>
                  <a:srcRect l="14960" r="149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 name="Title 1"/>
          <p:cNvSpPr>
            <a:spLocks noGrp="1"/>
          </p:cNvSpPr>
          <p:nvPr>
            <p:ph type="title"/>
          </p:nvPr>
        </p:nvSpPr>
        <p:spPr>
          <a:xfrm>
            <a:off x="457200" y="274639"/>
            <a:ext cx="8229600" cy="846690"/>
          </a:xfrm>
        </p:spPr>
        <p:txBody>
          <a:bodyPr>
            <a:noAutofit/>
          </a:bodyPr>
          <a:lstStyle/>
          <a:p>
            <a:r>
              <a:rPr lang="en-US" sz="3200" dirty="0" smtClean="0"/>
              <a:t>3) Differentiate signal from background.</a:t>
            </a:r>
            <a:endParaRPr lang="en-US" sz="3200" dirty="0"/>
          </a:p>
        </p:txBody>
      </p:sp>
    </p:spTree>
    <p:extLst>
      <p:ext uri="{BB962C8B-B14F-4D97-AF65-F5344CB8AC3E}">
        <p14:creationId xmlns:p14="http://schemas.microsoft.com/office/powerpoint/2010/main" val="253270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3418444" y="1823846"/>
            <a:ext cx="5539771" cy="5066240"/>
          </a:xfrm>
        </p:spPr>
        <p:txBody>
          <a:bodyPr>
            <a:normAutofit/>
          </a:bodyPr>
          <a:lstStyle/>
          <a:p>
            <a:pPr>
              <a:lnSpc>
                <a:spcPct val="110000"/>
              </a:lnSpc>
            </a:pPr>
            <a:r>
              <a:rPr lang="en-US" dirty="0" smtClean="0"/>
              <a:t>The Higgs boson</a:t>
            </a:r>
            <a:br>
              <a:rPr lang="en-US" dirty="0" smtClean="0"/>
            </a:br>
            <a:endParaRPr lang="en-US" dirty="0" smtClean="0"/>
          </a:p>
          <a:p>
            <a:pPr>
              <a:lnSpc>
                <a:spcPct val="110000"/>
              </a:lnSpc>
            </a:pPr>
            <a:r>
              <a:rPr lang="en-US" dirty="0" smtClean="0"/>
              <a:t>Creating Higgs bosons</a:t>
            </a:r>
            <a:br>
              <a:rPr lang="en-US" dirty="0" smtClean="0"/>
            </a:br>
            <a:endParaRPr lang="en-US" dirty="0" smtClean="0"/>
          </a:p>
          <a:p>
            <a:pPr>
              <a:lnSpc>
                <a:spcPct val="110000"/>
              </a:lnSpc>
            </a:pPr>
            <a:r>
              <a:rPr lang="en-US" dirty="0" smtClean="0"/>
              <a:t>The discovery of a “Higgs-like” particle on July 4, 2012</a:t>
            </a:r>
            <a:br>
              <a:rPr lang="en-US" dirty="0" smtClean="0"/>
            </a:br>
            <a:endParaRPr lang="en-US" dirty="0" smtClean="0"/>
          </a:p>
          <a:p>
            <a:pPr>
              <a:lnSpc>
                <a:spcPct val="110000"/>
              </a:lnSpc>
            </a:pPr>
            <a:r>
              <a:rPr lang="en-US" dirty="0" smtClean="0"/>
              <a:t>Is it really the Higgs boson?</a:t>
            </a:r>
          </a:p>
        </p:txBody>
      </p:sp>
      <p:pic>
        <p:nvPicPr>
          <p:cNvPr id="4" name="Picture 3" descr="Standard_Model_of_Elementary_Particles.svg.png"/>
          <p:cNvPicPr>
            <a:picLocks noChangeAspect="1"/>
          </p:cNvPicPr>
          <p:nvPr/>
        </p:nvPicPr>
        <p:blipFill rotWithShape="1">
          <a:blip r:embed="rId2">
            <a:extLst>
              <a:ext uri="{28A0092B-C50C-407E-A947-70E740481C1C}">
                <a14:useLocalDpi xmlns:a14="http://schemas.microsoft.com/office/drawing/2010/main" val="0"/>
              </a:ext>
            </a:extLst>
          </a:blip>
          <a:srcRect l="81383" t="47" r="-112" b="72891"/>
          <a:stretch/>
        </p:blipFill>
        <p:spPr>
          <a:xfrm>
            <a:off x="2416502" y="1664700"/>
            <a:ext cx="826290" cy="896207"/>
          </a:xfrm>
          <a:prstGeom prst="rect">
            <a:avLst/>
          </a:prstGeom>
        </p:spPr>
      </p:pic>
      <p:sp>
        <p:nvSpPr>
          <p:cNvPr id="11" name="Connector 10"/>
          <p:cNvSpPr>
            <a:spLocks noChangeAspect="1"/>
          </p:cNvSpPr>
          <p:nvPr/>
        </p:nvSpPr>
        <p:spPr>
          <a:xfrm>
            <a:off x="629619" y="2906605"/>
            <a:ext cx="126269" cy="11812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Explosion 1 11"/>
          <p:cNvSpPr/>
          <p:nvPr/>
        </p:nvSpPr>
        <p:spPr>
          <a:xfrm>
            <a:off x="1554573" y="2611863"/>
            <a:ext cx="943326" cy="667919"/>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2"/>
          <p:cNvSpPr/>
          <p:nvPr/>
        </p:nvSpPr>
        <p:spPr>
          <a:xfrm>
            <a:off x="731234" y="2907622"/>
            <a:ext cx="809789" cy="114500"/>
          </a:xfrm>
          <a:prstGeom prst="rightArrow">
            <a:avLst/>
          </a:prstGeom>
          <a:solidFill>
            <a:srgbClr val="FF66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3"/>
          <p:cNvSpPr/>
          <p:nvPr/>
        </p:nvSpPr>
        <p:spPr>
          <a:xfrm flipH="1">
            <a:off x="2507468" y="2901272"/>
            <a:ext cx="752492" cy="114500"/>
          </a:xfrm>
          <a:prstGeom prst="rightArrow">
            <a:avLst/>
          </a:prstGeom>
          <a:solidFill>
            <a:srgbClr val="FF6600"/>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nector 14"/>
          <p:cNvSpPr>
            <a:spLocks noChangeAspect="1"/>
          </p:cNvSpPr>
          <p:nvPr/>
        </p:nvSpPr>
        <p:spPr>
          <a:xfrm>
            <a:off x="3226873" y="2900255"/>
            <a:ext cx="126269" cy="11812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Content Placeholder 6"/>
          <p:cNvPicPr>
            <a:picLocks noChangeAspect="1"/>
          </p:cNvPicPr>
          <p:nvPr/>
        </p:nvPicPr>
        <p:blipFill rotWithShape="1">
          <a:blip r:embed="rId3"/>
          <a:srcRect l="985" t="668" r="-985" b="52861"/>
          <a:stretch/>
        </p:blipFill>
        <p:spPr>
          <a:xfrm>
            <a:off x="1588987" y="3510618"/>
            <a:ext cx="1480167" cy="976793"/>
          </a:xfrm>
          <a:prstGeom prst="rect">
            <a:avLst/>
          </a:prstGeom>
        </p:spPr>
      </p:pic>
      <p:pic>
        <p:nvPicPr>
          <p:cNvPr id="21" name="Picture 20"/>
          <p:cNvPicPr>
            <a:picLocks noChangeAspect="1"/>
          </p:cNvPicPr>
          <p:nvPr/>
        </p:nvPicPr>
        <p:blipFill>
          <a:blip r:embed="rId4"/>
          <a:stretch>
            <a:fillRect/>
          </a:stretch>
        </p:blipFill>
        <p:spPr>
          <a:xfrm>
            <a:off x="1550442" y="4836570"/>
            <a:ext cx="1567126" cy="982911"/>
          </a:xfrm>
          <a:prstGeom prst="rect">
            <a:avLst/>
          </a:prstGeom>
        </p:spPr>
      </p:pic>
    </p:spTree>
    <p:extLst>
      <p:ext uri="{BB962C8B-B14F-4D97-AF65-F5344CB8AC3E}">
        <p14:creationId xmlns:p14="http://schemas.microsoft.com/office/powerpoint/2010/main" val="9679807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58701" y="6444257"/>
            <a:ext cx="3685299"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200" dirty="0" smtClean="0"/>
              <a:t>3) Differentiate signal from background.</a:t>
            </a:r>
            <a:endParaRPr lang="en-US" sz="3200" dirty="0"/>
          </a:p>
        </p:txBody>
      </p:sp>
      <p:sp>
        <p:nvSpPr>
          <p:cNvPr id="3" name="Content Placeholder 2"/>
          <p:cNvSpPr>
            <a:spLocks noGrp="1"/>
          </p:cNvSpPr>
          <p:nvPr>
            <p:ph idx="1"/>
          </p:nvPr>
        </p:nvSpPr>
        <p:spPr/>
        <p:txBody>
          <a:bodyPr/>
          <a:lstStyle/>
          <a:p>
            <a:r>
              <a:rPr lang="en-US" dirty="0" smtClean="0"/>
              <a:t>Find every event with four high energy charged leptons.</a:t>
            </a:r>
          </a:p>
          <a:p>
            <a:r>
              <a:rPr lang="en-US" dirty="0" smtClean="0"/>
              <a:t>For each event:</a:t>
            </a:r>
          </a:p>
          <a:p>
            <a:pPr lvl="1"/>
            <a:r>
              <a:rPr lang="en-US" dirty="0" smtClean="0"/>
              <a:t>Assume the four leptons came from the decay of a Higgs boson.</a:t>
            </a:r>
          </a:p>
          <a:p>
            <a:pPr lvl="1"/>
            <a:r>
              <a:rPr lang="en-US" dirty="0" smtClean="0"/>
              <a:t>Calculate the mass that Higgs boson would have had.</a:t>
            </a:r>
          </a:p>
          <a:p>
            <a:pPr lvl="1"/>
            <a:r>
              <a:rPr lang="en-US" dirty="0" smtClean="0"/>
              <a:t>Enter that mass </a:t>
            </a:r>
            <a:br>
              <a:rPr lang="en-US" dirty="0" smtClean="0"/>
            </a:br>
            <a:r>
              <a:rPr lang="en-US" dirty="0" smtClean="0"/>
              <a:t>into a histogram.</a:t>
            </a:r>
          </a:p>
        </p:txBody>
      </p:sp>
      <p:pic>
        <p:nvPicPr>
          <p:cNvPr id="8" name="Picture 7"/>
          <p:cNvPicPr>
            <a:picLocks noChangeAspect="1"/>
          </p:cNvPicPr>
          <p:nvPr/>
        </p:nvPicPr>
        <p:blipFill>
          <a:blip r:embed="rId2"/>
          <a:stretch>
            <a:fillRect/>
          </a:stretch>
        </p:blipFill>
        <p:spPr>
          <a:xfrm>
            <a:off x="3492975" y="2986839"/>
            <a:ext cx="4034832" cy="3871161"/>
          </a:xfrm>
          <a:prstGeom prst="rect">
            <a:avLst/>
          </a:prstGeom>
        </p:spPr>
      </p:pic>
      <p:sp>
        <p:nvSpPr>
          <p:cNvPr id="9" name="Bent Arrow 8"/>
          <p:cNvSpPr/>
          <p:nvPr/>
        </p:nvSpPr>
        <p:spPr>
          <a:xfrm flipV="1">
            <a:off x="1986210" y="3863851"/>
            <a:ext cx="1418722" cy="1796827"/>
          </a:xfrm>
          <a:prstGeom prst="bentArrow">
            <a:avLst>
              <a:gd name="adj1" fmla="val 13572"/>
              <a:gd name="adj2" fmla="val 14049"/>
              <a:gd name="adj3" fmla="val 33571"/>
              <a:gd name="adj4" fmla="val 494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61391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a:t>
            </a:r>
            <a:r>
              <a:rPr lang="en-US" sz="3200" dirty="0" smtClean="0"/>
              <a:t>) What do we observe in data?</a:t>
            </a:r>
            <a:endParaRPr lang="en-US" sz="3200" dirty="0"/>
          </a:p>
        </p:txBody>
      </p:sp>
      <p:sp>
        <p:nvSpPr>
          <p:cNvPr id="3" name="Content Placeholder 2"/>
          <p:cNvSpPr>
            <a:spLocks noGrp="1"/>
          </p:cNvSpPr>
          <p:nvPr>
            <p:ph idx="1"/>
          </p:nvPr>
        </p:nvSpPr>
        <p:spPr>
          <a:xfrm>
            <a:off x="457200" y="1215898"/>
            <a:ext cx="8229600" cy="5642102"/>
          </a:xfrm>
        </p:spPr>
        <p:txBody>
          <a:bodyPr>
            <a:normAutofit/>
          </a:bodyPr>
          <a:lstStyle/>
          <a:p>
            <a:r>
              <a:rPr lang="en-US" dirty="0" smtClean="0"/>
              <a:t>Full </a:t>
            </a:r>
            <a:r>
              <a:rPr lang="en-US" i="1" dirty="0" smtClean="0"/>
              <a:t>H</a:t>
            </a:r>
            <a:r>
              <a:rPr lang="en-US" dirty="0" smtClean="0"/>
              <a:t> ➞ </a:t>
            </a:r>
            <a:r>
              <a:rPr lang="en-US" i="1" dirty="0" smtClean="0"/>
              <a:t>ZZ</a:t>
            </a:r>
            <a:r>
              <a:rPr lang="en-US" dirty="0" smtClean="0"/>
              <a:t> ➞ </a:t>
            </a:r>
            <a:r>
              <a:rPr lang="en-US" dirty="0" smtClean="0">
                <a:latin typeface="Apple Symbols"/>
                <a:cs typeface="Apple Symbols"/>
              </a:rPr>
              <a:t>ℓℓℓ</a:t>
            </a:r>
            <a:r>
              <a:rPr lang="en-US" dirty="0">
                <a:latin typeface="Apple Symbols"/>
                <a:cs typeface="Apple Symbols"/>
              </a:rPr>
              <a:t>ℓ</a:t>
            </a:r>
            <a:r>
              <a:rPr lang="en-US" dirty="0" smtClean="0"/>
              <a:t>  results on July 4, 2012:</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Excess of events above background near a mass of 125 </a:t>
            </a:r>
            <a:r>
              <a:rPr lang="en-US" dirty="0" err="1" smtClean="0"/>
              <a:t>GeV</a:t>
            </a:r>
            <a:r>
              <a:rPr lang="en-US" dirty="0" smtClean="0"/>
              <a:t>!</a:t>
            </a:r>
          </a:p>
          <a:p>
            <a:r>
              <a:rPr lang="en-US" dirty="0" smtClean="0"/>
              <a:t>Consistent with prediction for a Higgs boson!</a:t>
            </a:r>
          </a:p>
        </p:txBody>
      </p:sp>
      <p:pic>
        <p:nvPicPr>
          <p:cNvPr id="7" name="Picture 6"/>
          <p:cNvPicPr>
            <a:picLocks noChangeAspect="1"/>
          </p:cNvPicPr>
          <p:nvPr/>
        </p:nvPicPr>
        <p:blipFill>
          <a:blip r:embed="rId2"/>
          <a:stretch>
            <a:fillRect/>
          </a:stretch>
        </p:blipFill>
        <p:spPr>
          <a:xfrm>
            <a:off x="2560674" y="1743922"/>
            <a:ext cx="4034832" cy="3871161"/>
          </a:xfrm>
          <a:prstGeom prst="rect">
            <a:avLst/>
          </a:prstGeom>
        </p:spPr>
      </p:pic>
    </p:spTree>
    <p:extLst>
      <p:ext uri="{BB962C8B-B14F-4D97-AF65-F5344CB8AC3E}">
        <p14:creationId xmlns:p14="http://schemas.microsoft.com/office/powerpoint/2010/main" val="8469262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H</a:t>
            </a:r>
            <a:r>
              <a:rPr lang="en-US" dirty="0" smtClean="0"/>
              <a:t> ➞ </a:t>
            </a:r>
            <a:r>
              <a:rPr lang="en-US" dirty="0" err="1" smtClean="0">
                <a:latin typeface="Symbol" charset="2"/>
                <a:cs typeface="Symbol" charset="2"/>
              </a:rPr>
              <a:t>gg</a:t>
            </a:r>
            <a:endParaRPr lang="en-US" dirty="0"/>
          </a:p>
        </p:txBody>
      </p:sp>
      <p:sp>
        <p:nvSpPr>
          <p:cNvPr id="8" name="Content Placeholder 7"/>
          <p:cNvSpPr>
            <a:spLocks noGrp="1"/>
          </p:cNvSpPr>
          <p:nvPr>
            <p:ph idx="1"/>
          </p:nvPr>
        </p:nvSpPr>
        <p:spPr>
          <a:xfrm>
            <a:off x="457200" y="1215898"/>
            <a:ext cx="8229600" cy="5642102"/>
          </a:xfrm>
        </p:spPr>
        <p:txBody>
          <a:bodyPr>
            <a:normAutofit/>
          </a:bodyPr>
          <a:lstStyle/>
          <a:p>
            <a:r>
              <a:rPr lang="en-US" dirty="0" smtClean="0"/>
              <a:t>Plot the invariant mass of the two photons.</a:t>
            </a:r>
          </a:p>
          <a:p>
            <a:r>
              <a:rPr lang="en-US" dirty="0" smtClean="0"/>
              <a:t>Full </a:t>
            </a:r>
            <a:r>
              <a:rPr lang="en-US" i="1" dirty="0" smtClean="0"/>
              <a:t>H</a:t>
            </a:r>
            <a:r>
              <a:rPr lang="en-US" dirty="0" smtClean="0"/>
              <a:t> ➞ </a:t>
            </a:r>
            <a:r>
              <a:rPr lang="en-US" dirty="0" err="1" smtClean="0">
                <a:latin typeface="Symbol" charset="2"/>
                <a:cs typeface="Symbol" charset="2"/>
              </a:rPr>
              <a:t>gg</a:t>
            </a:r>
            <a:r>
              <a:rPr lang="en-US" dirty="0" smtClean="0"/>
              <a:t>  results on July 4, 2012:</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Also sees an excess above the background consistent with a Higgs boson with mass around 125 </a:t>
            </a:r>
            <a:r>
              <a:rPr lang="en-US" dirty="0" err="1" smtClean="0"/>
              <a:t>GeV</a:t>
            </a:r>
            <a:r>
              <a:rPr lang="en-US" dirty="0" smtClean="0"/>
              <a:t>.</a:t>
            </a:r>
            <a:endParaRPr lang="en-US" dirty="0"/>
          </a:p>
        </p:txBody>
      </p:sp>
      <p:pic>
        <p:nvPicPr>
          <p:cNvPr id="9" name="Content Placeholder 6"/>
          <p:cNvPicPr>
            <a:picLocks noChangeAspect="1"/>
          </p:cNvPicPr>
          <p:nvPr/>
        </p:nvPicPr>
        <p:blipFill rotWithShape="1">
          <a:blip r:embed="rId2"/>
          <a:srcRect l="985" t="668" r="-985" b="52861"/>
          <a:stretch/>
        </p:blipFill>
        <p:spPr>
          <a:xfrm>
            <a:off x="2084592" y="2191350"/>
            <a:ext cx="5109935" cy="3372151"/>
          </a:xfrm>
          <a:prstGeom prst="rect">
            <a:avLst/>
          </a:prstGeom>
        </p:spPr>
      </p:pic>
    </p:spTree>
    <p:extLst>
      <p:ext uri="{BB962C8B-B14F-4D97-AF65-F5344CB8AC3E}">
        <p14:creationId xmlns:p14="http://schemas.microsoft.com/office/powerpoint/2010/main" val="29320209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Excess</a:t>
            </a:r>
            <a:endParaRPr lang="en-US" dirty="0"/>
          </a:p>
        </p:txBody>
      </p:sp>
      <p:sp>
        <p:nvSpPr>
          <p:cNvPr id="3" name="Content Placeholder 2"/>
          <p:cNvSpPr>
            <a:spLocks noGrp="1"/>
          </p:cNvSpPr>
          <p:nvPr>
            <p:ph idx="1"/>
          </p:nvPr>
        </p:nvSpPr>
        <p:spPr/>
        <p:txBody>
          <a:bodyPr/>
          <a:lstStyle/>
          <a:p>
            <a:r>
              <a:rPr lang="en-US" dirty="0" smtClean="0"/>
              <a:t>The probability that the excesses are just due to random fluctuations or our misunderstanding of the backgrounds:</a:t>
            </a:r>
            <a:endParaRPr lang="en-US" dirty="0"/>
          </a:p>
        </p:txBody>
      </p:sp>
      <p:pic>
        <p:nvPicPr>
          <p:cNvPr id="4" name="Picture 3"/>
          <p:cNvPicPr>
            <a:picLocks noChangeAspect="1"/>
          </p:cNvPicPr>
          <p:nvPr/>
        </p:nvPicPr>
        <p:blipFill>
          <a:blip r:embed="rId2"/>
          <a:stretch>
            <a:fillRect/>
          </a:stretch>
        </p:blipFill>
        <p:spPr>
          <a:xfrm>
            <a:off x="2516683" y="2047147"/>
            <a:ext cx="6245475" cy="4527143"/>
          </a:xfrm>
          <a:prstGeom prst="rect">
            <a:avLst/>
          </a:prstGeom>
        </p:spPr>
      </p:pic>
      <p:sp>
        <p:nvSpPr>
          <p:cNvPr id="5" name="TextBox 4"/>
          <p:cNvSpPr txBox="1"/>
          <p:nvPr/>
        </p:nvSpPr>
        <p:spPr>
          <a:xfrm>
            <a:off x="1256588" y="5093260"/>
            <a:ext cx="1885928" cy="369332"/>
          </a:xfrm>
          <a:prstGeom prst="rect">
            <a:avLst/>
          </a:prstGeom>
          <a:noFill/>
        </p:spPr>
        <p:txBody>
          <a:bodyPr wrap="none" rtlCol="0">
            <a:spAutoFit/>
          </a:bodyPr>
          <a:lstStyle/>
          <a:p>
            <a:r>
              <a:rPr lang="en-US" dirty="0" smtClean="0"/>
              <a:t>≈1 in a billion!  ⟶</a:t>
            </a:r>
            <a:endParaRPr lang="en-US" dirty="0"/>
          </a:p>
        </p:txBody>
      </p:sp>
      <p:sp>
        <p:nvSpPr>
          <p:cNvPr id="6" name="Rectangle 5"/>
          <p:cNvSpPr/>
          <p:nvPr/>
        </p:nvSpPr>
        <p:spPr>
          <a:xfrm>
            <a:off x="1816501" y="2440446"/>
            <a:ext cx="5808289" cy="2585323"/>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bodyPr>
          <a:lstStyle/>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“Higgs-like” </a:t>
            </a:r>
            <a:b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Particle Discovered</a:t>
            </a:r>
          </a:p>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by ATLAS!</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518745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049"/>
            <a:ext cx="8229600" cy="846690"/>
          </a:xfrm>
        </p:spPr>
        <p:txBody>
          <a:bodyPr>
            <a:normAutofit/>
          </a:bodyPr>
          <a:lstStyle/>
          <a:p>
            <a:r>
              <a:rPr lang="en-US" sz="3600" dirty="0" smtClean="0"/>
              <a:t>H ➞ ZZ ➞ </a:t>
            </a:r>
            <a:r>
              <a:rPr lang="en-US" sz="3600" dirty="0" err="1" smtClean="0"/>
              <a:t>llll</a:t>
            </a:r>
            <a:r>
              <a:rPr lang="en-US" sz="3600" dirty="0" smtClean="0"/>
              <a:t>  with All Data</a:t>
            </a:r>
            <a:endParaRPr lang="en-US" sz="3600" dirty="0"/>
          </a:p>
        </p:txBody>
      </p:sp>
      <p:pic>
        <p:nvPicPr>
          <p:cNvPr id="4" name="ATLAS_H-ZZ-4l_movi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11591" r="11591"/>
          <a:stretch>
            <a:fillRect/>
          </a:stretch>
        </p:blipFill>
        <p:spPr>
          <a:xfrm>
            <a:off x="986349" y="810597"/>
            <a:ext cx="7147656" cy="6047403"/>
          </a:xfrm>
        </p:spPr>
      </p:pic>
    </p:spTree>
    <p:extLst>
      <p:ext uri="{BB962C8B-B14F-4D97-AF65-F5344CB8AC3E}">
        <p14:creationId xmlns:p14="http://schemas.microsoft.com/office/powerpoint/2010/main" val="37008737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566795" y="6444257"/>
            <a:ext cx="3577206"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Results from CMS</a:t>
            </a:r>
            <a:endParaRPr lang="en-US" dirty="0"/>
          </a:p>
        </p:txBody>
      </p:sp>
      <p:sp>
        <p:nvSpPr>
          <p:cNvPr id="3" name="Content Placeholder 2"/>
          <p:cNvSpPr>
            <a:spLocks noGrp="1"/>
          </p:cNvSpPr>
          <p:nvPr>
            <p:ph idx="1"/>
          </p:nvPr>
        </p:nvSpPr>
        <p:spPr/>
        <p:txBody>
          <a:bodyPr/>
          <a:lstStyle/>
          <a:p>
            <a:r>
              <a:rPr lang="en-US" dirty="0" smtClean="0"/>
              <a:t>On the opposite side of the LHC, the CMS experiment observed basically identical results in their data:</a:t>
            </a:r>
            <a:endParaRPr lang="en-US" dirty="0"/>
          </a:p>
        </p:txBody>
      </p:sp>
      <p:pic>
        <p:nvPicPr>
          <p:cNvPr id="4" name="Picture 3"/>
          <p:cNvPicPr>
            <a:picLocks noChangeAspect="1"/>
          </p:cNvPicPr>
          <p:nvPr/>
        </p:nvPicPr>
        <p:blipFill>
          <a:blip r:embed="rId3"/>
          <a:stretch>
            <a:fillRect/>
          </a:stretch>
        </p:blipFill>
        <p:spPr>
          <a:xfrm>
            <a:off x="4796303" y="2529271"/>
            <a:ext cx="4149365" cy="4258277"/>
          </a:xfrm>
          <a:prstGeom prst="rect">
            <a:avLst/>
          </a:prstGeom>
        </p:spPr>
      </p:pic>
      <p:pic>
        <p:nvPicPr>
          <p:cNvPr id="5" name="Picture 4"/>
          <p:cNvPicPr>
            <a:picLocks noChangeAspect="1"/>
          </p:cNvPicPr>
          <p:nvPr/>
        </p:nvPicPr>
        <p:blipFill>
          <a:blip r:embed="rId4"/>
          <a:stretch>
            <a:fillRect/>
          </a:stretch>
        </p:blipFill>
        <p:spPr>
          <a:xfrm>
            <a:off x="221352" y="2674976"/>
            <a:ext cx="4345576" cy="4094928"/>
          </a:xfrm>
          <a:prstGeom prst="rect">
            <a:avLst/>
          </a:prstGeom>
        </p:spPr>
      </p:pic>
      <p:sp>
        <p:nvSpPr>
          <p:cNvPr id="6" name="Rectangle 5"/>
          <p:cNvSpPr/>
          <p:nvPr/>
        </p:nvSpPr>
        <p:spPr>
          <a:xfrm>
            <a:off x="6253069" y="2095987"/>
            <a:ext cx="1225065" cy="523220"/>
          </a:xfrm>
          <a:prstGeom prst="rect">
            <a:avLst/>
          </a:prstGeom>
        </p:spPr>
        <p:txBody>
          <a:bodyPr wrap="none">
            <a:spAutoFit/>
          </a:bodyPr>
          <a:lstStyle/>
          <a:p>
            <a:r>
              <a:rPr lang="en-US" sz="2800" dirty="0"/>
              <a:t>H ➞ </a:t>
            </a:r>
            <a:r>
              <a:rPr lang="en-US" sz="2800" dirty="0" err="1">
                <a:latin typeface="Symbol" charset="2"/>
                <a:cs typeface="Symbol" charset="2"/>
              </a:rPr>
              <a:t>gg</a:t>
            </a:r>
            <a:r>
              <a:rPr lang="en-US" sz="2800" dirty="0"/>
              <a:t> </a:t>
            </a:r>
          </a:p>
        </p:txBody>
      </p:sp>
      <p:sp>
        <p:nvSpPr>
          <p:cNvPr id="7" name="Rectangle 6"/>
          <p:cNvSpPr/>
          <p:nvPr/>
        </p:nvSpPr>
        <p:spPr>
          <a:xfrm>
            <a:off x="1351166" y="2099777"/>
            <a:ext cx="3090623" cy="523220"/>
          </a:xfrm>
          <a:prstGeom prst="rect">
            <a:avLst/>
          </a:prstGeom>
        </p:spPr>
        <p:txBody>
          <a:bodyPr wrap="square">
            <a:spAutoFit/>
          </a:bodyPr>
          <a:lstStyle/>
          <a:p>
            <a:r>
              <a:rPr lang="en-US" sz="2800" dirty="0"/>
              <a:t>H </a:t>
            </a:r>
            <a:r>
              <a:rPr lang="en-US" sz="2800" dirty="0" smtClean="0"/>
              <a:t>➞ ZZ ➞ </a:t>
            </a:r>
            <a:r>
              <a:rPr lang="en-US" sz="2800" dirty="0" err="1" smtClean="0"/>
              <a:t>llll</a:t>
            </a:r>
            <a:endParaRPr lang="en-US" sz="2800" dirty="0"/>
          </a:p>
        </p:txBody>
      </p:sp>
      <p:sp>
        <p:nvSpPr>
          <p:cNvPr id="8" name="Rectangle 7"/>
          <p:cNvSpPr/>
          <p:nvPr/>
        </p:nvSpPr>
        <p:spPr>
          <a:xfrm>
            <a:off x="1816501" y="2440446"/>
            <a:ext cx="5808289" cy="2585323"/>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bodyPr>
          <a:lstStyle/>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“Higgs-like” </a:t>
            </a:r>
            <a:b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Particle Discovered</a:t>
            </a:r>
          </a:p>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by CMS!</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1" name="Rectangle 10"/>
          <p:cNvSpPr/>
          <p:nvPr/>
        </p:nvSpPr>
        <p:spPr>
          <a:xfrm>
            <a:off x="13512" y="6457767"/>
            <a:ext cx="144574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87264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85725" y="6444257"/>
            <a:ext cx="3658276"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5749679" y="1707875"/>
            <a:ext cx="3691577" cy="2489178"/>
          </a:xfrm>
          <a:prstGeom prst="rect">
            <a:avLst/>
          </a:prstGeom>
        </p:spPr>
      </p:pic>
      <p:pic>
        <p:nvPicPr>
          <p:cNvPr id="9" name="Picture 8"/>
          <p:cNvPicPr>
            <a:picLocks noChangeAspect="1"/>
          </p:cNvPicPr>
          <p:nvPr/>
        </p:nvPicPr>
        <p:blipFill>
          <a:blip r:embed="rId3"/>
          <a:stretch>
            <a:fillRect/>
          </a:stretch>
        </p:blipFill>
        <p:spPr>
          <a:xfrm>
            <a:off x="6210300" y="4089400"/>
            <a:ext cx="2933700" cy="2768600"/>
          </a:xfrm>
          <a:prstGeom prst="rect">
            <a:avLst/>
          </a:prstGeom>
        </p:spPr>
      </p:pic>
      <p:sp>
        <p:nvSpPr>
          <p:cNvPr id="10" name="Content Placeholder 2"/>
          <p:cNvSpPr txBox="1">
            <a:spLocks/>
          </p:cNvSpPr>
          <p:nvPr/>
        </p:nvSpPr>
        <p:spPr>
          <a:xfrm>
            <a:off x="457199" y="1215898"/>
            <a:ext cx="6122968" cy="49102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My grandpa told me: if it looks like a Higgs boson, swims like a Higgs boson, and quacks like a Higgs boson… it’s probably a Higgs boson.</a:t>
            </a:r>
          </a:p>
          <a:p>
            <a:pPr lvl="1"/>
            <a:r>
              <a:rPr lang="en-US" sz="2400" dirty="0" smtClean="0"/>
              <a:t>We’ve seen a new particle that </a:t>
            </a:r>
            <a:r>
              <a:rPr lang="en-US" sz="2400" i="1" dirty="0" smtClean="0"/>
              <a:t>looks</a:t>
            </a:r>
            <a:r>
              <a:rPr lang="en-US" sz="2400" dirty="0" smtClean="0"/>
              <a:t> like a Higgs boson</a:t>
            </a:r>
          </a:p>
          <a:p>
            <a:pPr lvl="1"/>
            <a:r>
              <a:rPr lang="en-US" sz="2400" dirty="0" smtClean="0"/>
              <a:t>But does it </a:t>
            </a:r>
            <a:r>
              <a:rPr lang="en-US" sz="2400" i="1" dirty="0" smtClean="0"/>
              <a:t>quack</a:t>
            </a:r>
            <a:r>
              <a:rPr lang="en-US" sz="2400" dirty="0" smtClean="0"/>
              <a:t> and </a:t>
            </a:r>
            <a:r>
              <a:rPr lang="en-US" sz="2400" i="1" dirty="0" smtClean="0"/>
              <a:t>swim</a:t>
            </a:r>
            <a:r>
              <a:rPr lang="en-US" sz="2400" dirty="0" smtClean="0"/>
              <a:t> like a Higgs boson?</a:t>
            </a:r>
            <a:endParaRPr lang="en-US" sz="2400" dirty="0"/>
          </a:p>
          <a:p>
            <a:pPr lvl="2"/>
            <a:r>
              <a:rPr lang="en-US" sz="2200" dirty="0" smtClean="0"/>
              <a:t>Like the simple Standard Model version?</a:t>
            </a:r>
          </a:p>
          <a:p>
            <a:pPr lvl="2"/>
            <a:r>
              <a:rPr lang="en-US" sz="2200" dirty="0" smtClean="0"/>
              <a:t>Or a more exotic type of Higgs boson?</a:t>
            </a:r>
          </a:p>
          <a:p>
            <a:pPr lvl="1"/>
            <a:r>
              <a:rPr lang="en-US" sz="2400" dirty="0" smtClean="0"/>
              <a:t>Or could it even be something totally unexpected?</a:t>
            </a:r>
          </a:p>
        </p:txBody>
      </p:sp>
      <p:pic>
        <p:nvPicPr>
          <p:cNvPr id="3" name="Picture 2"/>
          <p:cNvPicPr>
            <a:picLocks noChangeAspect="1"/>
          </p:cNvPicPr>
          <p:nvPr/>
        </p:nvPicPr>
        <p:blipFill>
          <a:blip r:embed="rId4"/>
          <a:stretch>
            <a:fillRect/>
          </a:stretch>
        </p:blipFill>
        <p:spPr>
          <a:xfrm>
            <a:off x="333353" y="1284870"/>
            <a:ext cx="6045200" cy="3937000"/>
          </a:xfrm>
          <a:prstGeom prst="rect">
            <a:avLst/>
          </a:prstGeom>
        </p:spPr>
      </p:pic>
      <p:sp>
        <p:nvSpPr>
          <p:cNvPr id="2" name="Title 1"/>
          <p:cNvSpPr>
            <a:spLocks noGrp="1"/>
          </p:cNvSpPr>
          <p:nvPr>
            <p:ph type="title"/>
          </p:nvPr>
        </p:nvSpPr>
        <p:spPr/>
        <p:txBody>
          <a:bodyPr/>
          <a:lstStyle/>
          <a:p>
            <a:r>
              <a:rPr lang="en-US" dirty="0" smtClean="0"/>
              <a:t>“Higgs-like”</a:t>
            </a:r>
            <a:endParaRPr lang="en-US" dirty="0"/>
          </a:p>
        </p:txBody>
      </p:sp>
    </p:spTree>
    <p:extLst>
      <p:ext uri="{BB962C8B-B14F-4D97-AF65-F5344CB8AC3E}">
        <p14:creationId xmlns:p14="http://schemas.microsoft.com/office/powerpoint/2010/main" val="251729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3" end="3"/>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 calcmode="lin" valueType="num">
                                      <p:cBhvr additive="base">
                                        <p:cTn id="11"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0">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 calcmode="lin" valueType="num">
                                      <p:cBhvr additive="base">
                                        <p:cTn id="21" dur="500"/>
                                        <p:tgtEl>
                                          <p:spTgt spid="10">
                                            <p:txEl>
                                              <p:pRg st="5" end="5"/>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0">
                                            <p:txEl>
                                              <p:pRg st="5" end="5"/>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a Higgs Boson?</a:t>
            </a:r>
            <a:endParaRPr lang="en-US" dirty="0"/>
          </a:p>
        </p:txBody>
      </p:sp>
      <p:sp>
        <p:nvSpPr>
          <p:cNvPr id="3" name="Content Placeholder 2"/>
          <p:cNvSpPr>
            <a:spLocks noGrp="1"/>
          </p:cNvSpPr>
          <p:nvPr>
            <p:ph idx="1"/>
          </p:nvPr>
        </p:nvSpPr>
        <p:spPr/>
        <p:txBody>
          <a:bodyPr>
            <a:normAutofit/>
          </a:bodyPr>
          <a:lstStyle/>
          <a:p>
            <a:pPr>
              <a:lnSpc>
                <a:spcPct val="130000"/>
              </a:lnSpc>
              <a:defRPr/>
            </a:pPr>
            <a:r>
              <a:rPr lang="en-US" dirty="0" smtClean="0"/>
              <a:t>Is it a </a:t>
            </a:r>
            <a:r>
              <a:rPr lang="en-US" dirty="0"/>
              <a:t>single fundamental </a:t>
            </a:r>
            <a:r>
              <a:rPr lang="en-US" dirty="0" smtClean="0"/>
              <a:t>particle?</a:t>
            </a:r>
            <a:endParaRPr lang="en-US" dirty="0"/>
          </a:p>
          <a:p>
            <a:pPr>
              <a:lnSpc>
                <a:spcPct val="130000"/>
              </a:lnSpc>
              <a:defRPr/>
            </a:pPr>
            <a:r>
              <a:rPr lang="en-US" dirty="0" smtClean="0"/>
              <a:t>Does it have zero </a:t>
            </a:r>
            <a:r>
              <a:rPr lang="en-US" dirty="0"/>
              <a:t>intrinsic angular momentum (spin=0</a:t>
            </a:r>
            <a:r>
              <a:rPr lang="en-US" dirty="0" smtClean="0"/>
              <a:t>)?</a:t>
            </a:r>
            <a:endParaRPr lang="en-US" dirty="0"/>
          </a:p>
          <a:p>
            <a:pPr>
              <a:lnSpc>
                <a:spcPct val="130000"/>
              </a:lnSpc>
              <a:defRPr/>
            </a:pPr>
            <a:r>
              <a:rPr lang="en-US" dirty="0" smtClean="0"/>
              <a:t>Does it have even parity?</a:t>
            </a:r>
          </a:p>
          <a:p>
            <a:pPr>
              <a:lnSpc>
                <a:spcPct val="130000"/>
              </a:lnSpc>
              <a:defRPr/>
            </a:pPr>
            <a:r>
              <a:rPr lang="en-US" dirty="0" smtClean="0"/>
              <a:t>Is it electrically neutral?</a:t>
            </a:r>
          </a:p>
          <a:p>
            <a:pPr>
              <a:lnSpc>
                <a:spcPct val="130000"/>
              </a:lnSpc>
              <a:defRPr/>
            </a:pPr>
            <a:r>
              <a:rPr lang="en-US" dirty="0" smtClean="0"/>
              <a:t>Does it interact with fermions as predicted?</a:t>
            </a:r>
          </a:p>
          <a:p>
            <a:pPr lvl="1">
              <a:lnSpc>
                <a:spcPct val="130000"/>
              </a:lnSpc>
              <a:defRPr/>
            </a:pPr>
            <a:r>
              <a:rPr lang="en-US" dirty="0"/>
              <a:t>P</a:t>
            </a:r>
            <a:r>
              <a:rPr lang="en-US" dirty="0" smtClean="0"/>
              <a:t>robability is directly proportional the the fermion mass.</a:t>
            </a:r>
          </a:p>
          <a:p>
            <a:pPr>
              <a:lnSpc>
                <a:spcPct val="130000"/>
              </a:lnSpc>
              <a:defRPr/>
            </a:pPr>
            <a:r>
              <a:rPr lang="en-US" dirty="0" smtClean="0"/>
              <a:t>Does it interact with W and Z bosons</a:t>
            </a:r>
            <a:r>
              <a:rPr lang="en-US" dirty="0"/>
              <a:t> </a:t>
            </a:r>
            <a:r>
              <a:rPr lang="en-US" dirty="0" smtClean="0"/>
              <a:t>as predicted?</a:t>
            </a:r>
            <a:endParaRPr lang="en-US" dirty="0"/>
          </a:p>
          <a:p>
            <a:pPr lvl="1">
              <a:lnSpc>
                <a:spcPct val="130000"/>
              </a:lnSpc>
              <a:defRPr/>
            </a:pPr>
            <a:r>
              <a:rPr lang="en-US" dirty="0" smtClean="0"/>
              <a:t>Tied the relationship between EM and Weak forces.</a:t>
            </a:r>
            <a:endParaRPr lang="en-US" dirty="0"/>
          </a:p>
        </p:txBody>
      </p:sp>
      <p:sp>
        <p:nvSpPr>
          <p:cNvPr id="5" name="Rectangle 4"/>
          <p:cNvSpPr/>
          <p:nvPr/>
        </p:nvSpPr>
        <p:spPr>
          <a:xfrm>
            <a:off x="3891353" y="2810074"/>
            <a:ext cx="851241" cy="646331"/>
          </a:xfrm>
          <a:prstGeom prst="rect">
            <a:avLst/>
          </a:prstGeom>
        </p:spPr>
        <p:txBody>
          <a:bodyPr wrap="square">
            <a:spAutoFit/>
          </a:bodyPr>
          <a:lstStyle/>
          <a:p>
            <a:r>
              <a:rPr lang="en-US" sz="3600" dirty="0">
                <a:solidFill>
                  <a:srgbClr val="008000"/>
                </a:solidFill>
              </a:rPr>
              <a:t>✓</a:t>
            </a:r>
          </a:p>
        </p:txBody>
      </p:sp>
      <p:sp>
        <p:nvSpPr>
          <p:cNvPr id="4" name="TextBox 3"/>
          <p:cNvSpPr txBox="1"/>
          <p:nvPr/>
        </p:nvSpPr>
        <p:spPr>
          <a:xfrm>
            <a:off x="7417888" y="4417762"/>
            <a:ext cx="646331" cy="646331"/>
          </a:xfrm>
          <a:prstGeom prst="rect">
            <a:avLst/>
          </a:prstGeom>
          <a:noFill/>
        </p:spPr>
        <p:txBody>
          <a:bodyPr wrap="none" rtlCol="0">
            <a:spAutoFit/>
          </a:bodyPr>
          <a:lstStyle/>
          <a:p>
            <a:r>
              <a:rPr lang="en-US" sz="3600" dirty="0" smtClean="0"/>
              <a:t>☚</a:t>
            </a:r>
            <a:endParaRPr lang="en-US" sz="3600" dirty="0"/>
          </a:p>
        </p:txBody>
      </p:sp>
      <p:sp>
        <p:nvSpPr>
          <p:cNvPr id="6" name="TextBox 5"/>
          <p:cNvSpPr txBox="1"/>
          <p:nvPr/>
        </p:nvSpPr>
        <p:spPr>
          <a:xfrm>
            <a:off x="7417888" y="3418022"/>
            <a:ext cx="646331" cy="646331"/>
          </a:xfrm>
          <a:prstGeom prst="rect">
            <a:avLst/>
          </a:prstGeom>
          <a:noFill/>
        </p:spPr>
        <p:txBody>
          <a:bodyPr wrap="none" rtlCol="0">
            <a:spAutoFit/>
          </a:bodyPr>
          <a:lstStyle/>
          <a:p>
            <a:r>
              <a:rPr lang="en-US" sz="3600" dirty="0" smtClean="0"/>
              <a:t>☚</a:t>
            </a:r>
            <a:endParaRPr lang="en-US" sz="3600" dirty="0"/>
          </a:p>
        </p:txBody>
      </p:sp>
    </p:spTree>
    <p:extLst>
      <p:ext uri="{BB962C8B-B14F-4D97-AF65-F5344CB8AC3E}">
        <p14:creationId xmlns:p14="http://schemas.microsoft.com/office/powerpoint/2010/main" val="3535123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Interaction Strengths</a:t>
            </a:r>
            <a:endParaRPr lang="en-US" dirty="0"/>
          </a:p>
        </p:txBody>
      </p:sp>
      <p:sp>
        <p:nvSpPr>
          <p:cNvPr id="3" name="Content Placeholder 2"/>
          <p:cNvSpPr>
            <a:spLocks noGrp="1"/>
          </p:cNvSpPr>
          <p:nvPr>
            <p:ph idx="1"/>
          </p:nvPr>
        </p:nvSpPr>
        <p:spPr/>
        <p:txBody>
          <a:bodyPr/>
          <a:lstStyle/>
          <a:p>
            <a:r>
              <a:rPr lang="en-US" dirty="0" smtClean="0"/>
              <a:t>Studies from both the LHC (CERN) and </a:t>
            </a:r>
            <a:r>
              <a:rPr lang="en-US" dirty="0" err="1" smtClean="0"/>
              <a:t>Tevatron</a:t>
            </a:r>
            <a:r>
              <a:rPr lang="en-US" dirty="0"/>
              <a:t> </a:t>
            </a:r>
            <a:r>
              <a:rPr lang="en-US" dirty="0" smtClean="0"/>
              <a:t>(</a:t>
            </a:r>
            <a:r>
              <a:rPr lang="en-US" dirty="0" err="1" smtClean="0"/>
              <a:t>Fermilab</a:t>
            </a:r>
            <a:r>
              <a:rPr lang="en-US" dirty="0" smtClean="0"/>
              <a:t>)</a:t>
            </a:r>
          </a:p>
          <a:p>
            <a:pPr lvl="1"/>
            <a:r>
              <a:rPr lang="en-US" dirty="0" smtClean="0"/>
              <a:t>LHC collided protons with protons at energies of 7 – 8 </a:t>
            </a:r>
            <a:r>
              <a:rPr lang="en-US" dirty="0" err="1" smtClean="0"/>
              <a:t>TeV</a:t>
            </a:r>
            <a:endParaRPr lang="en-US" dirty="0" smtClean="0"/>
          </a:p>
          <a:p>
            <a:pPr lvl="1"/>
            <a:r>
              <a:rPr lang="en-US" dirty="0" err="1" smtClean="0"/>
              <a:t>Tevatron</a:t>
            </a:r>
            <a:r>
              <a:rPr lang="en-US" dirty="0" smtClean="0"/>
              <a:t> collided protons with anti-protons at an energy of 2 </a:t>
            </a:r>
            <a:r>
              <a:rPr lang="en-US" dirty="0" err="1" smtClean="0"/>
              <a:t>TeV</a:t>
            </a:r>
            <a:r>
              <a:rPr lang="en-US" dirty="0" smtClean="0"/>
              <a:t/>
            </a:r>
            <a:br>
              <a:rPr lang="en-US" dirty="0" smtClean="0"/>
            </a:br>
            <a:endParaRPr lang="en-US" dirty="0" smtClean="0"/>
          </a:p>
          <a:p>
            <a:r>
              <a:rPr lang="en-US" dirty="0" smtClean="0"/>
              <a:t>Analyses are like before, </a:t>
            </a:r>
            <a:br>
              <a:rPr lang="en-US" dirty="0" smtClean="0"/>
            </a:br>
            <a:r>
              <a:rPr lang="en-US" dirty="0" smtClean="0"/>
              <a:t>but for specific decays</a:t>
            </a:r>
          </a:p>
          <a:p>
            <a:pPr lvl="1"/>
            <a:r>
              <a:rPr lang="en-US" dirty="0" smtClean="0"/>
              <a:t>Select events one would expect</a:t>
            </a:r>
            <a:br>
              <a:rPr lang="en-US" dirty="0" smtClean="0"/>
            </a:br>
            <a:r>
              <a:rPr lang="en-US" dirty="0" smtClean="0"/>
              <a:t>for a specific Higgs production</a:t>
            </a:r>
            <a:br>
              <a:rPr lang="en-US" dirty="0" smtClean="0"/>
            </a:br>
            <a:r>
              <a:rPr lang="en-US" dirty="0" smtClean="0"/>
              <a:t>and decay.</a:t>
            </a:r>
          </a:p>
          <a:p>
            <a:pPr lvl="1"/>
            <a:r>
              <a:rPr lang="en-US" dirty="0" smtClean="0"/>
              <a:t>Discriminate that signal from </a:t>
            </a:r>
            <a:br>
              <a:rPr lang="en-US" dirty="0" smtClean="0"/>
            </a:br>
            <a:r>
              <a:rPr lang="en-US" dirty="0" smtClean="0"/>
              <a:t>the backgrounds.</a:t>
            </a:r>
            <a:endParaRPr lang="en-US" dirty="0"/>
          </a:p>
          <a:p>
            <a:pPr lvl="1"/>
            <a:r>
              <a:rPr lang="en-US" dirty="0" smtClean="0"/>
              <a:t>Measure the signal rate.</a:t>
            </a:r>
          </a:p>
          <a:p>
            <a:pPr lvl="2"/>
            <a:r>
              <a:rPr lang="en-US" dirty="0" smtClean="0"/>
              <a:t>Does it agree with theory?</a:t>
            </a:r>
          </a:p>
        </p:txBody>
      </p:sp>
      <p:pic>
        <p:nvPicPr>
          <p:cNvPr id="4" name="Picture 3"/>
          <p:cNvPicPr>
            <a:picLocks noChangeAspect="1"/>
          </p:cNvPicPr>
          <p:nvPr/>
        </p:nvPicPr>
        <p:blipFill>
          <a:blip r:embed="rId2"/>
          <a:stretch>
            <a:fillRect/>
          </a:stretch>
        </p:blipFill>
        <p:spPr>
          <a:xfrm>
            <a:off x="4846109" y="2714026"/>
            <a:ext cx="4122235" cy="3954834"/>
          </a:xfrm>
          <a:prstGeom prst="rect">
            <a:avLst/>
          </a:prstGeom>
        </p:spPr>
      </p:pic>
      <p:sp>
        <p:nvSpPr>
          <p:cNvPr id="5" name="Oval 4"/>
          <p:cNvSpPr/>
          <p:nvPr/>
        </p:nvSpPr>
        <p:spPr>
          <a:xfrm>
            <a:off x="5755958" y="2945174"/>
            <a:ext cx="540466" cy="526889"/>
          </a:xfrm>
          <a:prstGeom prst="ellipse">
            <a:avLst/>
          </a:prstGeom>
          <a:noFill/>
          <a:ln w="76200" cmpd="sng">
            <a:solidFill>
              <a:srgbClr val="00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 name="Oval 5"/>
          <p:cNvSpPr/>
          <p:nvPr/>
        </p:nvSpPr>
        <p:spPr>
          <a:xfrm>
            <a:off x="5408428" y="3664992"/>
            <a:ext cx="540466" cy="526889"/>
          </a:xfrm>
          <a:prstGeom prst="ellipse">
            <a:avLst/>
          </a:prstGeom>
          <a:noFill/>
          <a:ln w="76200" cmpd="sng">
            <a:solidFill>
              <a:srgbClr val="00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Oval 6"/>
          <p:cNvSpPr/>
          <p:nvPr/>
        </p:nvSpPr>
        <p:spPr>
          <a:xfrm>
            <a:off x="6219126" y="5259169"/>
            <a:ext cx="540466" cy="526889"/>
          </a:xfrm>
          <a:prstGeom prst="ellipse">
            <a:avLst/>
          </a:prstGeom>
          <a:noFill/>
          <a:ln w="76200" cmpd="sng">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Oval 7"/>
          <p:cNvSpPr/>
          <p:nvPr/>
        </p:nvSpPr>
        <p:spPr>
          <a:xfrm>
            <a:off x="7394638" y="2867904"/>
            <a:ext cx="540466" cy="526889"/>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Oval 8"/>
          <p:cNvSpPr/>
          <p:nvPr/>
        </p:nvSpPr>
        <p:spPr>
          <a:xfrm>
            <a:off x="8097243" y="3259693"/>
            <a:ext cx="540466" cy="526889"/>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9874202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91143" y="6444257"/>
            <a:ext cx="3752857"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Rectangle 4"/>
          <p:cNvSpPr/>
          <p:nvPr/>
        </p:nvSpPr>
        <p:spPr>
          <a:xfrm>
            <a:off x="13512" y="6457767"/>
            <a:ext cx="144574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9"/>
            <a:ext cx="5082571" cy="1778877"/>
          </a:xfrm>
        </p:spPr>
        <p:txBody>
          <a:bodyPr>
            <a:normAutofit/>
          </a:bodyPr>
          <a:lstStyle/>
          <a:p>
            <a:r>
              <a:rPr lang="en-US" dirty="0" smtClean="0"/>
              <a:t>Higgs Interaction </a:t>
            </a:r>
            <a:br>
              <a:rPr lang="en-US" dirty="0" smtClean="0"/>
            </a:br>
            <a:r>
              <a:rPr lang="en-US" dirty="0" smtClean="0"/>
              <a:t>Strengths</a:t>
            </a:r>
            <a:endParaRPr lang="en-US" dirty="0"/>
          </a:p>
        </p:txBody>
      </p:sp>
      <p:pic>
        <p:nvPicPr>
          <p:cNvPr id="6" name="Picture 5"/>
          <p:cNvPicPr>
            <a:picLocks noChangeAspect="1"/>
          </p:cNvPicPr>
          <p:nvPr/>
        </p:nvPicPr>
        <p:blipFill>
          <a:blip r:embed="rId2"/>
          <a:stretch>
            <a:fillRect/>
          </a:stretch>
        </p:blipFill>
        <p:spPr>
          <a:xfrm>
            <a:off x="5124078" y="2314"/>
            <a:ext cx="3020325" cy="2908460"/>
          </a:xfrm>
          <a:prstGeom prst="rect">
            <a:avLst/>
          </a:prstGeom>
        </p:spPr>
      </p:pic>
      <p:pic>
        <p:nvPicPr>
          <p:cNvPr id="7" name="Picture 6"/>
          <p:cNvPicPr>
            <a:picLocks noChangeAspect="1"/>
          </p:cNvPicPr>
          <p:nvPr/>
        </p:nvPicPr>
        <p:blipFill>
          <a:blip r:embed="rId3"/>
          <a:stretch>
            <a:fillRect/>
          </a:stretch>
        </p:blipFill>
        <p:spPr>
          <a:xfrm>
            <a:off x="895962" y="2793281"/>
            <a:ext cx="2990394" cy="3871161"/>
          </a:xfrm>
          <a:prstGeom prst="rect">
            <a:avLst/>
          </a:prstGeom>
        </p:spPr>
      </p:pic>
      <p:pic>
        <p:nvPicPr>
          <p:cNvPr id="8" name="Picture 7"/>
          <p:cNvPicPr>
            <a:picLocks noChangeAspect="1"/>
          </p:cNvPicPr>
          <p:nvPr/>
        </p:nvPicPr>
        <p:blipFill>
          <a:blip r:embed="rId4"/>
          <a:stretch>
            <a:fillRect/>
          </a:stretch>
        </p:blipFill>
        <p:spPr>
          <a:xfrm>
            <a:off x="4475663" y="2914871"/>
            <a:ext cx="4210242" cy="3871161"/>
          </a:xfrm>
          <a:prstGeom prst="rect">
            <a:avLst/>
          </a:prstGeom>
        </p:spPr>
      </p:pic>
      <p:sp>
        <p:nvSpPr>
          <p:cNvPr id="3" name="Slide Number Placeholder 2"/>
          <p:cNvSpPr>
            <a:spLocks noGrp="1"/>
          </p:cNvSpPr>
          <p:nvPr>
            <p:ph type="sldNum" sz="quarter" idx="12"/>
          </p:nvPr>
        </p:nvSpPr>
        <p:spPr/>
        <p:txBody>
          <a:bodyPr/>
          <a:lstStyle/>
          <a:p>
            <a:fld id="{E4DE627E-C400-7046-97B0-AFCA4613B232}" type="slidenum">
              <a:rPr lang="en-US" smtClean="0"/>
              <a:t>29</a:t>
            </a:fld>
            <a:endParaRPr lang="en-US"/>
          </a:p>
        </p:txBody>
      </p:sp>
    </p:spTree>
    <p:extLst>
      <p:ext uri="{BB962C8B-B14F-4D97-AF65-F5344CB8AC3E}">
        <p14:creationId xmlns:p14="http://schemas.microsoft.com/office/powerpoint/2010/main" val="2851014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039" name="Rectangle 55"/>
          <p:cNvSpPr>
            <a:spLocks noChangeArrowheads="1"/>
          </p:cNvSpPr>
          <p:nvPr/>
        </p:nvSpPr>
        <p:spPr bwMode="auto">
          <a:xfrm>
            <a:off x="0" y="4721818"/>
            <a:ext cx="9144000" cy="2054225"/>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buClr>
                <a:schemeClr val="hlink"/>
              </a:buClr>
              <a:buSzPct val="75000"/>
              <a:buFont typeface="Wingdings" charset="2"/>
              <a:buChar char="l"/>
              <a:defRPr/>
            </a:pPr>
            <a:endParaRPr lang="en-US" sz="2700" dirty="0">
              <a:effectLst>
                <a:outerShdw blurRad="38100" dist="38100" dir="2700000" algn="tl">
                  <a:srgbClr val="010199"/>
                </a:outerShdw>
              </a:effectLst>
            </a:endParaRPr>
          </a:p>
        </p:txBody>
      </p:sp>
      <p:pic>
        <p:nvPicPr>
          <p:cNvPr id="6" name="Picture 5" descr="Standard_Model_of_Elementary_Particles.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31" y="1094943"/>
            <a:ext cx="6347070" cy="4764403"/>
          </a:xfrm>
          <a:prstGeom prst="rect">
            <a:avLst/>
          </a:prstGeom>
        </p:spPr>
      </p:pic>
      <p:sp>
        <p:nvSpPr>
          <p:cNvPr id="2" name="Rectangle 1"/>
          <p:cNvSpPr/>
          <p:nvPr/>
        </p:nvSpPr>
        <p:spPr>
          <a:xfrm>
            <a:off x="525538" y="875954"/>
            <a:ext cx="5985297" cy="5095453"/>
          </a:xfrm>
          <a:prstGeom prst="rect">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p:nvSpPr>
        <p:spPr>
          <a:xfrm flipH="1">
            <a:off x="6540030" y="3752007"/>
            <a:ext cx="686119" cy="2175288"/>
          </a:xfrm>
          <a:prstGeom prst="rect">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28144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a Higgs Boson?</a:t>
            </a:r>
            <a:endParaRPr lang="en-US" dirty="0"/>
          </a:p>
        </p:txBody>
      </p:sp>
      <p:sp>
        <p:nvSpPr>
          <p:cNvPr id="3" name="Content Placeholder 2"/>
          <p:cNvSpPr>
            <a:spLocks noGrp="1"/>
          </p:cNvSpPr>
          <p:nvPr>
            <p:ph idx="1"/>
          </p:nvPr>
        </p:nvSpPr>
        <p:spPr/>
        <p:txBody>
          <a:bodyPr>
            <a:normAutofit/>
          </a:bodyPr>
          <a:lstStyle/>
          <a:p>
            <a:pPr>
              <a:lnSpc>
                <a:spcPct val="130000"/>
              </a:lnSpc>
              <a:defRPr/>
            </a:pPr>
            <a:r>
              <a:rPr lang="en-US" dirty="0" smtClean="0"/>
              <a:t>Is it a </a:t>
            </a:r>
            <a:r>
              <a:rPr lang="en-US" dirty="0"/>
              <a:t>single fundamental </a:t>
            </a:r>
            <a:r>
              <a:rPr lang="en-US" dirty="0" smtClean="0"/>
              <a:t>particle?</a:t>
            </a:r>
            <a:endParaRPr lang="en-US" dirty="0"/>
          </a:p>
          <a:p>
            <a:pPr>
              <a:lnSpc>
                <a:spcPct val="130000"/>
              </a:lnSpc>
              <a:defRPr/>
            </a:pPr>
            <a:r>
              <a:rPr lang="en-US" dirty="0" smtClean="0"/>
              <a:t>Does it have zero </a:t>
            </a:r>
            <a:r>
              <a:rPr lang="en-US" dirty="0"/>
              <a:t>intrinsic angular momentum (spin=0</a:t>
            </a:r>
            <a:r>
              <a:rPr lang="en-US" dirty="0" smtClean="0"/>
              <a:t>)?</a:t>
            </a:r>
            <a:endParaRPr lang="en-US" dirty="0"/>
          </a:p>
          <a:p>
            <a:pPr>
              <a:lnSpc>
                <a:spcPct val="130000"/>
              </a:lnSpc>
              <a:defRPr/>
            </a:pPr>
            <a:r>
              <a:rPr lang="en-US" dirty="0" smtClean="0"/>
              <a:t>Does it have even parity?</a:t>
            </a:r>
          </a:p>
          <a:p>
            <a:pPr>
              <a:lnSpc>
                <a:spcPct val="130000"/>
              </a:lnSpc>
              <a:defRPr/>
            </a:pPr>
            <a:r>
              <a:rPr lang="en-US" dirty="0" smtClean="0"/>
              <a:t>Is it electrically neutral?</a:t>
            </a:r>
          </a:p>
          <a:p>
            <a:pPr>
              <a:lnSpc>
                <a:spcPct val="130000"/>
              </a:lnSpc>
              <a:defRPr/>
            </a:pPr>
            <a:r>
              <a:rPr lang="en-US" dirty="0" smtClean="0"/>
              <a:t>Does it interact with fermions as predicted?</a:t>
            </a:r>
          </a:p>
          <a:p>
            <a:pPr lvl="1">
              <a:lnSpc>
                <a:spcPct val="130000"/>
              </a:lnSpc>
              <a:defRPr/>
            </a:pPr>
            <a:r>
              <a:rPr lang="en-US" dirty="0"/>
              <a:t>P</a:t>
            </a:r>
            <a:r>
              <a:rPr lang="en-US" dirty="0" smtClean="0"/>
              <a:t>robability is directly proportional the the fermion mass.</a:t>
            </a:r>
          </a:p>
          <a:p>
            <a:pPr>
              <a:lnSpc>
                <a:spcPct val="130000"/>
              </a:lnSpc>
              <a:defRPr/>
            </a:pPr>
            <a:r>
              <a:rPr lang="en-US" dirty="0" smtClean="0"/>
              <a:t>Does it interact with W and Z bosons</a:t>
            </a:r>
            <a:r>
              <a:rPr lang="en-US" dirty="0"/>
              <a:t> </a:t>
            </a:r>
            <a:r>
              <a:rPr lang="en-US" dirty="0" smtClean="0"/>
              <a:t>as predicted?</a:t>
            </a:r>
            <a:endParaRPr lang="en-US" dirty="0"/>
          </a:p>
          <a:p>
            <a:pPr lvl="1">
              <a:lnSpc>
                <a:spcPct val="130000"/>
              </a:lnSpc>
              <a:defRPr/>
            </a:pPr>
            <a:r>
              <a:rPr lang="en-US" dirty="0" smtClean="0"/>
              <a:t>Tied the relationship between EM and Weak forces.</a:t>
            </a:r>
            <a:endParaRPr lang="en-US" dirty="0"/>
          </a:p>
        </p:txBody>
      </p:sp>
      <p:sp>
        <p:nvSpPr>
          <p:cNvPr id="5" name="Rectangle 4"/>
          <p:cNvSpPr/>
          <p:nvPr/>
        </p:nvSpPr>
        <p:spPr>
          <a:xfrm>
            <a:off x="3891353" y="2810074"/>
            <a:ext cx="851241" cy="646331"/>
          </a:xfrm>
          <a:prstGeom prst="rect">
            <a:avLst/>
          </a:prstGeom>
        </p:spPr>
        <p:txBody>
          <a:bodyPr wrap="square">
            <a:spAutoFit/>
          </a:bodyPr>
          <a:lstStyle/>
          <a:p>
            <a:r>
              <a:rPr lang="en-US" sz="3600" dirty="0">
                <a:solidFill>
                  <a:srgbClr val="008000"/>
                </a:solidFill>
              </a:rPr>
              <a:t>✓</a:t>
            </a:r>
          </a:p>
        </p:txBody>
      </p:sp>
      <p:sp>
        <p:nvSpPr>
          <p:cNvPr id="8" name="Rectangle 7"/>
          <p:cNvSpPr/>
          <p:nvPr/>
        </p:nvSpPr>
        <p:spPr>
          <a:xfrm>
            <a:off x="6462336" y="3367773"/>
            <a:ext cx="851241" cy="646331"/>
          </a:xfrm>
          <a:prstGeom prst="rect">
            <a:avLst/>
          </a:prstGeom>
        </p:spPr>
        <p:txBody>
          <a:bodyPr wrap="square">
            <a:spAutoFit/>
          </a:bodyPr>
          <a:lstStyle/>
          <a:p>
            <a:r>
              <a:rPr lang="en-US" sz="3600" dirty="0" smtClean="0">
                <a:solidFill>
                  <a:srgbClr val="008000"/>
                </a:solidFill>
                <a:latin typeface="Chalkduster"/>
                <a:cs typeface="Chalkduster"/>
              </a:rPr>
              <a:t>OK</a:t>
            </a:r>
            <a:endParaRPr lang="en-US" sz="3600" dirty="0">
              <a:solidFill>
                <a:srgbClr val="008000"/>
              </a:solidFill>
              <a:latin typeface="Chalkduster"/>
              <a:cs typeface="Chalkduster"/>
            </a:endParaRPr>
          </a:p>
        </p:txBody>
      </p:sp>
      <p:sp>
        <p:nvSpPr>
          <p:cNvPr id="9" name="Rectangle 8"/>
          <p:cNvSpPr/>
          <p:nvPr/>
        </p:nvSpPr>
        <p:spPr>
          <a:xfrm>
            <a:off x="7290318" y="4425341"/>
            <a:ext cx="851241" cy="646331"/>
          </a:xfrm>
          <a:prstGeom prst="rect">
            <a:avLst/>
          </a:prstGeom>
        </p:spPr>
        <p:txBody>
          <a:bodyPr wrap="square">
            <a:spAutoFit/>
          </a:bodyPr>
          <a:lstStyle/>
          <a:p>
            <a:r>
              <a:rPr lang="en-US" sz="3600" dirty="0" smtClean="0">
                <a:solidFill>
                  <a:srgbClr val="008000"/>
                </a:solidFill>
                <a:latin typeface="Chalkduster"/>
                <a:cs typeface="Chalkduster"/>
              </a:rPr>
              <a:t>OK</a:t>
            </a:r>
            <a:endParaRPr lang="en-US" sz="3600" dirty="0">
              <a:solidFill>
                <a:srgbClr val="008000"/>
              </a:solidFill>
              <a:latin typeface="Chalkduster"/>
              <a:cs typeface="Chalkduster"/>
            </a:endParaRPr>
          </a:p>
        </p:txBody>
      </p:sp>
      <p:sp>
        <p:nvSpPr>
          <p:cNvPr id="7" name="TextBox 6"/>
          <p:cNvSpPr txBox="1"/>
          <p:nvPr/>
        </p:nvSpPr>
        <p:spPr>
          <a:xfrm>
            <a:off x="4499374" y="2283185"/>
            <a:ext cx="646331" cy="646331"/>
          </a:xfrm>
          <a:prstGeom prst="rect">
            <a:avLst/>
          </a:prstGeom>
          <a:noFill/>
        </p:spPr>
        <p:txBody>
          <a:bodyPr wrap="none" rtlCol="0">
            <a:spAutoFit/>
          </a:bodyPr>
          <a:lstStyle/>
          <a:p>
            <a:r>
              <a:rPr lang="en-US" sz="3600" dirty="0" smtClean="0"/>
              <a:t>☚</a:t>
            </a:r>
            <a:endParaRPr lang="en-US" sz="3600" dirty="0"/>
          </a:p>
        </p:txBody>
      </p:sp>
      <p:sp>
        <p:nvSpPr>
          <p:cNvPr id="10" name="TextBox 9"/>
          <p:cNvSpPr txBox="1"/>
          <p:nvPr/>
        </p:nvSpPr>
        <p:spPr>
          <a:xfrm>
            <a:off x="8025912" y="1756295"/>
            <a:ext cx="646331" cy="646331"/>
          </a:xfrm>
          <a:prstGeom prst="rect">
            <a:avLst/>
          </a:prstGeom>
          <a:noFill/>
        </p:spPr>
        <p:txBody>
          <a:bodyPr wrap="none" rtlCol="0">
            <a:spAutoFit/>
          </a:bodyPr>
          <a:lstStyle/>
          <a:p>
            <a:r>
              <a:rPr lang="en-US" sz="3600" dirty="0" smtClean="0"/>
              <a:t>☚</a:t>
            </a:r>
            <a:endParaRPr lang="en-US" sz="3600" dirty="0"/>
          </a:p>
        </p:txBody>
      </p:sp>
    </p:spTree>
    <p:extLst>
      <p:ext uri="{BB962C8B-B14F-4D97-AF65-F5344CB8AC3E}">
        <p14:creationId xmlns:p14="http://schemas.microsoft.com/office/powerpoint/2010/main" val="351673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23585" y="6444257"/>
            <a:ext cx="382041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Testing Spin and Parity</a:t>
            </a:r>
            <a:endParaRPr lang="en-US" dirty="0"/>
          </a:p>
        </p:txBody>
      </p:sp>
      <p:sp>
        <p:nvSpPr>
          <p:cNvPr id="3" name="Content Placeholder 2"/>
          <p:cNvSpPr>
            <a:spLocks noGrp="1"/>
          </p:cNvSpPr>
          <p:nvPr>
            <p:ph idx="1"/>
          </p:nvPr>
        </p:nvSpPr>
        <p:spPr/>
        <p:txBody>
          <a:bodyPr/>
          <a:lstStyle/>
          <a:p>
            <a:r>
              <a:rPr lang="en-US" dirty="0" smtClean="0"/>
              <a:t>Results from both LHC experiments</a:t>
            </a:r>
          </a:p>
          <a:p>
            <a:r>
              <a:rPr lang="en-US" dirty="0" smtClean="0"/>
              <a:t>After discriminating signal from background, find distributions that discriminated between different spin and parity hypotheses:  </a:t>
            </a:r>
            <a:r>
              <a:rPr lang="en-US" dirty="0" err="1" smtClean="0"/>
              <a:t>Spin</a:t>
            </a:r>
            <a:r>
              <a:rPr lang="en-US" baseline="30000" dirty="0" err="1" smtClean="0"/>
              <a:t>Parity</a:t>
            </a:r>
            <a:r>
              <a:rPr lang="en-US" dirty="0" smtClean="0"/>
              <a:t>  =  0</a:t>
            </a:r>
            <a:r>
              <a:rPr lang="en-US" baseline="30000" dirty="0" smtClean="0"/>
              <a:t>+</a:t>
            </a:r>
            <a:r>
              <a:rPr lang="en-US" dirty="0" smtClean="0"/>
              <a:t>,  0</a:t>
            </a:r>
            <a:r>
              <a:rPr lang="en-US" baseline="30000" dirty="0" smtClean="0"/>
              <a:t>-</a:t>
            </a:r>
            <a:r>
              <a:rPr lang="en-US" dirty="0" smtClean="0"/>
              <a:t>,  or  2</a:t>
            </a:r>
            <a:r>
              <a:rPr lang="en-US" baseline="30000" dirty="0" smtClean="0"/>
              <a:t>+</a:t>
            </a:r>
            <a:r>
              <a:rPr lang="en-US" dirty="0" smtClean="0"/>
              <a:t> ?</a:t>
            </a:r>
            <a:endParaRPr lang="en-US" dirty="0"/>
          </a:p>
        </p:txBody>
      </p:sp>
      <p:pic>
        <p:nvPicPr>
          <p:cNvPr id="5" name="Picture 4"/>
          <p:cNvPicPr>
            <a:picLocks noChangeAspect="1"/>
          </p:cNvPicPr>
          <p:nvPr/>
        </p:nvPicPr>
        <p:blipFill>
          <a:blip r:embed="rId2"/>
          <a:stretch>
            <a:fillRect/>
          </a:stretch>
        </p:blipFill>
        <p:spPr>
          <a:xfrm>
            <a:off x="799398" y="3298619"/>
            <a:ext cx="3695201" cy="3382378"/>
          </a:xfrm>
          <a:prstGeom prst="rect">
            <a:avLst/>
          </a:prstGeom>
        </p:spPr>
      </p:pic>
      <p:pic>
        <p:nvPicPr>
          <p:cNvPr id="6" name="Picture 5"/>
          <p:cNvPicPr>
            <a:picLocks noChangeAspect="1"/>
          </p:cNvPicPr>
          <p:nvPr/>
        </p:nvPicPr>
        <p:blipFill>
          <a:blip r:embed="rId3"/>
          <a:stretch>
            <a:fillRect/>
          </a:stretch>
        </p:blipFill>
        <p:spPr>
          <a:xfrm>
            <a:off x="5046658" y="3141969"/>
            <a:ext cx="3628015" cy="3519237"/>
          </a:xfrm>
          <a:prstGeom prst="rect">
            <a:avLst/>
          </a:prstGeom>
        </p:spPr>
      </p:pic>
    </p:spTree>
    <p:extLst>
      <p:ext uri="{BB962C8B-B14F-4D97-AF65-F5344CB8AC3E}">
        <p14:creationId xmlns:p14="http://schemas.microsoft.com/office/powerpoint/2010/main" val="29331974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84743" y="13510"/>
            <a:ext cx="1445745" cy="8646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7698255" y="6444257"/>
            <a:ext cx="144574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4298896" cy="2589475"/>
          </a:xfrm>
        </p:spPr>
        <p:txBody>
          <a:bodyPr/>
          <a:lstStyle/>
          <a:p>
            <a:r>
              <a:rPr lang="en-US" dirty="0" smtClean="0"/>
              <a:t>Spin and Parity</a:t>
            </a:r>
            <a:br>
              <a:rPr lang="en-US" dirty="0" smtClean="0"/>
            </a:br>
            <a:r>
              <a:rPr lang="en-US" dirty="0" smtClean="0"/>
              <a:t>Results</a:t>
            </a:r>
            <a:endParaRPr lang="en-US" dirty="0"/>
          </a:p>
        </p:txBody>
      </p:sp>
      <p:pic>
        <p:nvPicPr>
          <p:cNvPr id="6" name="Picture 5"/>
          <p:cNvPicPr>
            <a:picLocks noChangeAspect="1"/>
          </p:cNvPicPr>
          <p:nvPr/>
        </p:nvPicPr>
        <p:blipFill>
          <a:blip r:embed="rId2"/>
          <a:stretch>
            <a:fillRect/>
          </a:stretch>
        </p:blipFill>
        <p:spPr>
          <a:xfrm>
            <a:off x="4940671" y="3390649"/>
            <a:ext cx="3668029" cy="3519237"/>
          </a:xfrm>
          <a:prstGeom prst="rect">
            <a:avLst/>
          </a:prstGeom>
        </p:spPr>
      </p:pic>
      <p:pic>
        <p:nvPicPr>
          <p:cNvPr id="7" name="Picture 6"/>
          <p:cNvPicPr>
            <a:picLocks noChangeAspect="1"/>
          </p:cNvPicPr>
          <p:nvPr/>
        </p:nvPicPr>
        <p:blipFill>
          <a:blip r:embed="rId3"/>
          <a:stretch>
            <a:fillRect/>
          </a:stretch>
        </p:blipFill>
        <p:spPr>
          <a:xfrm>
            <a:off x="4940670" y="29174"/>
            <a:ext cx="3668029" cy="3519237"/>
          </a:xfrm>
          <a:prstGeom prst="rect">
            <a:avLst/>
          </a:prstGeom>
        </p:spPr>
      </p:pic>
      <p:pic>
        <p:nvPicPr>
          <p:cNvPr id="8" name="Picture 7"/>
          <p:cNvPicPr>
            <a:picLocks noChangeAspect="1"/>
          </p:cNvPicPr>
          <p:nvPr/>
        </p:nvPicPr>
        <p:blipFill>
          <a:blip r:embed="rId4"/>
          <a:stretch>
            <a:fillRect/>
          </a:stretch>
        </p:blipFill>
        <p:spPr>
          <a:xfrm>
            <a:off x="450273" y="2994006"/>
            <a:ext cx="4064721" cy="3863994"/>
          </a:xfrm>
          <a:prstGeom prst="rect">
            <a:avLst/>
          </a:prstGeom>
        </p:spPr>
      </p:pic>
      <p:sp>
        <p:nvSpPr>
          <p:cNvPr id="3" name="Slide Number Placeholder 2"/>
          <p:cNvSpPr>
            <a:spLocks noGrp="1"/>
          </p:cNvSpPr>
          <p:nvPr>
            <p:ph type="sldNum" sz="quarter" idx="12"/>
          </p:nvPr>
        </p:nvSpPr>
        <p:spPr/>
        <p:txBody>
          <a:bodyPr/>
          <a:lstStyle/>
          <a:p>
            <a:fld id="{E4DE627E-C400-7046-97B0-AFCA4613B232}" type="slidenum">
              <a:rPr lang="en-US" smtClean="0"/>
              <a:t>32</a:t>
            </a:fld>
            <a:endParaRPr lang="en-US"/>
          </a:p>
        </p:txBody>
      </p:sp>
    </p:spTree>
    <p:extLst>
      <p:ext uri="{BB962C8B-B14F-4D97-AF65-F5344CB8AC3E}">
        <p14:creationId xmlns:p14="http://schemas.microsoft.com/office/powerpoint/2010/main" val="24049364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a Higgs Boson?</a:t>
            </a:r>
            <a:endParaRPr lang="en-US" dirty="0"/>
          </a:p>
        </p:txBody>
      </p:sp>
      <p:sp>
        <p:nvSpPr>
          <p:cNvPr id="3" name="Content Placeholder 2"/>
          <p:cNvSpPr>
            <a:spLocks noGrp="1"/>
          </p:cNvSpPr>
          <p:nvPr>
            <p:ph idx="1"/>
          </p:nvPr>
        </p:nvSpPr>
        <p:spPr/>
        <p:txBody>
          <a:bodyPr>
            <a:normAutofit/>
          </a:bodyPr>
          <a:lstStyle/>
          <a:p>
            <a:pPr>
              <a:lnSpc>
                <a:spcPct val="130000"/>
              </a:lnSpc>
              <a:defRPr/>
            </a:pPr>
            <a:r>
              <a:rPr lang="en-US" dirty="0" smtClean="0"/>
              <a:t>Is it a </a:t>
            </a:r>
            <a:r>
              <a:rPr lang="en-US" dirty="0"/>
              <a:t>single fundamental </a:t>
            </a:r>
            <a:r>
              <a:rPr lang="en-US" dirty="0" smtClean="0"/>
              <a:t>particle?</a:t>
            </a:r>
            <a:endParaRPr lang="en-US" dirty="0"/>
          </a:p>
          <a:p>
            <a:pPr>
              <a:lnSpc>
                <a:spcPct val="130000"/>
              </a:lnSpc>
              <a:defRPr/>
            </a:pPr>
            <a:r>
              <a:rPr lang="en-US" dirty="0" smtClean="0"/>
              <a:t>Does it have zero </a:t>
            </a:r>
            <a:r>
              <a:rPr lang="en-US" dirty="0"/>
              <a:t>intrinsic angular momentum (spin=0</a:t>
            </a:r>
            <a:r>
              <a:rPr lang="en-US" dirty="0" smtClean="0"/>
              <a:t>)?</a:t>
            </a:r>
            <a:endParaRPr lang="en-US" dirty="0"/>
          </a:p>
          <a:p>
            <a:pPr>
              <a:lnSpc>
                <a:spcPct val="130000"/>
              </a:lnSpc>
              <a:defRPr/>
            </a:pPr>
            <a:r>
              <a:rPr lang="en-US" dirty="0" smtClean="0"/>
              <a:t>Does it have even parity?</a:t>
            </a:r>
          </a:p>
          <a:p>
            <a:pPr>
              <a:lnSpc>
                <a:spcPct val="130000"/>
              </a:lnSpc>
              <a:defRPr/>
            </a:pPr>
            <a:r>
              <a:rPr lang="en-US" dirty="0" smtClean="0"/>
              <a:t>Is it electrically neutral?</a:t>
            </a:r>
          </a:p>
          <a:p>
            <a:pPr>
              <a:lnSpc>
                <a:spcPct val="130000"/>
              </a:lnSpc>
              <a:defRPr/>
            </a:pPr>
            <a:r>
              <a:rPr lang="en-US" dirty="0" smtClean="0"/>
              <a:t>Does it interact with fermions as predicted?</a:t>
            </a:r>
          </a:p>
          <a:p>
            <a:pPr lvl="1">
              <a:lnSpc>
                <a:spcPct val="130000"/>
              </a:lnSpc>
              <a:defRPr/>
            </a:pPr>
            <a:r>
              <a:rPr lang="en-US" dirty="0"/>
              <a:t>P</a:t>
            </a:r>
            <a:r>
              <a:rPr lang="en-US" dirty="0" smtClean="0"/>
              <a:t>robability is directly proportional the the fermion mass.</a:t>
            </a:r>
          </a:p>
          <a:p>
            <a:pPr>
              <a:lnSpc>
                <a:spcPct val="130000"/>
              </a:lnSpc>
              <a:defRPr/>
            </a:pPr>
            <a:r>
              <a:rPr lang="en-US" dirty="0" smtClean="0"/>
              <a:t>Does it interact with W and Z bosons</a:t>
            </a:r>
            <a:r>
              <a:rPr lang="en-US" dirty="0"/>
              <a:t> </a:t>
            </a:r>
            <a:r>
              <a:rPr lang="en-US" dirty="0" smtClean="0"/>
              <a:t>as predicted?</a:t>
            </a:r>
            <a:endParaRPr lang="en-US" dirty="0"/>
          </a:p>
          <a:p>
            <a:pPr lvl="1">
              <a:lnSpc>
                <a:spcPct val="130000"/>
              </a:lnSpc>
              <a:defRPr/>
            </a:pPr>
            <a:r>
              <a:rPr lang="en-US" dirty="0" smtClean="0"/>
              <a:t>Tied the relationship between EM and Weak forces.</a:t>
            </a:r>
            <a:endParaRPr lang="en-US" dirty="0"/>
          </a:p>
        </p:txBody>
      </p:sp>
      <p:sp>
        <p:nvSpPr>
          <p:cNvPr id="5" name="Rectangle 4"/>
          <p:cNvSpPr/>
          <p:nvPr/>
        </p:nvSpPr>
        <p:spPr>
          <a:xfrm>
            <a:off x="3891353" y="2810074"/>
            <a:ext cx="851241" cy="646331"/>
          </a:xfrm>
          <a:prstGeom prst="rect">
            <a:avLst/>
          </a:prstGeom>
        </p:spPr>
        <p:txBody>
          <a:bodyPr wrap="square">
            <a:spAutoFit/>
          </a:bodyPr>
          <a:lstStyle/>
          <a:p>
            <a:r>
              <a:rPr lang="en-US" sz="3600" dirty="0">
                <a:solidFill>
                  <a:srgbClr val="008000"/>
                </a:solidFill>
              </a:rPr>
              <a:t>✓</a:t>
            </a:r>
          </a:p>
        </p:txBody>
      </p:sp>
      <p:sp>
        <p:nvSpPr>
          <p:cNvPr id="6" name="Rectangle 5"/>
          <p:cNvSpPr/>
          <p:nvPr/>
        </p:nvSpPr>
        <p:spPr>
          <a:xfrm>
            <a:off x="6462336" y="3367773"/>
            <a:ext cx="851241" cy="646331"/>
          </a:xfrm>
          <a:prstGeom prst="rect">
            <a:avLst/>
          </a:prstGeom>
        </p:spPr>
        <p:txBody>
          <a:bodyPr wrap="square">
            <a:spAutoFit/>
          </a:bodyPr>
          <a:lstStyle/>
          <a:p>
            <a:r>
              <a:rPr lang="en-US" sz="3600" dirty="0" smtClean="0">
                <a:solidFill>
                  <a:srgbClr val="008000"/>
                </a:solidFill>
                <a:latin typeface="Chalkduster"/>
                <a:cs typeface="Chalkduster"/>
              </a:rPr>
              <a:t>OK</a:t>
            </a:r>
            <a:endParaRPr lang="en-US" sz="3600" dirty="0">
              <a:solidFill>
                <a:srgbClr val="008000"/>
              </a:solidFill>
              <a:latin typeface="Chalkduster"/>
              <a:cs typeface="Chalkduster"/>
            </a:endParaRPr>
          </a:p>
        </p:txBody>
      </p:sp>
      <p:sp>
        <p:nvSpPr>
          <p:cNvPr id="8" name="Rectangle 7"/>
          <p:cNvSpPr/>
          <p:nvPr/>
        </p:nvSpPr>
        <p:spPr>
          <a:xfrm>
            <a:off x="7921593" y="1733066"/>
            <a:ext cx="851241" cy="646331"/>
          </a:xfrm>
          <a:prstGeom prst="rect">
            <a:avLst/>
          </a:prstGeom>
        </p:spPr>
        <p:txBody>
          <a:bodyPr wrap="square">
            <a:spAutoFit/>
          </a:bodyPr>
          <a:lstStyle/>
          <a:p>
            <a:r>
              <a:rPr lang="en-US" sz="3600" dirty="0">
                <a:solidFill>
                  <a:srgbClr val="008000"/>
                </a:solidFill>
              </a:rPr>
              <a:t>✓</a:t>
            </a:r>
          </a:p>
        </p:txBody>
      </p:sp>
      <p:sp>
        <p:nvSpPr>
          <p:cNvPr id="9" name="Rectangle 8"/>
          <p:cNvSpPr/>
          <p:nvPr/>
        </p:nvSpPr>
        <p:spPr>
          <a:xfrm>
            <a:off x="4101569" y="2304275"/>
            <a:ext cx="851241" cy="646331"/>
          </a:xfrm>
          <a:prstGeom prst="rect">
            <a:avLst/>
          </a:prstGeom>
        </p:spPr>
        <p:txBody>
          <a:bodyPr wrap="square">
            <a:spAutoFit/>
          </a:bodyPr>
          <a:lstStyle/>
          <a:p>
            <a:r>
              <a:rPr lang="en-US" sz="3600" dirty="0">
                <a:solidFill>
                  <a:srgbClr val="008000"/>
                </a:solidFill>
              </a:rPr>
              <a:t>✓</a:t>
            </a:r>
          </a:p>
        </p:txBody>
      </p:sp>
      <p:sp>
        <p:nvSpPr>
          <p:cNvPr id="10" name="Rectangle 9"/>
          <p:cNvSpPr/>
          <p:nvPr/>
        </p:nvSpPr>
        <p:spPr>
          <a:xfrm>
            <a:off x="7290318" y="4425341"/>
            <a:ext cx="851241" cy="646331"/>
          </a:xfrm>
          <a:prstGeom prst="rect">
            <a:avLst/>
          </a:prstGeom>
        </p:spPr>
        <p:txBody>
          <a:bodyPr wrap="square">
            <a:spAutoFit/>
          </a:bodyPr>
          <a:lstStyle/>
          <a:p>
            <a:r>
              <a:rPr lang="en-US" sz="3600" dirty="0" smtClean="0">
                <a:solidFill>
                  <a:srgbClr val="008000"/>
                </a:solidFill>
                <a:latin typeface="Chalkduster"/>
                <a:cs typeface="Chalkduster"/>
              </a:rPr>
              <a:t>OK</a:t>
            </a:r>
            <a:endParaRPr lang="en-US" sz="3600" dirty="0">
              <a:solidFill>
                <a:srgbClr val="008000"/>
              </a:solidFill>
              <a:latin typeface="Chalkduster"/>
              <a:cs typeface="Chalkduster"/>
            </a:endParaRPr>
          </a:p>
        </p:txBody>
      </p:sp>
    </p:spTree>
    <p:extLst>
      <p:ext uri="{BB962C8B-B14F-4D97-AF65-F5344CB8AC3E}">
        <p14:creationId xmlns:p14="http://schemas.microsoft.com/office/powerpoint/2010/main" val="39643749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77631" y="6444257"/>
            <a:ext cx="3766369"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6918478" y="5007539"/>
            <a:ext cx="2003756" cy="1890991"/>
          </a:xfrm>
          <a:prstGeom prst="rect">
            <a:avLst/>
          </a:prstGeom>
        </p:spPr>
      </p:pic>
      <p:pic>
        <p:nvPicPr>
          <p:cNvPr id="8" name="Picture 7"/>
          <p:cNvPicPr>
            <a:picLocks noChangeAspect="1"/>
          </p:cNvPicPr>
          <p:nvPr/>
        </p:nvPicPr>
        <p:blipFill>
          <a:blip r:embed="rId3"/>
          <a:stretch>
            <a:fillRect/>
          </a:stretch>
        </p:blipFill>
        <p:spPr>
          <a:xfrm>
            <a:off x="175652" y="3849727"/>
            <a:ext cx="3355979" cy="2262889"/>
          </a:xfrm>
          <a:prstGeom prst="rect">
            <a:avLst/>
          </a:prstGeom>
        </p:spPr>
      </p:pic>
      <p:pic>
        <p:nvPicPr>
          <p:cNvPr id="6" name="Picture 5"/>
          <p:cNvPicPr>
            <a:picLocks noChangeAspect="1"/>
          </p:cNvPicPr>
          <p:nvPr/>
        </p:nvPicPr>
        <p:blipFill>
          <a:blip r:embed="rId4"/>
          <a:stretch>
            <a:fillRect/>
          </a:stretch>
        </p:blipFill>
        <p:spPr>
          <a:xfrm>
            <a:off x="0" y="1446129"/>
            <a:ext cx="3102144" cy="2020304"/>
          </a:xfrm>
          <a:prstGeom prst="rect">
            <a:avLst/>
          </a:prstGeom>
        </p:spPr>
      </p:pic>
      <p:sp>
        <p:nvSpPr>
          <p:cNvPr id="7" name="&quot;No&quot; Symbol 6"/>
          <p:cNvSpPr/>
          <p:nvPr/>
        </p:nvSpPr>
        <p:spPr>
          <a:xfrm>
            <a:off x="424543" y="1053778"/>
            <a:ext cx="2607746" cy="2656398"/>
          </a:xfrm>
          <a:prstGeom prst="noSmoking">
            <a:avLst>
              <a:gd name="adj" fmla="val 9305"/>
            </a:avLst>
          </a:prstGeom>
          <a:solidFill>
            <a:srgbClr val="FF0000"/>
          </a:solidFill>
          <a:ln w="57150" cmpd="sng">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chemeClr val="tx1"/>
              </a:solidFill>
            </a:endParaRPr>
          </a:p>
        </p:txBody>
      </p:sp>
      <p:sp>
        <p:nvSpPr>
          <p:cNvPr id="3" name="Content Placeholder 2"/>
          <p:cNvSpPr>
            <a:spLocks noGrp="1"/>
          </p:cNvSpPr>
          <p:nvPr>
            <p:ph idx="1"/>
          </p:nvPr>
        </p:nvSpPr>
        <p:spPr>
          <a:xfrm>
            <a:off x="3404931" y="1215898"/>
            <a:ext cx="5281867" cy="4910266"/>
          </a:xfrm>
        </p:spPr>
        <p:txBody>
          <a:bodyPr/>
          <a:lstStyle/>
          <a:p>
            <a:r>
              <a:rPr lang="en-US" dirty="0" smtClean="0"/>
              <a:t>It looks, swims, and quacks like a Higgs boson.</a:t>
            </a:r>
            <a:br>
              <a:rPr lang="en-US" dirty="0" smtClean="0"/>
            </a:br>
            <a:endParaRPr lang="en-US" dirty="0" smtClean="0"/>
          </a:p>
          <a:p>
            <a:r>
              <a:rPr lang="en-US" dirty="0" smtClean="0"/>
              <a:t>Though we need more precision to know which kind of Higgs boson.</a:t>
            </a:r>
          </a:p>
          <a:p>
            <a:pPr lvl="1"/>
            <a:r>
              <a:rPr lang="en-US" dirty="0" smtClean="0"/>
              <a:t>The simple Standard Model Higgs boson?</a:t>
            </a:r>
          </a:p>
          <a:p>
            <a:pPr lvl="1"/>
            <a:r>
              <a:rPr lang="en-US" dirty="0" smtClean="0"/>
              <a:t>Just one of many </a:t>
            </a:r>
            <a:r>
              <a:rPr lang="en-US" dirty="0" err="1" smtClean="0"/>
              <a:t>Supersymmetry</a:t>
            </a:r>
            <a:r>
              <a:rPr lang="en-US" dirty="0" smtClean="0"/>
              <a:t> Higgs bosons?</a:t>
            </a:r>
          </a:p>
          <a:p>
            <a:pPr lvl="1"/>
            <a:r>
              <a:rPr lang="en-US" dirty="0" smtClean="0"/>
              <a:t>A </a:t>
            </a:r>
            <a:r>
              <a:rPr lang="en-US" dirty="0" err="1" smtClean="0"/>
              <a:t>technicolor</a:t>
            </a:r>
            <a:r>
              <a:rPr lang="en-US" dirty="0" smtClean="0"/>
              <a:t> Higgs boson?</a:t>
            </a:r>
          </a:p>
          <a:p>
            <a:pPr lvl="1"/>
            <a:r>
              <a:rPr lang="en-US" dirty="0" smtClean="0"/>
              <a:t>…</a:t>
            </a:r>
          </a:p>
          <a:p>
            <a:pPr marL="0" indent="0">
              <a:buNone/>
            </a:pPr>
            <a:endParaRPr lang="en-US" dirty="0"/>
          </a:p>
        </p:txBody>
      </p:sp>
      <p:sp>
        <p:nvSpPr>
          <p:cNvPr id="2" name="Title 1"/>
          <p:cNvSpPr>
            <a:spLocks noGrp="1"/>
          </p:cNvSpPr>
          <p:nvPr>
            <p:ph type="title"/>
          </p:nvPr>
        </p:nvSpPr>
        <p:spPr/>
        <p:txBody>
          <a:bodyPr/>
          <a:lstStyle/>
          <a:p>
            <a:r>
              <a:rPr lang="en-US" dirty="0" smtClean="0"/>
              <a:t>Higgs Boson</a:t>
            </a:r>
            <a:endParaRPr lang="en-US" dirty="0"/>
          </a:p>
        </p:txBody>
      </p:sp>
      <p:pic>
        <p:nvPicPr>
          <p:cNvPr id="10" name="Picture 9"/>
          <p:cNvPicPr>
            <a:picLocks noChangeAspect="1"/>
          </p:cNvPicPr>
          <p:nvPr/>
        </p:nvPicPr>
        <p:blipFill>
          <a:blip r:embed="rId5"/>
          <a:stretch>
            <a:fillRect/>
          </a:stretch>
        </p:blipFill>
        <p:spPr>
          <a:xfrm>
            <a:off x="2972262" y="5409396"/>
            <a:ext cx="3469708" cy="1448604"/>
          </a:xfrm>
          <a:prstGeom prst="rect">
            <a:avLst/>
          </a:prstGeom>
        </p:spPr>
      </p:pic>
    </p:spTree>
    <p:extLst>
      <p:ext uri="{BB962C8B-B14F-4D97-AF65-F5344CB8AC3E}">
        <p14:creationId xmlns:p14="http://schemas.microsoft.com/office/powerpoint/2010/main" val="3654427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Summary</a:t>
            </a:r>
            <a:endParaRPr lang="en-US" dirty="0"/>
          </a:p>
        </p:txBody>
      </p:sp>
      <p:sp>
        <p:nvSpPr>
          <p:cNvPr id="8" name="Content Placeholder 7"/>
          <p:cNvSpPr>
            <a:spLocks noGrp="1"/>
          </p:cNvSpPr>
          <p:nvPr>
            <p:ph idx="1"/>
          </p:nvPr>
        </p:nvSpPr>
        <p:spPr>
          <a:xfrm>
            <a:off x="457200" y="1215898"/>
            <a:ext cx="8229600" cy="5417499"/>
          </a:xfrm>
        </p:spPr>
        <p:txBody>
          <a:bodyPr>
            <a:normAutofit/>
          </a:bodyPr>
          <a:lstStyle/>
          <a:p>
            <a:pPr>
              <a:lnSpc>
                <a:spcPct val="120000"/>
              </a:lnSpc>
            </a:pPr>
            <a:r>
              <a:rPr lang="en-US" dirty="0" smtClean="0"/>
              <a:t>The Standard Model describes</a:t>
            </a:r>
            <a:br>
              <a:rPr lang="en-US" dirty="0" smtClean="0"/>
            </a:br>
            <a:r>
              <a:rPr lang="en-US" dirty="0" smtClean="0"/>
              <a:t>the fundamental particles and </a:t>
            </a:r>
            <a:br>
              <a:rPr lang="en-US" dirty="0" smtClean="0"/>
            </a:br>
            <a:r>
              <a:rPr lang="en-US" dirty="0" smtClean="0"/>
              <a:t>three of the four forces.</a:t>
            </a:r>
          </a:p>
          <a:p>
            <a:pPr>
              <a:lnSpc>
                <a:spcPct val="120000"/>
              </a:lnSpc>
            </a:pPr>
            <a:r>
              <a:rPr lang="en-US" dirty="0" smtClean="0"/>
              <a:t>Matter is made from quarks </a:t>
            </a:r>
            <a:br>
              <a:rPr lang="en-US" dirty="0" smtClean="0"/>
            </a:br>
            <a:r>
              <a:rPr lang="en-US" dirty="0" smtClean="0"/>
              <a:t>and leptons, which come in </a:t>
            </a:r>
            <a:br>
              <a:rPr lang="en-US" dirty="0" smtClean="0"/>
            </a:br>
            <a:r>
              <a:rPr lang="en-US" dirty="0" smtClean="0"/>
              <a:t>three copies of increasing mass.</a:t>
            </a:r>
          </a:p>
          <a:p>
            <a:pPr lvl="1">
              <a:lnSpc>
                <a:spcPct val="120000"/>
              </a:lnSpc>
            </a:pPr>
            <a:r>
              <a:rPr lang="en-US" dirty="0" smtClean="0"/>
              <a:t>Ordinary matter is made from the</a:t>
            </a:r>
            <a:br>
              <a:rPr lang="en-US" dirty="0" smtClean="0"/>
            </a:br>
            <a:r>
              <a:rPr lang="en-US" dirty="0" smtClean="0"/>
              <a:t>lightest copies.</a:t>
            </a:r>
          </a:p>
          <a:p>
            <a:pPr>
              <a:lnSpc>
                <a:spcPct val="120000"/>
              </a:lnSpc>
            </a:pPr>
            <a:r>
              <a:rPr lang="en-US" dirty="0" smtClean="0"/>
              <a:t>Forces are caused by exchanging force carrier particles.</a:t>
            </a:r>
          </a:p>
          <a:p>
            <a:pPr>
              <a:lnSpc>
                <a:spcPct val="120000"/>
              </a:lnSpc>
            </a:pPr>
            <a:r>
              <a:rPr lang="en-US" dirty="0" smtClean="0"/>
              <a:t>The non-zero Higgs field gives mass to particles that interact with it.</a:t>
            </a:r>
          </a:p>
        </p:txBody>
      </p:sp>
      <p:pic>
        <p:nvPicPr>
          <p:cNvPr id="9" name="Picture 8" descr="Standard_Model_of_Elementary_Particles.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534" y="1377182"/>
            <a:ext cx="3951466" cy="2966153"/>
          </a:xfrm>
          <a:prstGeom prst="rect">
            <a:avLst/>
          </a:prstGeom>
        </p:spPr>
      </p:pic>
    </p:spTree>
    <p:extLst>
      <p:ext uri="{BB962C8B-B14F-4D97-AF65-F5344CB8AC3E}">
        <p14:creationId xmlns:p14="http://schemas.microsoft.com/office/powerpoint/2010/main" val="31282349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7097" y="6444257"/>
            <a:ext cx="3806904"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itle 6"/>
          <p:cNvSpPr>
            <a:spLocks noGrp="1"/>
          </p:cNvSpPr>
          <p:nvPr>
            <p:ph type="title"/>
          </p:nvPr>
        </p:nvSpPr>
        <p:spPr/>
        <p:txBody>
          <a:bodyPr>
            <a:normAutofit/>
          </a:bodyPr>
          <a:lstStyle/>
          <a:p>
            <a:r>
              <a:rPr lang="en-US" dirty="0" smtClean="0"/>
              <a:t>Higgs Discovery</a:t>
            </a:r>
            <a:endParaRPr lang="en-US" dirty="0"/>
          </a:p>
        </p:txBody>
      </p:sp>
      <p:sp>
        <p:nvSpPr>
          <p:cNvPr id="8" name="Content Placeholder 7"/>
          <p:cNvSpPr>
            <a:spLocks noGrp="1"/>
          </p:cNvSpPr>
          <p:nvPr>
            <p:ph idx="1"/>
          </p:nvPr>
        </p:nvSpPr>
        <p:spPr/>
        <p:txBody>
          <a:bodyPr>
            <a:normAutofit/>
          </a:bodyPr>
          <a:lstStyle/>
          <a:p>
            <a:pPr>
              <a:lnSpc>
                <a:spcPct val="130000"/>
              </a:lnSpc>
            </a:pPr>
            <a:r>
              <a:rPr lang="en-US" dirty="0" smtClean="0"/>
              <a:t>We create new heavy particles in </a:t>
            </a:r>
            <a:r>
              <a:rPr lang="en-US" dirty="0"/>
              <a:t>high energy </a:t>
            </a:r>
            <a:r>
              <a:rPr lang="en-US" dirty="0" smtClean="0"/>
              <a:t>collisions and then detect the decay products.</a:t>
            </a:r>
          </a:p>
          <a:p>
            <a:pPr lvl="1">
              <a:lnSpc>
                <a:spcPct val="130000"/>
              </a:lnSpc>
            </a:pPr>
            <a:r>
              <a:rPr lang="en-US" dirty="0" smtClean="0"/>
              <a:t>Using the energies and angles of the </a:t>
            </a:r>
            <a:r>
              <a:rPr lang="en-US" dirty="0"/>
              <a:t>decay products, we can </a:t>
            </a:r>
            <a:r>
              <a:rPr lang="en-US" dirty="0" smtClean="0"/>
              <a:t>differentiate the new particles from the backgrounds.</a:t>
            </a:r>
            <a:endParaRPr lang="en-US" dirty="0"/>
          </a:p>
          <a:p>
            <a:pPr>
              <a:lnSpc>
                <a:spcPct val="130000"/>
              </a:lnSpc>
            </a:pPr>
            <a:r>
              <a:rPr lang="en-US" dirty="0" smtClean="0"/>
              <a:t>A “Higgs-like” particle </a:t>
            </a:r>
            <a:br>
              <a:rPr lang="en-US" dirty="0" smtClean="0"/>
            </a:br>
            <a:r>
              <a:rPr lang="en-US" dirty="0" smtClean="0"/>
              <a:t>was found in 2012.</a:t>
            </a:r>
          </a:p>
          <a:p>
            <a:pPr lvl="1">
              <a:lnSpc>
                <a:spcPct val="130000"/>
              </a:lnSpc>
            </a:pPr>
            <a:r>
              <a:rPr lang="en-US" dirty="0"/>
              <a:t>M</a:t>
            </a:r>
            <a:r>
              <a:rPr lang="en-US" dirty="0" smtClean="0"/>
              <a:t>ass ≈ 126 </a:t>
            </a:r>
            <a:r>
              <a:rPr lang="en-US" dirty="0" err="1" smtClean="0"/>
              <a:t>GeV</a:t>
            </a:r>
            <a:endParaRPr lang="en-US" dirty="0" smtClean="0"/>
          </a:p>
          <a:p>
            <a:pPr lvl="1">
              <a:lnSpc>
                <a:spcPct val="130000"/>
              </a:lnSpc>
            </a:pPr>
            <a:r>
              <a:rPr lang="en-US" dirty="0" smtClean="0"/>
              <a:t>Spin = 0 or 2</a:t>
            </a:r>
          </a:p>
          <a:p>
            <a:pPr lvl="1">
              <a:lnSpc>
                <a:spcPct val="130000"/>
              </a:lnSpc>
            </a:pPr>
            <a:r>
              <a:rPr lang="en-US" dirty="0" smtClean="0"/>
              <a:t>Electrically neutral</a:t>
            </a:r>
          </a:p>
        </p:txBody>
      </p:sp>
      <p:pic>
        <p:nvPicPr>
          <p:cNvPr id="9" name="Content Placeholder 6"/>
          <p:cNvPicPr>
            <a:picLocks noChangeAspect="1"/>
          </p:cNvPicPr>
          <p:nvPr/>
        </p:nvPicPr>
        <p:blipFill rotWithShape="1">
          <a:blip r:embed="rId2"/>
          <a:srcRect l="985" t="668" r="-985" b="52861"/>
          <a:stretch/>
        </p:blipFill>
        <p:spPr>
          <a:xfrm>
            <a:off x="3820451" y="3655095"/>
            <a:ext cx="4645395" cy="3065592"/>
          </a:xfrm>
          <a:prstGeom prst="rect">
            <a:avLst/>
          </a:prstGeom>
        </p:spPr>
      </p:pic>
      <p:sp>
        <p:nvSpPr>
          <p:cNvPr id="2" name="Slide Number Placeholder 1"/>
          <p:cNvSpPr>
            <a:spLocks noGrp="1"/>
          </p:cNvSpPr>
          <p:nvPr>
            <p:ph type="sldNum" sz="quarter" idx="12"/>
          </p:nvPr>
        </p:nvSpPr>
        <p:spPr/>
        <p:txBody>
          <a:bodyPr/>
          <a:lstStyle/>
          <a:p>
            <a:fld id="{E4DE627E-C400-7046-97B0-AFCA4613B232}" type="slidenum">
              <a:rPr lang="en-US" smtClean="0"/>
              <a:t>36</a:t>
            </a:fld>
            <a:endParaRPr lang="en-US"/>
          </a:p>
        </p:txBody>
      </p:sp>
    </p:spTree>
    <p:extLst>
      <p:ext uri="{BB962C8B-B14F-4D97-AF65-F5344CB8AC3E}">
        <p14:creationId xmlns:p14="http://schemas.microsoft.com/office/powerpoint/2010/main" val="34402033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487763" y="4473815"/>
            <a:ext cx="1293875" cy="872442"/>
          </a:xfrm>
          <a:prstGeom prst="rect">
            <a:avLst/>
          </a:prstGeom>
        </p:spPr>
      </p:pic>
      <p:pic>
        <p:nvPicPr>
          <p:cNvPr id="10" name="Picture 9"/>
          <p:cNvPicPr>
            <a:picLocks noChangeAspect="1"/>
          </p:cNvPicPr>
          <p:nvPr/>
        </p:nvPicPr>
        <p:blipFill>
          <a:blip r:embed="rId3"/>
          <a:stretch>
            <a:fillRect/>
          </a:stretch>
        </p:blipFill>
        <p:spPr>
          <a:xfrm>
            <a:off x="6841340" y="5535533"/>
            <a:ext cx="1618644" cy="675785"/>
          </a:xfrm>
          <a:prstGeom prst="rect">
            <a:avLst/>
          </a:prstGeom>
        </p:spPr>
      </p:pic>
      <p:pic>
        <p:nvPicPr>
          <p:cNvPr id="11" name="Picture 10"/>
          <p:cNvPicPr>
            <a:picLocks noChangeAspect="1"/>
          </p:cNvPicPr>
          <p:nvPr/>
        </p:nvPicPr>
        <p:blipFill>
          <a:blip r:embed="rId4"/>
          <a:stretch>
            <a:fillRect/>
          </a:stretch>
        </p:blipFill>
        <p:spPr>
          <a:xfrm>
            <a:off x="7883355" y="4549161"/>
            <a:ext cx="934767" cy="882161"/>
          </a:xfrm>
          <a:prstGeom prst="rect">
            <a:avLst/>
          </a:prstGeom>
        </p:spPr>
      </p:pic>
      <p:sp>
        <p:nvSpPr>
          <p:cNvPr id="12" name="TextBox 11"/>
          <p:cNvSpPr txBox="1"/>
          <p:nvPr/>
        </p:nvSpPr>
        <p:spPr>
          <a:xfrm>
            <a:off x="6944033" y="3703290"/>
            <a:ext cx="1743950" cy="3154710"/>
          </a:xfrm>
          <a:prstGeom prst="rect">
            <a:avLst/>
          </a:prstGeom>
          <a:noFill/>
        </p:spPr>
        <p:txBody>
          <a:bodyPr wrap="square" rtlCol="0">
            <a:spAutoFit/>
          </a:bodyPr>
          <a:lstStyle/>
          <a:p>
            <a:r>
              <a:rPr lang="en-US" sz="19900" dirty="0" smtClean="0">
                <a:solidFill>
                  <a:schemeClr val="tx1">
                    <a:alpha val="20000"/>
                  </a:schemeClr>
                </a:solidFill>
                <a:latin typeface="Arial Black"/>
                <a:cs typeface="Arial Black"/>
              </a:rPr>
              <a:t>?</a:t>
            </a:r>
            <a:endParaRPr lang="en-US" sz="19900" dirty="0">
              <a:solidFill>
                <a:schemeClr val="tx1">
                  <a:alpha val="20000"/>
                </a:schemeClr>
              </a:solidFill>
              <a:latin typeface="Arial Black"/>
              <a:cs typeface="Arial Black"/>
            </a:endParaRPr>
          </a:p>
        </p:txBody>
      </p:sp>
      <p:pic>
        <p:nvPicPr>
          <p:cNvPr id="13" name="Picture 12"/>
          <p:cNvPicPr>
            <a:picLocks noChangeAspect="1"/>
          </p:cNvPicPr>
          <p:nvPr/>
        </p:nvPicPr>
        <p:blipFill>
          <a:blip r:embed="rId5"/>
          <a:stretch>
            <a:fillRect/>
          </a:stretch>
        </p:blipFill>
        <p:spPr>
          <a:xfrm>
            <a:off x="4697818" y="1516628"/>
            <a:ext cx="2505314" cy="2403687"/>
          </a:xfrm>
          <a:prstGeom prst="rect">
            <a:avLst/>
          </a:prstGeom>
        </p:spPr>
      </p:pic>
      <p:sp>
        <p:nvSpPr>
          <p:cNvPr id="2" name="Title 1"/>
          <p:cNvSpPr>
            <a:spLocks noGrp="1"/>
          </p:cNvSpPr>
          <p:nvPr>
            <p:ph type="title"/>
          </p:nvPr>
        </p:nvSpPr>
        <p:spPr/>
        <p:txBody>
          <a:bodyPr/>
          <a:lstStyle/>
          <a:p>
            <a:r>
              <a:rPr lang="en-US" dirty="0" smtClean="0"/>
              <a:t>To Be Continued…</a:t>
            </a:r>
            <a:endParaRPr lang="en-US" dirty="0"/>
          </a:p>
        </p:txBody>
      </p:sp>
      <p:sp>
        <p:nvSpPr>
          <p:cNvPr id="3" name="Content Placeholder 2"/>
          <p:cNvSpPr>
            <a:spLocks noGrp="1"/>
          </p:cNvSpPr>
          <p:nvPr>
            <p:ph idx="1"/>
          </p:nvPr>
        </p:nvSpPr>
        <p:spPr>
          <a:xfrm>
            <a:off x="457200" y="3971932"/>
            <a:ext cx="8229600" cy="2647955"/>
          </a:xfrm>
        </p:spPr>
        <p:txBody>
          <a:bodyPr>
            <a:normAutofit/>
          </a:bodyPr>
          <a:lstStyle/>
          <a:p>
            <a:pPr>
              <a:lnSpc>
                <a:spcPct val="120000"/>
              </a:lnSpc>
            </a:pPr>
            <a:r>
              <a:rPr lang="en-US" dirty="0" smtClean="0"/>
              <a:t>The new particle is definitely </a:t>
            </a:r>
            <a:r>
              <a:rPr lang="en-US" i="1" dirty="0" smtClean="0"/>
              <a:t>a</a:t>
            </a:r>
            <a:r>
              <a:rPr lang="en-US" dirty="0" smtClean="0"/>
              <a:t> Higgs boson.</a:t>
            </a:r>
            <a:endParaRPr lang="en-US" dirty="0"/>
          </a:p>
          <a:p>
            <a:pPr>
              <a:lnSpc>
                <a:spcPct val="120000"/>
              </a:lnSpc>
            </a:pPr>
            <a:r>
              <a:rPr lang="en-US" dirty="0" smtClean="0"/>
              <a:t>But we need more precision to know </a:t>
            </a:r>
            <a:br>
              <a:rPr lang="en-US" dirty="0" smtClean="0"/>
            </a:br>
            <a:r>
              <a:rPr lang="en-US" dirty="0" smtClean="0"/>
              <a:t>if it is the “vanilla” Standard Model </a:t>
            </a:r>
            <a:br>
              <a:rPr lang="en-US" dirty="0" smtClean="0"/>
            </a:br>
            <a:r>
              <a:rPr lang="en-US" dirty="0" smtClean="0"/>
              <a:t>version or something more exciting.</a:t>
            </a:r>
          </a:p>
          <a:p>
            <a:pPr lvl="1">
              <a:lnSpc>
                <a:spcPct val="120000"/>
              </a:lnSpc>
            </a:pPr>
            <a:r>
              <a:rPr lang="en-US" dirty="0" smtClean="0"/>
              <a:t>Hopefully it is something more exciting!</a:t>
            </a:r>
          </a:p>
        </p:txBody>
      </p:sp>
      <p:pic>
        <p:nvPicPr>
          <p:cNvPr id="23" name="Picture 22"/>
          <p:cNvPicPr>
            <a:picLocks noChangeAspect="1"/>
          </p:cNvPicPr>
          <p:nvPr/>
        </p:nvPicPr>
        <p:blipFill>
          <a:blip r:embed="rId6"/>
          <a:stretch>
            <a:fillRect/>
          </a:stretch>
        </p:blipFill>
        <p:spPr>
          <a:xfrm>
            <a:off x="1547507" y="1261344"/>
            <a:ext cx="2875652" cy="2644055"/>
          </a:xfrm>
          <a:prstGeom prst="rect">
            <a:avLst/>
          </a:prstGeom>
        </p:spPr>
      </p:pic>
    </p:spTree>
    <p:extLst>
      <p:ext uri="{BB962C8B-B14F-4D97-AF65-F5344CB8AC3E}">
        <p14:creationId xmlns:p14="http://schemas.microsoft.com/office/powerpoint/2010/main" val="13387411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472733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12" y="6457767"/>
            <a:ext cx="1445745"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pPr>
              <a:defRPr/>
            </a:pPr>
            <a:r>
              <a:rPr lang="en-US" dirty="0" smtClean="0"/>
              <a:t>Origin of mass</a:t>
            </a:r>
            <a:endParaRPr lang="en-US" dirty="0"/>
          </a:p>
        </p:txBody>
      </p:sp>
      <p:sp>
        <p:nvSpPr>
          <p:cNvPr id="3" name="Content Placeholder 2"/>
          <p:cNvSpPr>
            <a:spLocks noGrp="1"/>
          </p:cNvSpPr>
          <p:nvPr>
            <p:ph idx="1"/>
          </p:nvPr>
        </p:nvSpPr>
        <p:spPr/>
        <p:txBody>
          <a:bodyPr>
            <a:normAutofit/>
          </a:bodyPr>
          <a:lstStyle/>
          <a:p>
            <a:pPr>
              <a:defRPr/>
            </a:pPr>
            <a:r>
              <a:rPr lang="en-US" dirty="0"/>
              <a:t>T</a:t>
            </a:r>
            <a:r>
              <a:rPr lang="en-US" sz="2400" dirty="0" smtClean="0"/>
              <a:t>he </a:t>
            </a:r>
            <a:r>
              <a:rPr lang="en-US" dirty="0" smtClean="0"/>
              <a:t>mathematics</a:t>
            </a:r>
            <a:r>
              <a:rPr lang="en-US" sz="2400" dirty="0" smtClean="0"/>
              <a:t> requires all fundamental particles </a:t>
            </a:r>
            <a:r>
              <a:rPr lang="en-US" dirty="0" smtClean="0"/>
              <a:t>must be</a:t>
            </a:r>
            <a:r>
              <a:rPr lang="en-US" sz="2400" dirty="0" smtClean="0"/>
              <a:t> massless. </a:t>
            </a:r>
          </a:p>
          <a:p>
            <a:pPr lvl="1">
              <a:defRPr/>
            </a:pPr>
            <a:r>
              <a:rPr lang="en-US" sz="2000" dirty="0" smtClean="0"/>
              <a:t>Adding particle masses to the equations “by hand” makes the theory mathematically inconsistent.</a:t>
            </a:r>
            <a:endParaRPr lang="en-US" sz="2000" dirty="0"/>
          </a:p>
          <a:p>
            <a:pPr>
              <a:defRPr/>
            </a:pPr>
            <a:r>
              <a:rPr lang="en-US" dirty="0" smtClean="0"/>
              <a:t>But we know from experiment that most </a:t>
            </a:r>
            <a:r>
              <a:rPr lang="en-US" sz="2400" dirty="0" smtClean="0"/>
              <a:t>elementary particles have mass!!</a:t>
            </a:r>
          </a:p>
        </p:txBody>
      </p:sp>
      <p:pic>
        <p:nvPicPr>
          <p:cNvPr id="49156" name="Picture 3"/>
          <p:cNvPicPr>
            <a:picLocks noChangeAspect="1"/>
          </p:cNvPicPr>
          <p:nvPr/>
        </p:nvPicPr>
        <p:blipFill>
          <a:blip r:embed="rId2"/>
          <a:srcRect/>
          <a:stretch>
            <a:fillRect/>
          </a:stretch>
        </p:blipFill>
        <p:spPr bwMode="auto">
          <a:xfrm>
            <a:off x="294427" y="3830255"/>
            <a:ext cx="3709987" cy="2790825"/>
          </a:xfrm>
          <a:prstGeom prst="rect">
            <a:avLst/>
          </a:prstGeom>
          <a:noFill/>
          <a:ln w="9525">
            <a:noFill/>
            <a:miter lim="800000"/>
            <a:headEnd/>
            <a:tailEnd/>
          </a:ln>
        </p:spPr>
      </p:pic>
      <p:sp>
        <p:nvSpPr>
          <p:cNvPr id="49157" name="TextBox 4"/>
          <p:cNvSpPr txBox="1">
            <a:spLocks noChangeArrowheads="1"/>
          </p:cNvSpPr>
          <p:nvPr/>
        </p:nvSpPr>
        <p:spPr bwMode="auto">
          <a:xfrm>
            <a:off x="4202113" y="3981450"/>
            <a:ext cx="4699000" cy="2031325"/>
          </a:xfrm>
          <a:prstGeom prst="rect">
            <a:avLst/>
          </a:prstGeom>
          <a:noFill/>
          <a:ln w="9525">
            <a:noFill/>
            <a:miter lim="800000"/>
            <a:headEnd/>
            <a:tailEnd/>
          </a:ln>
        </p:spPr>
        <p:txBody>
          <a:bodyPr>
            <a:prstTxWarp prst="textNoShape">
              <a:avLst/>
            </a:prstTxWarp>
            <a:spAutoFit/>
          </a:bodyPr>
          <a:lstStyle/>
          <a:p>
            <a:r>
              <a:rPr lang="en-US" dirty="0"/>
              <a:t>Prof. Peter Higgs was one of the first physicists to </a:t>
            </a:r>
            <a:r>
              <a:rPr lang="en-US" dirty="0" smtClean="0"/>
              <a:t>explain how particles </a:t>
            </a:r>
            <a:r>
              <a:rPr lang="en-US" dirty="0"/>
              <a:t>could acquire mass.</a:t>
            </a:r>
          </a:p>
          <a:p>
            <a:endParaRPr lang="en-US" dirty="0" smtClean="0"/>
          </a:p>
          <a:p>
            <a:r>
              <a:rPr lang="en-US" dirty="0" smtClean="0"/>
              <a:t>Born </a:t>
            </a:r>
            <a:r>
              <a:rPr lang="en-US" dirty="0"/>
              <a:t>in 1929, Prof. Higgs is an English theoretical physicist and Emeritus professor at the University of Edinburg</a:t>
            </a:r>
            <a:r>
              <a:rPr lang="en-US" dirty="0" smtClean="0"/>
              <a:t>.  </a:t>
            </a:r>
            <a:r>
              <a:rPr lang="en-US" dirty="0"/>
              <a:t>His </a:t>
            </a:r>
            <a:r>
              <a:rPr lang="en-US" dirty="0" smtClean="0"/>
              <a:t>work </a:t>
            </a:r>
            <a:r>
              <a:rPr lang="en-US" dirty="0"/>
              <a:t>on the origin of mass was published in 1964. </a:t>
            </a:r>
          </a:p>
        </p:txBody>
      </p:sp>
    </p:spTree>
    <p:extLst>
      <p:ext uri="{BB962C8B-B14F-4D97-AF65-F5344CB8AC3E}">
        <p14:creationId xmlns:p14="http://schemas.microsoft.com/office/powerpoint/2010/main" val="36360643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mass?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800" i="1" dirty="0" smtClean="0"/>
              <a:t>F </a:t>
            </a:r>
            <a:r>
              <a:rPr lang="en-US" sz="2800" dirty="0" smtClean="0"/>
              <a:t>=</a:t>
            </a:r>
            <a:r>
              <a:rPr lang="en-US" sz="2800" i="1" dirty="0" smtClean="0"/>
              <a:t> ma</a:t>
            </a:r>
          </a:p>
          <a:p>
            <a:r>
              <a:rPr lang="en-US" dirty="0" smtClean="0"/>
              <a:t>Mass is an objects resistance to change velocity.</a:t>
            </a:r>
            <a:br>
              <a:rPr lang="en-US" dirty="0" smtClean="0"/>
            </a:br>
            <a:endParaRPr lang="en-US" dirty="0" smtClean="0"/>
          </a:p>
          <a:p>
            <a:pPr marL="0" indent="0">
              <a:buNone/>
            </a:pPr>
            <a:r>
              <a:rPr lang="en-US" i="1" dirty="0" err="1" smtClean="0"/>
              <a:t>E</a:t>
            </a:r>
            <a:r>
              <a:rPr lang="en-US" baseline="-25000" dirty="0" err="1" smtClean="0"/>
              <a:t>total</a:t>
            </a:r>
            <a:r>
              <a:rPr lang="en-US" dirty="0" smtClean="0"/>
              <a:t> </a:t>
            </a:r>
            <a:r>
              <a:rPr lang="en-US" dirty="0"/>
              <a:t>= </a:t>
            </a:r>
            <a:r>
              <a:rPr lang="en-US" i="1" dirty="0" smtClean="0"/>
              <a:t>mc</a:t>
            </a:r>
            <a:r>
              <a:rPr lang="en-US" baseline="30000" dirty="0" smtClean="0"/>
              <a:t>2</a:t>
            </a:r>
            <a:r>
              <a:rPr lang="en-US" dirty="0" smtClean="0"/>
              <a:t> + </a:t>
            </a:r>
            <a:r>
              <a:rPr lang="en-US" i="1" dirty="0" smtClean="0"/>
              <a:t>E</a:t>
            </a:r>
            <a:r>
              <a:rPr lang="en-US" i="1" baseline="-25000" dirty="0" smtClean="0"/>
              <a:t>K</a:t>
            </a:r>
            <a:endParaRPr lang="en-US" sz="2000" dirty="0" smtClean="0"/>
          </a:p>
          <a:p>
            <a:r>
              <a:rPr lang="en-US" dirty="0" smtClean="0"/>
              <a:t>Mass is the energy a particle has even when its not moving.</a:t>
            </a:r>
            <a:br>
              <a:rPr lang="en-US" dirty="0" smtClean="0"/>
            </a:br>
            <a:endParaRPr lang="en-US" dirty="0" smtClean="0"/>
          </a:p>
          <a:p>
            <a:pPr marL="0" indent="0">
              <a:buNone/>
            </a:pPr>
            <a:r>
              <a:rPr lang="en-US" dirty="0" smtClean="0"/>
              <a:t>⇒ Massless particles must always be moving</a:t>
            </a:r>
          </a:p>
          <a:p>
            <a:pPr marL="0" indent="0">
              <a:buNone/>
            </a:pPr>
            <a:r>
              <a:rPr lang="en-US" dirty="0" smtClean="0"/>
              <a:t>⇒ Massless particles must travel at the speed of light or else I could (in principle) catch up to them.</a:t>
            </a:r>
          </a:p>
          <a:p>
            <a:pPr marL="0" indent="0">
              <a:buNone/>
            </a:pPr>
            <a:r>
              <a:rPr lang="en-US" dirty="0" smtClean="0"/>
              <a:t/>
            </a:r>
            <a:br>
              <a:rPr lang="en-US" dirty="0" smtClean="0"/>
            </a:br>
            <a:r>
              <a:rPr lang="en-US" dirty="0" smtClean="0"/>
              <a:t>⇒ Mass allows particles to travel slower than the speed of light.</a:t>
            </a:r>
            <a:endParaRPr lang="en-US" dirty="0"/>
          </a:p>
          <a:p>
            <a:pPr lvl="1"/>
            <a:r>
              <a:rPr lang="en-US" dirty="0" smtClean="0"/>
              <a:t>Without mass, atoms could not form and we would not exist!</a:t>
            </a:r>
          </a:p>
        </p:txBody>
      </p:sp>
    </p:spTree>
    <p:extLst>
      <p:ext uri="{BB962C8B-B14F-4D97-AF65-F5344CB8AC3E}">
        <p14:creationId xmlns:p14="http://schemas.microsoft.com/office/powerpoint/2010/main" val="537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Higgs field</a:t>
            </a:r>
            <a:endParaRPr lang="en-US" dirty="0"/>
          </a:p>
        </p:txBody>
      </p:sp>
      <p:sp>
        <p:nvSpPr>
          <p:cNvPr id="3" name="Content Placeholder 2"/>
          <p:cNvSpPr>
            <a:spLocks noGrp="1"/>
          </p:cNvSpPr>
          <p:nvPr>
            <p:ph idx="1"/>
          </p:nvPr>
        </p:nvSpPr>
        <p:spPr>
          <a:xfrm>
            <a:off x="457200" y="1215898"/>
            <a:ext cx="8229600" cy="5471539"/>
          </a:xfrm>
        </p:spPr>
        <p:txBody>
          <a:bodyPr>
            <a:normAutofit/>
          </a:bodyPr>
          <a:lstStyle/>
          <a:p>
            <a:pPr>
              <a:defRPr/>
            </a:pPr>
            <a:r>
              <a:rPr lang="en-US" dirty="0" smtClean="0"/>
              <a:t>There is </a:t>
            </a:r>
            <a:r>
              <a:rPr lang="en-US" dirty="0" smtClean="0"/>
              <a:t>a </a:t>
            </a:r>
            <a:r>
              <a:rPr lang="en-US" dirty="0" smtClean="0"/>
              <a:t>Higgs field that permeates all of the </a:t>
            </a:r>
            <a:r>
              <a:rPr lang="en-US" dirty="0" smtClean="0"/>
              <a:t>universe and its default value is non-zero.</a:t>
            </a:r>
            <a:endParaRPr lang="en-US" dirty="0" smtClean="0"/>
          </a:p>
          <a:p>
            <a:pPr lvl="1">
              <a:defRPr/>
            </a:pPr>
            <a:r>
              <a:rPr lang="en-US" sz="2200" dirty="0" smtClean="0"/>
              <a:t>Similar to how there is a non</a:t>
            </a:r>
            <a:r>
              <a:rPr lang="en-US" sz="2200" dirty="0"/>
              <a:t>-zero magnetic field </a:t>
            </a:r>
            <a:r>
              <a:rPr lang="en-US" sz="2200" dirty="0" smtClean="0"/>
              <a:t>around you right now, but unlike the Earth’s magnetic field, the Higgs field has no direction… and it is </a:t>
            </a:r>
            <a:r>
              <a:rPr lang="en-US" sz="2200" i="1" dirty="0" smtClean="0"/>
              <a:t>everywhere</a:t>
            </a:r>
            <a:r>
              <a:rPr lang="en-US" sz="2200" dirty="0" smtClean="0"/>
              <a:t> in the universe.</a:t>
            </a:r>
          </a:p>
          <a:p>
            <a:pPr>
              <a:defRPr/>
            </a:pPr>
            <a:r>
              <a:rPr lang="en-US" dirty="0"/>
              <a:t>A</a:t>
            </a:r>
            <a:r>
              <a:rPr lang="en-US" dirty="0" smtClean="0"/>
              <a:t>ll particles are massless in the equations, </a:t>
            </a:r>
            <a:r>
              <a:rPr lang="en-US" dirty="0"/>
              <a:t>but </a:t>
            </a:r>
            <a:r>
              <a:rPr lang="en-US" dirty="0" smtClean="0"/>
              <a:t>then some of them acquire mass by interacting </a:t>
            </a:r>
            <a:r>
              <a:rPr lang="en-US" dirty="0"/>
              <a:t>with the Higgs </a:t>
            </a:r>
            <a:r>
              <a:rPr lang="en-US" dirty="0" smtClean="0"/>
              <a:t>field.</a:t>
            </a:r>
          </a:p>
          <a:p>
            <a:pPr>
              <a:defRPr/>
            </a:pPr>
            <a:r>
              <a:rPr lang="en-US" dirty="0" smtClean="0"/>
              <a:t>What does that mean, they “acquire” mass?</a:t>
            </a:r>
          </a:p>
          <a:p>
            <a:pPr lvl="1">
              <a:defRPr/>
            </a:pPr>
            <a:r>
              <a:rPr lang="en-US" sz="2200" dirty="0" smtClean="0"/>
              <a:t>You know how some particles feel a force when they are in a magnetic field.</a:t>
            </a:r>
          </a:p>
          <a:p>
            <a:pPr lvl="1">
              <a:defRPr/>
            </a:pPr>
            <a:r>
              <a:rPr lang="en-US" sz="2200" dirty="0" smtClean="0"/>
              <a:t>Some particles resist accelerating when in the Higgs field. </a:t>
            </a:r>
          </a:p>
          <a:p>
            <a:pPr marL="457200" lvl="1" indent="0">
              <a:buNone/>
              <a:defRPr/>
            </a:pPr>
            <a:r>
              <a:rPr lang="en-US" sz="2200" dirty="0" smtClean="0"/>
              <a:t>⇒ Bingo!  Particles that interact with the Higgs field have mass.</a:t>
            </a:r>
          </a:p>
          <a:p>
            <a:pPr lvl="2">
              <a:defRPr/>
            </a:pPr>
            <a:r>
              <a:rPr lang="en-US" sz="2000" dirty="0" smtClean="0"/>
              <a:t>Just </a:t>
            </a:r>
            <a:r>
              <a:rPr lang="en-US" sz="2000" dirty="0"/>
              <a:t>as the forces are mediated by force carrier particles, interactions with the Higgs field is mediated by Higgs bosons</a:t>
            </a:r>
            <a:r>
              <a:rPr lang="en-US" sz="2000" dirty="0" smtClean="0"/>
              <a:t>.</a:t>
            </a:r>
            <a:endParaRPr lang="en-US" sz="2000" dirty="0"/>
          </a:p>
        </p:txBody>
      </p:sp>
    </p:spTree>
    <p:extLst>
      <p:ext uri="{BB962C8B-B14F-4D97-AF65-F5344CB8AC3E}">
        <p14:creationId xmlns:p14="http://schemas.microsoft.com/office/powerpoint/2010/main" val="540611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 of Mass</a:t>
            </a:r>
            <a:endParaRPr lang="en-US" dirty="0"/>
          </a:p>
        </p:txBody>
      </p:sp>
      <p:pic>
        <p:nvPicPr>
          <p:cNvPr id="4" name="OriginOfMas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5813" y="1804988"/>
            <a:ext cx="7569200" cy="4257675"/>
          </a:xfrm>
          <a:prstGeom prst="rect">
            <a:avLst/>
          </a:prstGeom>
        </p:spPr>
      </p:pic>
    </p:spTree>
    <p:extLst>
      <p:ext uri="{BB962C8B-B14F-4D97-AF65-F5344CB8AC3E}">
        <p14:creationId xmlns:p14="http://schemas.microsoft.com/office/powerpoint/2010/main" val="35064409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Nobel Prize in Physics</a:t>
            </a:r>
            <a:endParaRPr lang="en-US" dirty="0"/>
          </a:p>
        </p:txBody>
      </p:sp>
      <p:sp>
        <p:nvSpPr>
          <p:cNvPr id="3" name="Content Placeholder 2"/>
          <p:cNvSpPr>
            <a:spLocks noGrp="1"/>
          </p:cNvSpPr>
          <p:nvPr>
            <p:ph idx="1"/>
          </p:nvPr>
        </p:nvSpPr>
        <p:spPr>
          <a:xfrm>
            <a:off x="457200" y="4034114"/>
            <a:ext cx="8229600" cy="2390870"/>
          </a:xfrm>
        </p:spPr>
        <p:txBody>
          <a:bodyPr/>
          <a:lstStyle/>
          <a:p>
            <a:pPr marL="0" indent="0" algn="ctr">
              <a:buNone/>
            </a:pPr>
            <a:r>
              <a:rPr lang="en-US" dirty="0"/>
              <a:t>Awarded to François </a:t>
            </a:r>
            <a:r>
              <a:rPr lang="en-US" dirty="0" err="1"/>
              <a:t>Englert</a:t>
            </a:r>
            <a:r>
              <a:rPr lang="en-US" dirty="0"/>
              <a:t> and Peter W. Higgs "for the theoretical discovery of a mechanism that contributes to our understanding of the origin of mass of subatomic particles, and which recently was confirmed through the discovery of the predicted fundamental particle, by the ATLAS and CMS experiments at CERN's Large Hadron </a:t>
            </a:r>
            <a:r>
              <a:rPr lang="en-US" dirty="0" smtClean="0"/>
              <a:t>Collider”</a:t>
            </a:r>
            <a:endParaRPr lang="en-US" dirty="0"/>
          </a:p>
        </p:txBody>
      </p:sp>
      <p:pic>
        <p:nvPicPr>
          <p:cNvPr id="4" name="Picture 3" descr="Engl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08" y="1230712"/>
            <a:ext cx="1870364" cy="2620818"/>
          </a:xfrm>
          <a:prstGeom prst="rect">
            <a:avLst/>
          </a:prstGeom>
        </p:spPr>
      </p:pic>
      <p:pic>
        <p:nvPicPr>
          <p:cNvPr id="5" name="Picture 4" descr="PeterHig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284" y="1230712"/>
            <a:ext cx="1870364" cy="2620818"/>
          </a:xfrm>
          <a:prstGeom prst="rect">
            <a:avLst/>
          </a:prstGeom>
        </p:spPr>
      </p:pic>
    </p:spTree>
    <p:extLst>
      <p:ext uri="{BB962C8B-B14F-4D97-AF65-F5344CB8AC3E}">
        <p14:creationId xmlns:p14="http://schemas.microsoft.com/office/powerpoint/2010/main" val="38030151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72213" y="6444257"/>
            <a:ext cx="3671787" cy="4002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pPr>
              <a:defRPr/>
            </a:pPr>
            <a:r>
              <a:rPr lang="en-US" dirty="0" smtClean="0"/>
              <a:t>Higgs boson</a:t>
            </a:r>
            <a:endParaRPr lang="en-US" dirty="0"/>
          </a:p>
        </p:txBody>
      </p:sp>
      <p:sp>
        <p:nvSpPr>
          <p:cNvPr id="3" name="Content Placeholder 2"/>
          <p:cNvSpPr>
            <a:spLocks noGrp="1"/>
          </p:cNvSpPr>
          <p:nvPr>
            <p:ph idx="1"/>
          </p:nvPr>
        </p:nvSpPr>
        <p:spPr>
          <a:xfrm>
            <a:off x="457200" y="1215897"/>
            <a:ext cx="8229600" cy="5444519"/>
          </a:xfrm>
        </p:spPr>
        <p:txBody>
          <a:bodyPr>
            <a:normAutofit/>
          </a:bodyPr>
          <a:lstStyle/>
          <a:p>
            <a:pPr>
              <a:defRPr/>
            </a:pPr>
            <a:r>
              <a:rPr lang="en-US" dirty="0"/>
              <a:t>The Standard </a:t>
            </a:r>
            <a:r>
              <a:rPr lang="en-US" dirty="0" smtClean="0"/>
              <a:t>Model </a:t>
            </a:r>
            <a:r>
              <a:rPr lang="en-US" dirty="0"/>
              <a:t>assumes the simplest </a:t>
            </a:r>
            <a:r>
              <a:rPr lang="en-US" dirty="0" smtClean="0"/>
              <a:t>possible form for the Higgs boson.</a:t>
            </a:r>
          </a:p>
          <a:p>
            <a:pPr lvl="2">
              <a:defRPr/>
            </a:pPr>
            <a:r>
              <a:rPr lang="en-US" dirty="0"/>
              <a:t>A single fundamental particle;</a:t>
            </a:r>
          </a:p>
          <a:p>
            <a:pPr lvl="2">
              <a:defRPr/>
            </a:pPr>
            <a:r>
              <a:rPr lang="en-US" dirty="0" smtClean="0"/>
              <a:t>Spin = 0 (no </a:t>
            </a:r>
            <a:r>
              <a:rPr lang="en-US" dirty="0"/>
              <a:t>intrinsic angular </a:t>
            </a:r>
            <a:r>
              <a:rPr lang="en-US" dirty="0" smtClean="0"/>
              <a:t>momentum)</a:t>
            </a:r>
            <a:r>
              <a:rPr lang="en-US" dirty="0"/>
              <a:t>;</a:t>
            </a:r>
          </a:p>
          <a:p>
            <a:pPr lvl="2">
              <a:defRPr/>
            </a:pPr>
            <a:r>
              <a:rPr lang="en-US" dirty="0" smtClean="0"/>
              <a:t>Even parity (it behaves the same as its mirror image);</a:t>
            </a:r>
            <a:endParaRPr lang="en-US" dirty="0"/>
          </a:p>
          <a:p>
            <a:pPr lvl="2">
              <a:defRPr/>
            </a:pPr>
            <a:r>
              <a:rPr lang="en-US" dirty="0"/>
              <a:t>No electric charge;</a:t>
            </a:r>
          </a:p>
          <a:p>
            <a:pPr lvl="2">
              <a:defRPr/>
            </a:pPr>
            <a:r>
              <a:rPr lang="en-US" dirty="0" smtClean="0"/>
              <a:t>Its interaction </a:t>
            </a:r>
            <a:r>
              <a:rPr lang="en-US" dirty="0"/>
              <a:t>with </a:t>
            </a:r>
            <a:r>
              <a:rPr lang="en-US" dirty="0" smtClean="0"/>
              <a:t>other particles is precisely predicted.</a:t>
            </a:r>
          </a:p>
          <a:p>
            <a:pPr lvl="3">
              <a:defRPr/>
            </a:pPr>
            <a:r>
              <a:rPr lang="en-US" dirty="0" smtClean="0"/>
              <a:t>Fermions interactions are </a:t>
            </a:r>
            <a:r>
              <a:rPr lang="en-US" dirty="0"/>
              <a:t>directly proportional to the </a:t>
            </a:r>
            <a:r>
              <a:rPr lang="en-US" dirty="0" smtClean="0"/>
              <a:t>fermion mass.</a:t>
            </a:r>
            <a:endParaRPr lang="en-US" dirty="0"/>
          </a:p>
          <a:p>
            <a:pPr lvl="1">
              <a:defRPr/>
            </a:pPr>
            <a:r>
              <a:rPr lang="en-US" dirty="0" smtClean="0"/>
              <a:t>Basically the same as proposed by Prof. Higgs and colleagues in 1964.</a:t>
            </a:r>
            <a:br>
              <a:rPr lang="en-US" dirty="0" smtClean="0"/>
            </a:br>
            <a:endParaRPr lang="en-US" dirty="0" smtClean="0"/>
          </a:p>
          <a:p>
            <a:pPr>
              <a:defRPr/>
            </a:pPr>
            <a:r>
              <a:rPr lang="en-US" dirty="0" smtClean="0"/>
              <a:t>There are also more complex and exotic versions.</a:t>
            </a:r>
          </a:p>
          <a:p>
            <a:pPr lvl="1">
              <a:defRPr/>
            </a:pPr>
            <a:r>
              <a:rPr lang="en-US" dirty="0" smtClean="0"/>
              <a:t>Multiple Higgs bosons, composite Higgs made of smaller particles, …</a:t>
            </a:r>
          </a:p>
          <a:p>
            <a:pPr lvl="1">
              <a:defRPr/>
            </a:pPr>
            <a:r>
              <a:rPr lang="en-US" dirty="0" smtClean="0"/>
              <a:t>But Occam’s razor says to start with the simplest version until there is evidence for something more complicated.</a:t>
            </a:r>
          </a:p>
        </p:txBody>
      </p:sp>
      <p:sp>
        <p:nvSpPr>
          <p:cNvPr id="4" name="TextBox 3"/>
          <p:cNvSpPr txBox="1"/>
          <p:nvPr/>
        </p:nvSpPr>
        <p:spPr>
          <a:xfrm>
            <a:off x="6391003" y="6276360"/>
            <a:ext cx="2712461" cy="400110"/>
          </a:xfrm>
          <a:prstGeom prst="rect">
            <a:avLst/>
          </a:prstGeom>
          <a:noFill/>
        </p:spPr>
        <p:txBody>
          <a:bodyPr wrap="square" rtlCol="0">
            <a:spAutoFit/>
          </a:bodyPr>
          <a:lstStyle/>
          <a:p>
            <a:r>
              <a:rPr lang="en-US" sz="2000" dirty="0" smtClean="0"/>
              <a:t>… so how do we find it?</a:t>
            </a:r>
            <a:endParaRPr lang="en-US" sz="2000" dirty="0"/>
          </a:p>
        </p:txBody>
      </p:sp>
    </p:spTree>
    <p:extLst>
      <p:ext uri="{BB962C8B-B14F-4D97-AF65-F5344CB8AC3E}">
        <p14:creationId xmlns:p14="http://schemas.microsoft.com/office/powerpoint/2010/main" val="1727608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1637</TotalTime>
  <Words>1470</Words>
  <Application>Microsoft Macintosh PowerPoint</Application>
  <PresentationFormat>On-screen Show (4:3)</PresentationFormat>
  <Paragraphs>228</Paragraphs>
  <Slides>38</Slides>
  <Notes>3</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Finding the Higgs Boson</vt:lpstr>
      <vt:lpstr>Overview</vt:lpstr>
      <vt:lpstr>PowerPoint Presentation</vt:lpstr>
      <vt:lpstr>Origin of mass</vt:lpstr>
      <vt:lpstr>What is mass?</vt:lpstr>
      <vt:lpstr>Higgs field</vt:lpstr>
      <vt:lpstr>Origin of Mass</vt:lpstr>
      <vt:lpstr>2013 Nobel Prize in Physics</vt:lpstr>
      <vt:lpstr>Higgs boson</vt:lpstr>
      <vt:lpstr>Particle creation</vt:lpstr>
      <vt:lpstr>Particle creation</vt:lpstr>
      <vt:lpstr>Particle decay</vt:lpstr>
      <vt:lpstr>Searching for the Higgs Boson</vt:lpstr>
      <vt:lpstr>1) If Higgs bosons exist, what will we see?</vt:lpstr>
      <vt:lpstr>1) If Higgs bosons exist, what will we see?</vt:lpstr>
      <vt:lpstr>1) If Higgs bosons exist, what will we see?</vt:lpstr>
      <vt:lpstr>2) What other processes can result in  four charged leptons?</vt:lpstr>
      <vt:lpstr>3) Differentiate signal from background.</vt:lpstr>
      <vt:lpstr>3) Differentiate signal from background.</vt:lpstr>
      <vt:lpstr>3) Differentiate signal from background.</vt:lpstr>
      <vt:lpstr>4) What do we observe in data?</vt:lpstr>
      <vt:lpstr>H ➞ gg</vt:lpstr>
      <vt:lpstr>Significance of Excess</vt:lpstr>
      <vt:lpstr>H ➞ ZZ ➞ llll  with All Data</vt:lpstr>
      <vt:lpstr>Results from CMS</vt:lpstr>
      <vt:lpstr>“Higgs-like”</vt:lpstr>
      <vt:lpstr>Is it a Higgs Boson?</vt:lpstr>
      <vt:lpstr>Testing Interaction Strengths</vt:lpstr>
      <vt:lpstr>Higgs Interaction  Strengths</vt:lpstr>
      <vt:lpstr>Is it a Higgs Boson?</vt:lpstr>
      <vt:lpstr>Testing Spin and Parity</vt:lpstr>
      <vt:lpstr>Spin and Parity Results</vt:lpstr>
      <vt:lpstr>Is it a Higgs Boson?</vt:lpstr>
      <vt:lpstr>Higgs Boson</vt:lpstr>
      <vt:lpstr>Summary</vt:lpstr>
      <vt:lpstr>Higgs Discovery</vt:lpstr>
      <vt:lpstr>To Be Continued…</vt:lpstr>
      <vt:lpstr>Thank you!</vt:lpstr>
    </vt:vector>
  </TitlesOfParts>
  <Manager/>
  <Company>Oklahoma State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the Higgs Boson</dc:title>
  <dc:subject>Quarknet 2014</dc:subject>
  <dc:creator>Joseph Haley</dc:creator>
  <cp:keywords>Outreach, Higgs boson, quarknet</cp:keywords>
  <dc:description/>
  <cp:lastModifiedBy>Joseph Haley</cp:lastModifiedBy>
  <cp:revision>133</cp:revision>
  <dcterms:created xsi:type="dcterms:W3CDTF">2014-03-14T01:37:44Z</dcterms:created>
  <dcterms:modified xsi:type="dcterms:W3CDTF">2015-06-11T06:27:57Z</dcterms:modified>
  <cp:category/>
</cp:coreProperties>
</file>