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/>
    <p:restoredTop sz="94663"/>
  </p:normalViewPr>
  <p:slideViewPr>
    <p:cSldViewPr snapToGrid="0" snapToObjects="1">
      <p:cViewPr varScale="1">
        <p:scale>
          <a:sx n="104" d="100"/>
          <a:sy n="104" d="100"/>
        </p:scale>
        <p:origin x="2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6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30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4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3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9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76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0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4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7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44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7/5/23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92078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9B5A19-3592-48E2-BC31-90E092BD6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548C40-4C00-4E91-BFA6-84B4D6622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EE6BCA-C84E-4BED-B084-F599F7EE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695526-4BAA-4EFE-91C1-1E446117C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DF9B86-7987-40DC-85D6-479F5A2E8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465368-1AF5-43D6-BAD2-6BE8B04D9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EB28D27-BDED-4D8C-94FC-58E9323571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7AC833D-449C-45F4-9851-216F3681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528AAE-A1EB-446C-81BE-BA5E4490E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F7C0F2C-B581-402B-B4C4-6DFB713149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56A6B0D-707F-420B-BF4D-2CB60CCCA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B7A59E-D61A-4BEB-A38A-1E8E5EBB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D99E1B6-CBC4-4306-9DFC-847D6D13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37000">
                <a:schemeClr val="bg2">
                  <a:alpha val="4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A67F8A-BC9B-5B46-9228-4737E8747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1" y="540000"/>
            <a:ext cx="4462402" cy="2130048"/>
          </a:xfrm>
        </p:spPr>
        <p:txBody>
          <a:bodyPr>
            <a:normAutofit/>
          </a:bodyPr>
          <a:lstStyle/>
          <a:p>
            <a:r>
              <a:rPr lang="en-US" sz="4000" dirty="0"/>
              <a:t>Stellar Astrophysics with </a:t>
            </a:r>
            <a:r>
              <a:rPr lang="en-US" sz="4000" dirty="0" err="1"/>
              <a:t>Ultrasat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9C5A3-24BB-9343-95F8-8C633A1DE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988476"/>
            <a:ext cx="4500561" cy="1320249"/>
          </a:xfrm>
        </p:spPr>
        <p:txBody>
          <a:bodyPr>
            <a:normAutofit/>
          </a:bodyPr>
          <a:lstStyle/>
          <a:p>
            <a:r>
              <a:rPr lang="en-US" dirty="0" err="1"/>
              <a:t>Muk</a:t>
            </a:r>
            <a:r>
              <a:rPr lang="en-US" dirty="0"/>
              <a:t> </a:t>
            </a:r>
            <a:r>
              <a:rPr lang="en-US" dirty="0" err="1"/>
              <a:t>Kilic</a:t>
            </a:r>
            <a:endParaRPr lang="en-US" dirty="0"/>
          </a:p>
          <a:p>
            <a:r>
              <a:rPr lang="en-US" dirty="0"/>
              <a:t>University of Oklahoma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16EB93-E299-481D-A004-769603D37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37600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CD13B55-E709-4E18-924B-655433A92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A3B2E1D-0135-45FF-990A-436697D20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2BD9E0F-507C-49AD-B619-B42B4D342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2DA9A2E-1199-8E4D-A040-E9EFE26D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309" y="1239737"/>
            <a:ext cx="5916748" cy="444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3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934B-75A8-1A44-978B-ACAE3F80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97" y="1498950"/>
            <a:ext cx="11101135" cy="874732"/>
          </a:xfrm>
        </p:spPr>
        <p:txBody>
          <a:bodyPr>
            <a:normAutofit/>
          </a:bodyPr>
          <a:lstStyle/>
          <a:p>
            <a:r>
              <a:rPr lang="en-US" sz="3200" dirty="0"/>
              <a:t>Pulsations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B801-91E8-A043-BEC0-7C0DB6EF7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19" y="4428511"/>
            <a:ext cx="11101136" cy="2492195"/>
          </a:xfrm>
        </p:spPr>
        <p:txBody>
          <a:bodyPr>
            <a:normAutofit/>
          </a:bodyPr>
          <a:lstStyle/>
          <a:p>
            <a:r>
              <a:rPr lang="en-US" dirty="0"/>
              <a:t>DAVs pulsate between ~10,000 – 13,000 K</a:t>
            </a:r>
          </a:p>
          <a:p>
            <a:r>
              <a:rPr lang="en-US" dirty="0"/>
              <a:t>DBVs pulsate between ~22,000 – 30,000 K</a:t>
            </a:r>
          </a:p>
          <a:p>
            <a:r>
              <a:rPr lang="en-US" dirty="0"/>
              <a:t>Pulsation periods 100 s to 20 min, but up to ~40 min for ELM WDs</a:t>
            </a:r>
          </a:p>
          <a:p>
            <a:r>
              <a:rPr lang="en-US" dirty="0"/>
              <a:t>Rowan et al. (2019): 53 pulsators (33 with P&gt;10 min, 4-29% NUV amplitudes), 9 eclipsing systems</a:t>
            </a:r>
          </a:p>
          <a:p>
            <a:r>
              <a:rPr lang="en-US" dirty="0">
                <a:solidFill>
                  <a:srgbClr val="FF0000"/>
                </a:solidFill>
              </a:rPr>
              <a:t>Can </a:t>
            </a:r>
            <a:r>
              <a:rPr lang="en-US" dirty="0" err="1">
                <a:solidFill>
                  <a:srgbClr val="FF0000"/>
                </a:solidFill>
              </a:rPr>
              <a:t>Ultrasat</a:t>
            </a:r>
            <a:r>
              <a:rPr lang="en-US" dirty="0">
                <a:solidFill>
                  <a:srgbClr val="FF0000"/>
                </a:solidFill>
              </a:rPr>
              <a:t> do 1min exposures for the High/Low-cadence fields for a few hours?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92160-C00A-9642-96E4-4016129A5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908" y="47445"/>
            <a:ext cx="9288092" cy="43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95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934B-75A8-1A44-978B-ACAE3F80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19" y="746026"/>
            <a:ext cx="11101135" cy="87473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Eclipsing systems</a:t>
            </a:r>
            <a:br>
              <a:rPr lang="en-US" sz="3200" dirty="0"/>
            </a:br>
            <a:r>
              <a:rPr lang="en-US" sz="3200" dirty="0"/>
              <a:t>from GALEX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31898-7F7C-0A43-9417-B9849A261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029" y="315558"/>
            <a:ext cx="7891752" cy="5359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03D0FA-2F63-214A-B86B-CDC1070BBAE0}"/>
              </a:ext>
            </a:extLst>
          </p:cNvPr>
          <p:cNvSpPr txBox="1"/>
          <p:nvPr/>
        </p:nvSpPr>
        <p:spPr>
          <a:xfrm>
            <a:off x="9663043" y="5765344"/>
            <a:ext cx="217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Rowan et al. (2019)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0BFF83-C188-2741-88A9-C95F9F892D07}"/>
              </a:ext>
            </a:extLst>
          </p:cNvPr>
          <p:cNvSpPr txBox="1"/>
          <p:nvPr/>
        </p:nvSpPr>
        <p:spPr>
          <a:xfrm>
            <a:off x="4057354" y="5950010"/>
            <a:ext cx="572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WD + M dwarfs are most common and easier to find.</a:t>
            </a:r>
          </a:p>
        </p:txBody>
      </p:sp>
    </p:spTree>
    <p:extLst>
      <p:ext uri="{BB962C8B-B14F-4D97-AF65-F5344CB8AC3E}">
        <p14:creationId xmlns:p14="http://schemas.microsoft.com/office/powerpoint/2010/main" val="344222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934B-75A8-1A44-978B-ACAE3F80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02" y="342300"/>
            <a:ext cx="5537480" cy="87473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Rotation, transiting debris and planets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3D0FA-2F63-214A-B86B-CDC1070BBAE0}"/>
              </a:ext>
            </a:extLst>
          </p:cNvPr>
          <p:cNvSpPr txBox="1"/>
          <p:nvPr/>
        </p:nvSpPr>
        <p:spPr>
          <a:xfrm>
            <a:off x="8247348" y="3441535"/>
            <a:ext cx="394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WD 1145+017 (Vanderburg+ 2015)</a:t>
            </a:r>
          </a:p>
        </p:txBody>
      </p:sp>
      <p:pic>
        <p:nvPicPr>
          <p:cNvPr id="4" name="Picture 3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A2C0B88C-43D3-C444-BCAC-B81732D69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287" y="3927604"/>
            <a:ext cx="5719061" cy="2588096"/>
          </a:xfrm>
          <a:prstGeom prst="rect">
            <a:avLst/>
          </a:prstGeom>
        </p:spPr>
      </p:pic>
      <p:pic>
        <p:nvPicPr>
          <p:cNvPr id="7" name="Picture 6" descr="A picture containing line, text, diagram, plot&#10;&#10;Description automatically generated">
            <a:extLst>
              <a:ext uri="{FF2B5EF4-FFF2-40B4-BE49-F238E27FC236}">
                <a16:creationId xmlns:a16="http://schemas.microsoft.com/office/drawing/2014/main" id="{77D75DE1-A015-CB44-96F1-6D36CE3AF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819" y="137459"/>
            <a:ext cx="5663820" cy="32915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AF6886-9B94-1445-A5D4-6E527AA55076}"/>
              </a:ext>
            </a:extLst>
          </p:cNvPr>
          <p:cNvSpPr txBox="1"/>
          <p:nvPr/>
        </p:nvSpPr>
        <p:spPr>
          <a:xfrm>
            <a:off x="8400000" y="6515700"/>
            <a:ext cx="394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WD 1856+534 (Vanderburg+ 2020)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D220C4-2F12-C846-8E0F-C82C4E024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13" y="1771551"/>
            <a:ext cx="5975887" cy="40786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B3AC3F-8CD0-964E-B3AB-729CA4968BB4}"/>
              </a:ext>
            </a:extLst>
          </p:cNvPr>
          <p:cNvSpPr txBox="1"/>
          <p:nvPr/>
        </p:nvSpPr>
        <p:spPr>
          <a:xfrm>
            <a:off x="3299976" y="5850183"/>
            <a:ext cx="290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J1529+2928 (</a:t>
            </a:r>
            <a:r>
              <a:rPr lang="en-US" dirty="0" err="1"/>
              <a:t>Kilic</a:t>
            </a:r>
            <a:r>
              <a:rPr lang="en-US" dirty="0"/>
              <a:t>+ 2015)</a:t>
            </a:r>
          </a:p>
        </p:txBody>
      </p:sp>
    </p:spTree>
    <p:extLst>
      <p:ext uri="{BB962C8B-B14F-4D97-AF65-F5344CB8AC3E}">
        <p14:creationId xmlns:p14="http://schemas.microsoft.com/office/powerpoint/2010/main" val="1499181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9095-4D2E-604A-B653-0EF5E6A1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63" y="255600"/>
            <a:ext cx="11101135" cy="857479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DoubleWDs</a:t>
            </a:r>
            <a:r>
              <a:rPr lang="en-US" sz="3200" dirty="0"/>
              <a:t>: UV-excess or high-cadence survey</a:t>
            </a:r>
          </a:p>
        </p:txBody>
      </p:sp>
      <p:pic>
        <p:nvPicPr>
          <p:cNvPr id="5" name="Picture 4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02CA4A54-1A16-0D42-9543-8E0DEE00A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63" y="974785"/>
            <a:ext cx="4339524" cy="2557733"/>
          </a:xfrm>
          <a:prstGeom prst="rect">
            <a:avLst/>
          </a:prstGeom>
        </p:spPr>
      </p:pic>
      <p:pic>
        <p:nvPicPr>
          <p:cNvPr id="7" name="Picture 6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9DE926BD-9C21-E44F-B652-6A0AC5954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63" y="3326320"/>
            <a:ext cx="4351848" cy="2570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FD466B-0362-124A-80B2-CE7553E48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965" y="974785"/>
            <a:ext cx="4476755" cy="47078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7977DA-1515-5E40-A94F-78CAF83BCF59}"/>
              </a:ext>
            </a:extLst>
          </p:cNvPr>
          <p:cNvSpPr txBox="1"/>
          <p:nvPr/>
        </p:nvSpPr>
        <p:spPr>
          <a:xfrm>
            <a:off x="311263" y="5986633"/>
            <a:ext cx="462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Known double-lined spectroscopic binary.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9ED9F-BB60-0F45-AB14-07D9B8887E7D}"/>
              </a:ext>
            </a:extLst>
          </p:cNvPr>
          <p:cNvSpPr txBox="1"/>
          <p:nvPr/>
        </p:nvSpPr>
        <p:spPr>
          <a:xfrm>
            <a:off x="9552646" y="1153821"/>
            <a:ext cx="2639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P&lt;1 hour ZTF binaries (</a:t>
            </a:r>
            <a:r>
              <a:rPr lang="en-US" dirty="0" err="1"/>
              <a:t>Burdge</a:t>
            </a:r>
            <a:r>
              <a:rPr lang="en-US" dirty="0"/>
              <a:t>+ 2020).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majority of the shortest period binaries  in ELM/ZTF have </a:t>
            </a:r>
            <a:r>
              <a:rPr lang="en-US" dirty="0" err="1"/>
              <a:t>Teff</a:t>
            </a:r>
            <a:r>
              <a:rPr lang="en-US" dirty="0"/>
              <a:t>&gt;12,000 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7FD84C-00C6-2A4C-A62D-F2B440324A00}"/>
              </a:ext>
            </a:extLst>
          </p:cNvPr>
          <p:cNvSpPr txBox="1"/>
          <p:nvPr/>
        </p:nvSpPr>
        <p:spPr>
          <a:xfrm>
            <a:off x="5468813" y="6185006"/>
            <a:ext cx="672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 LISA sources may be detected in EM (Korol+2017,2022).</a:t>
            </a:r>
          </a:p>
        </p:txBody>
      </p:sp>
    </p:spTree>
    <p:extLst>
      <p:ext uri="{BB962C8B-B14F-4D97-AF65-F5344CB8AC3E}">
        <p14:creationId xmlns:p14="http://schemas.microsoft.com/office/powerpoint/2010/main" val="1342997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384A-0933-C241-B694-5D26912FC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05" y="384724"/>
            <a:ext cx="2928456" cy="18095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Unusual WDs</a:t>
            </a:r>
          </a:p>
        </p:txBody>
      </p:sp>
      <p:pic>
        <p:nvPicPr>
          <p:cNvPr id="5" name="Picture 4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B34D032D-DA20-EA41-B995-4538679BC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9714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2573B-ECDF-0947-9110-687C8B04316D}"/>
              </a:ext>
            </a:extLst>
          </p:cNvPr>
          <p:cNvSpPr txBox="1"/>
          <p:nvPr/>
        </p:nvSpPr>
        <p:spPr>
          <a:xfrm>
            <a:off x="5262113" y="1289474"/>
            <a:ext cx="67288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know ~400,000 K high probability WDs from Gaia.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SDSS V, DESI, WEAVE, 4MOST are following up a large fraction</a:t>
            </a:r>
          </a:p>
          <a:p>
            <a:r>
              <a:rPr lang="en-US" dirty="0"/>
              <a:t>of these WDs. </a:t>
            </a:r>
          </a:p>
          <a:p>
            <a:endParaRPr lang="en-US" dirty="0"/>
          </a:p>
          <a:p>
            <a:r>
              <a:rPr lang="en-US" dirty="0"/>
              <a:t>Many of these will be detected by </a:t>
            </a:r>
            <a:r>
              <a:rPr lang="en-US" dirty="0" err="1"/>
              <a:t>Ultrasat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Ultrasat</a:t>
            </a:r>
            <a:r>
              <a:rPr lang="en-US" dirty="0"/>
              <a:t> will be powerful in finding WDs with unusual </a:t>
            </a:r>
          </a:p>
          <a:p>
            <a:r>
              <a:rPr lang="en-US" dirty="0"/>
              <a:t>compositions, magnetism etc.</a:t>
            </a:r>
          </a:p>
        </p:txBody>
      </p:sp>
    </p:spTree>
    <p:extLst>
      <p:ext uri="{BB962C8B-B14F-4D97-AF65-F5344CB8AC3E}">
        <p14:creationId xmlns:p14="http://schemas.microsoft.com/office/powerpoint/2010/main" val="179257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B85E-C044-874A-B936-0D7C1FF0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50220"/>
            <a:ext cx="11101135" cy="978249"/>
          </a:xfrm>
        </p:spPr>
        <p:txBody>
          <a:bodyPr>
            <a:normAutofit/>
          </a:bodyPr>
          <a:lstStyle/>
          <a:p>
            <a:r>
              <a:rPr lang="en-US" sz="3200" dirty="0"/>
              <a:t>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3145B-0CE6-5246-8C36-A149B8ED0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28469"/>
            <a:ext cx="11101136" cy="4980256"/>
          </a:xfrm>
        </p:spPr>
        <p:txBody>
          <a:bodyPr>
            <a:noAutofit/>
          </a:bodyPr>
          <a:lstStyle/>
          <a:p>
            <a:r>
              <a:rPr lang="en-US" sz="2000" dirty="0"/>
              <a:t>Prior to the launch:</a:t>
            </a:r>
          </a:p>
          <a:p>
            <a:endParaRPr lang="en-US" sz="2000" dirty="0"/>
          </a:p>
          <a:p>
            <a:r>
              <a:rPr lang="en-US" sz="2000" dirty="0"/>
              <a:t>1- Use currently available astrometry + photometry to predict NUV brightness of each Gaia WD to characterize the expected </a:t>
            </a:r>
            <a:r>
              <a:rPr lang="en-US" sz="2000" dirty="0" err="1"/>
              <a:t>Ultrasat</a:t>
            </a:r>
            <a:r>
              <a:rPr lang="en-US" sz="2000" dirty="0"/>
              <a:t> All-sky WD sample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2- Fit available photometry + astrometry to identify pulsating WD candidates in the high and low-cadence fields, obtain follow-up spectroscopy/photometry to characterize this sample using APO 3.5m + </a:t>
            </a:r>
            <a:r>
              <a:rPr lang="en-US" sz="2000" dirty="0" err="1"/>
              <a:t>NOIRLab</a:t>
            </a:r>
            <a:r>
              <a:rPr lang="en-US" sz="2000" dirty="0"/>
              <a:t> facilities + NASA Keck time etc.</a:t>
            </a:r>
          </a:p>
        </p:txBody>
      </p:sp>
    </p:spTree>
    <p:extLst>
      <p:ext uri="{BB962C8B-B14F-4D97-AF65-F5344CB8AC3E}">
        <p14:creationId xmlns:p14="http://schemas.microsoft.com/office/powerpoint/2010/main" val="3418638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B85E-C044-874A-B936-0D7C1FF0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12196"/>
            <a:ext cx="11101135" cy="978249"/>
          </a:xfrm>
        </p:spPr>
        <p:txBody>
          <a:bodyPr>
            <a:normAutofit/>
          </a:bodyPr>
          <a:lstStyle/>
          <a:p>
            <a:r>
              <a:rPr lang="en-US" sz="3200" dirty="0"/>
              <a:t>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3145B-0CE6-5246-8C36-A149B8ED0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938872"/>
            <a:ext cx="11101136" cy="5706932"/>
          </a:xfrm>
        </p:spPr>
        <p:txBody>
          <a:bodyPr>
            <a:noAutofit/>
          </a:bodyPr>
          <a:lstStyle/>
          <a:p>
            <a:r>
              <a:rPr lang="en-US" sz="2000" dirty="0"/>
              <a:t>After the </a:t>
            </a:r>
            <a:r>
              <a:rPr lang="en-US" sz="2000" dirty="0" err="1"/>
              <a:t>Ultrasat</a:t>
            </a:r>
            <a:r>
              <a:rPr lang="en-US" sz="2000" dirty="0"/>
              <a:t> data becomes available:</a:t>
            </a:r>
          </a:p>
          <a:p>
            <a:r>
              <a:rPr lang="en-US" sz="2000" dirty="0"/>
              <a:t>1- Use </a:t>
            </a:r>
            <a:r>
              <a:rPr lang="en-US" sz="2000" dirty="0" err="1"/>
              <a:t>Ultrasat</a:t>
            </a:r>
            <a:r>
              <a:rPr lang="en-US" sz="2000" dirty="0"/>
              <a:t> NUV + SDSS, PS1, Gaia, LSST, 2MASS, WISE photometry to constrain the physical parameters of all WDs in the </a:t>
            </a:r>
            <a:r>
              <a:rPr lang="en-US" sz="2000" dirty="0" err="1"/>
              <a:t>Ultrasat</a:t>
            </a:r>
            <a:r>
              <a:rPr lang="en-US" sz="2000" dirty="0"/>
              <a:t> All-sky map.</a:t>
            </a:r>
          </a:p>
          <a:p>
            <a:r>
              <a:rPr lang="en-US" sz="2000" dirty="0"/>
              <a:t>2- Use high cadence data to identify pulsating WDs. 6-month long light curves  would be phenomenal.</a:t>
            </a:r>
          </a:p>
          <a:p>
            <a:r>
              <a:rPr lang="en-US" sz="2000" dirty="0"/>
              <a:t>3- Use high-/low-cadence data to identify binaries (eclipses, ellipsoidal, reflection, doppler boosting), transits (debris, asteroids, planets). </a:t>
            </a:r>
          </a:p>
          <a:p>
            <a:r>
              <a:rPr lang="en-US" sz="2000" dirty="0"/>
              <a:t>Interested in contributing to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WG5: Stars, Stellar Structure, and Evolution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WG2: Gravitational Wave Sources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WG3: Exoplanets and Star-Planet Connection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WG 13: Follow-up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7378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9F72-A62E-D240-A31D-F11EC254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Ultrasat</a:t>
            </a:r>
            <a:r>
              <a:rPr lang="en-US" dirty="0"/>
              <a:t> WDs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C267F-907D-E548-9133-09A3F82E9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833943"/>
            <a:ext cx="11101136" cy="4115753"/>
          </a:xfrm>
        </p:spPr>
        <p:txBody>
          <a:bodyPr/>
          <a:lstStyle/>
          <a:p>
            <a:r>
              <a:rPr lang="en-US" dirty="0"/>
              <a:t>What WDs can do for </a:t>
            </a:r>
            <a:r>
              <a:rPr lang="en-US" dirty="0" err="1"/>
              <a:t>Ultrasat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Flux calibration, Linearity correction, Extinction</a:t>
            </a:r>
          </a:p>
          <a:p>
            <a:pPr marL="450000" lvl="1" indent="0">
              <a:buNone/>
            </a:pPr>
            <a:endParaRPr lang="en-US" dirty="0"/>
          </a:p>
          <a:p>
            <a:r>
              <a:rPr lang="en-US" dirty="0"/>
              <a:t>What </a:t>
            </a:r>
            <a:r>
              <a:rPr lang="en-US" dirty="0" err="1"/>
              <a:t>Ultrasat</a:t>
            </a:r>
            <a:r>
              <a:rPr lang="en-US" dirty="0"/>
              <a:t> can do for WDs:</a:t>
            </a:r>
          </a:p>
          <a:p>
            <a:pPr lvl="1"/>
            <a:r>
              <a:rPr lang="en-US" dirty="0"/>
              <a:t>Source characterization with the all-sky UV map</a:t>
            </a:r>
          </a:p>
          <a:p>
            <a:pPr lvl="1"/>
            <a:r>
              <a:rPr lang="en-US" dirty="0"/>
              <a:t>Variability: Pulsation, Rotation, Binarity, Planets, Asteroids</a:t>
            </a:r>
          </a:p>
          <a:p>
            <a:pPr lvl="1"/>
            <a:r>
              <a:rPr lang="en-US" dirty="0"/>
              <a:t>UV Excess WDs: Double Degenerates</a:t>
            </a:r>
          </a:p>
          <a:p>
            <a:pPr lvl="1"/>
            <a:r>
              <a:rPr lang="en-US" dirty="0"/>
              <a:t>UV Deficit WDs</a:t>
            </a:r>
          </a:p>
        </p:txBody>
      </p:sp>
    </p:spTree>
    <p:extLst>
      <p:ext uri="{BB962C8B-B14F-4D97-AF65-F5344CB8AC3E}">
        <p14:creationId xmlns:p14="http://schemas.microsoft.com/office/powerpoint/2010/main" val="3706932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34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7" name="Rectangle 35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8" name="Oval 36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9" name="Oval 37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70" name="Rectangle 43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1" name="Rectangle 44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72" name="Rectangle 41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3" name="Rectangle 42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74" name="Rectangle 40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75" name="Rectangle 46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76" name="Rectangle 48">
            <a:extLst>
              <a:ext uri="{FF2B5EF4-FFF2-40B4-BE49-F238E27FC236}">
                <a16:creationId xmlns:a16="http://schemas.microsoft.com/office/drawing/2014/main" id="{EB9B5A19-3592-48E2-BC31-90E092BD6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50">
            <a:extLst>
              <a:ext uri="{FF2B5EF4-FFF2-40B4-BE49-F238E27FC236}">
                <a16:creationId xmlns:a16="http://schemas.microsoft.com/office/drawing/2014/main" id="{E2548C40-4C00-4E91-BFA6-84B4D6622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78" name="Rectangle 51">
              <a:extLst>
                <a:ext uri="{FF2B5EF4-FFF2-40B4-BE49-F238E27FC236}">
                  <a16:creationId xmlns:a16="http://schemas.microsoft.com/office/drawing/2014/main" id="{B6EE6BCA-C84E-4BED-B084-F599F7EE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52">
              <a:extLst>
                <a:ext uri="{FF2B5EF4-FFF2-40B4-BE49-F238E27FC236}">
                  <a16:creationId xmlns:a16="http://schemas.microsoft.com/office/drawing/2014/main" id="{24695526-4BAA-4EFE-91C1-1E446117C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53">
              <a:extLst>
                <a:ext uri="{FF2B5EF4-FFF2-40B4-BE49-F238E27FC236}">
                  <a16:creationId xmlns:a16="http://schemas.microsoft.com/office/drawing/2014/main" id="{00DF9B86-7987-40DC-85D6-479F5A2E8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5465368-1AF5-43D6-BAD2-6BE8B04D9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81" name="Rectangle 59">
                <a:extLst>
                  <a:ext uri="{FF2B5EF4-FFF2-40B4-BE49-F238E27FC236}">
                    <a16:creationId xmlns:a16="http://schemas.microsoft.com/office/drawing/2014/main" id="{CEB28D27-BDED-4D8C-94FC-58E9323571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60">
                <a:extLst>
                  <a:ext uri="{FF2B5EF4-FFF2-40B4-BE49-F238E27FC236}">
                    <a16:creationId xmlns:a16="http://schemas.microsoft.com/office/drawing/2014/main" id="{77AC833D-449C-45F4-9851-216F3681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9528AAE-A1EB-446C-81BE-BA5E4490E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83" name="Rectangle 57">
                <a:extLst>
                  <a:ext uri="{FF2B5EF4-FFF2-40B4-BE49-F238E27FC236}">
                    <a16:creationId xmlns:a16="http://schemas.microsoft.com/office/drawing/2014/main" id="{9F7C0F2C-B581-402B-B4C4-6DFB713149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58">
                <a:extLst>
                  <a:ext uri="{FF2B5EF4-FFF2-40B4-BE49-F238E27FC236}">
                    <a16:creationId xmlns:a16="http://schemas.microsoft.com/office/drawing/2014/main" id="{356A6B0D-707F-420B-BF4D-2CB60CCCA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Rectangle 56">
              <a:extLst>
                <a:ext uri="{FF2B5EF4-FFF2-40B4-BE49-F238E27FC236}">
                  <a16:creationId xmlns:a16="http://schemas.microsoft.com/office/drawing/2014/main" id="{F8B7A59E-D61A-4BEB-A38A-1E8E5EBB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ectangle 62">
            <a:extLst>
              <a:ext uri="{FF2B5EF4-FFF2-40B4-BE49-F238E27FC236}">
                <a16:creationId xmlns:a16="http://schemas.microsoft.com/office/drawing/2014/main" id="{DD99E1B6-CBC4-4306-9DFC-847D6D13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4B78F04-AD40-774C-B9F7-9B20B0AE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07" y="271887"/>
            <a:ext cx="4500561" cy="38687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DA WDs as Flux standards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There are ~36,000 confirmed DA WDs in the MWDD.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Hence, ~200 DA WDs per </a:t>
            </a:r>
            <a:r>
              <a:rPr lang="en-US" sz="2800" dirty="0" err="1"/>
              <a:t>Ultrasat</a:t>
            </a:r>
            <a:r>
              <a:rPr lang="en-US" sz="2800" dirty="0"/>
              <a:t> pointing.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509DEB34-AF36-41D0-AD46-A89D09BD5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7424" y="0"/>
            <a:ext cx="6444576" cy="6858000"/>
          </a:xfrm>
          <a:custGeom>
            <a:avLst/>
            <a:gdLst>
              <a:gd name="connsiteX0" fmla="*/ 0 w 6444576"/>
              <a:gd name="connsiteY0" fmla="*/ 0 h 6858000"/>
              <a:gd name="connsiteX1" fmla="*/ 6444576 w 6444576"/>
              <a:gd name="connsiteY1" fmla="*/ 0 h 6858000"/>
              <a:gd name="connsiteX2" fmla="*/ 6444576 w 6444576"/>
              <a:gd name="connsiteY2" fmla="*/ 6858000 h 6858000"/>
              <a:gd name="connsiteX3" fmla="*/ 0 w 64445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4576" h="6858000">
                <a:moveTo>
                  <a:pt x="0" y="0"/>
                </a:moveTo>
                <a:lnTo>
                  <a:pt x="6444576" y="0"/>
                </a:lnTo>
                <a:lnTo>
                  <a:pt x="6444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4A1C9962-0666-6540-8624-96F89A966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911" y="81620"/>
            <a:ext cx="5524031" cy="3259179"/>
          </a:xfrm>
          <a:prstGeom prst="rect">
            <a:avLst/>
          </a:prstGeom>
        </p:spPr>
      </p:pic>
      <p:pic>
        <p:nvPicPr>
          <p:cNvPr id="30" name="Picture 29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B70C104D-BFE6-4143-A946-6AAEB94B0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874" y="3536854"/>
            <a:ext cx="5479126" cy="323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DCC69873-8332-4543-BE78-B6961C2B46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4693" y="401950"/>
            <a:ext cx="7227765" cy="5782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3C7872-725F-174C-9F95-28836F9E844A}"/>
              </a:ext>
            </a:extLst>
          </p:cNvPr>
          <p:cNvSpPr txBox="1"/>
          <p:nvPr/>
        </p:nvSpPr>
        <p:spPr>
          <a:xfrm>
            <a:off x="315136" y="2160000"/>
            <a:ext cx="44300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Linearity correction for </a:t>
            </a:r>
          </a:p>
          <a:p>
            <a:r>
              <a:rPr lang="en-US" sz="2400" dirty="0"/>
              <a:t>GALEX NUV based on the 100 pc DA sample.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DA WDs can help verify the linearity of the </a:t>
            </a:r>
            <a:r>
              <a:rPr lang="en-US" sz="2400" dirty="0" err="1">
                <a:solidFill>
                  <a:srgbClr val="FF0000"/>
                </a:solidFill>
              </a:rPr>
              <a:t>Ultrasat</a:t>
            </a:r>
            <a:r>
              <a:rPr lang="en-US" sz="2400" dirty="0">
                <a:solidFill>
                  <a:srgbClr val="FF0000"/>
                </a:solidFill>
              </a:rPr>
              <a:t> detector.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4B78F04-AD40-774C-B9F7-9B20B0AE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3930294" cy="1447296"/>
          </a:xfrm>
        </p:spPr>
        <p:txBody>
          <a:bodyPr>
            <a:normAutofit/>
          </a:bodyPr>
          <a:lstStyle/>
          <a:p>
            <a:r>
              <a:rPr lang="en-US" sz="3200" dirty="0"/>
              <a:t>Flux Calibration + Linearity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009ED7-E6D0-994D-88AF-A8AC76589A37}"/>
              </a:ext>
            </a:extLst>
          </p:cNvPr>
          <p:cNvSpPr txBox="1"/>
          <p:nvPr/>
        </p:nvSpPr>
        <p:spPr>
          <a:xfrm>
            <a:off x="8317732" y="6275886"/>
            <a:ext cx="387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Wall et al. 2019, MNRAS, 489, 5046</a:t>
            </a:r>
          </a:p>
        </p:txBody>
      </p:sp>
    </p:spTree>
    <p:extLst>
      <p:ext uri="{BB962C8B-B14F-4D97-AF65-F5344CB8AC3E}">
        <p14:creationId xmlns:p14="http://schemas.microsoft.com/office/powerpoint/2010/main" val="2591396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4B78F04-AD40-774C-B9F7-9B20B0AE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9" y="332940"/>
            <a:ext cx="7675791" cy="1447296"/>
          </a:xfrm>
        </p:spPr>
        <p:txBody>
          <a:bodyPr>
            <a:normAutofit/>
          </a:bodyPr>
          <a:lstStyle/>
          <a:p>
            <a:r>
              <a:rPr lang="en-US" sz="3200" dirty="0"/>
              <a:t>Extinction in the NUV:  </a:t>
            </a:r>
            <a:r>
              <a:rPr lang="en-US" sz="3200" dirty="0">
                <a:solidFill>
                  <a:srgbClr val="FF0000"/>
                </a:solidFill>
              </a:rPr>
              <a:t>DA WDs can help.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009ED7-E6D0-994D-88AF-A8AC76589A37}"/>
              </a:ext>
            </a:extLst>
          </p:cNvPr>
          <p:cNvSpPr txBox="1"/>
          <p:nvPr/>
        </p:nvSpPr>
        <p:spPr>
          <a:xfrm>
            <a:off x="8317732" y="6275886"/>
            <a:ext cx="387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Wall et al. 2019, MNRAS, 489, 5046</a:t>
            </a:r>
          </a:p>
        </p:txBody>
      </p:sp>
      <p:pic>
        <p:nvPicPr>
          <p:cNvPr id="3" name="Picture 2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F519C7FD-63D0-DC42-A14E-49AFF6FA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553" y="1188720"/>
            <a:ext cx="6216447" cy="4973158"/>
          </a:xfrm>
          <a:prstGeom prst="rect">
            <a:avLst/>
          </a:prstGeom>
        </p:spPr>
      </p:pic>
      <p:pic>
        <p:nvPicPr>
          <p:cNvPr id="5" name="Picture 4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DB2FC3F4-4435-3244-97B6-2E21A73A7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2531"/>
            <a:ext cx="6217920" cy="49743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D2EC43-1E99-1842-A24E-DA4EDBF8F5DA}"/>
              </a:ext>
            </a:extLst>
          </p:cNvPr>
          <p:cNvSpPr/>
          <p:nvPr/>
        </p:nvSpPr>
        <p:spPr>
          <a:xfrm>
            <a:off x="701909" y="6275886"/>
            <a:ext cx="5105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Rnuv</a:t>
            </a:r>
            <a:r>
              <a:rPr lang="en-US" dirty="0"/>
              <a:t> = 6.72 based on the &gt;250 pc DA sample.</a:t>
            </a:r>
          </a:p>
        </p:txBody>
      </p:sp>
    </p:spTree>
    <p:extLst>
      <p:ext uri="{BB962C8B-B14F-4D97-AF65-F5344CB8AC3E}">
        <p14:creationId xmlns:p14="http://schemas.microsoft.com/office/powerpoint/2010/main" val="2151971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FF84E-E87D-A941-A3EC-42BBF78F1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754" r="1" b="11251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697E9DF-ECF5-4EA6-8E3F-160752B88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101" y="549274"/>
            <a:ext cx="12268203" cy="6308725"/>
            <a:chOff x="-38101" y="549274"/>
            <a:chExt cx="12268203" cy="63087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CAAB57-774B-4C3C-B2E2-9BA998704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6096001" y="549274"/>
              <a:ext cx="6096599" cy="6308723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69F6E5-0E1F-4324-B525-E896EE983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600" y="549274"/>
              <a:ext cx="6096598" cy="6308723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DAFA65F-5ED6-4A79-9C73-A1DE583C1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-38101" y="1990722"/>
              <a:ext cx="12268200" cy="4867276"/>
              <a:chOff x="3" y="1"/>
              <a:chExt cx="12268200" cy="4867276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D04940F-1A28-47CA-BC85-5D0FA90768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633687" y="-633138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F2264D0-1772-4B5C-A1F5-C000597317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6767787" y="-633683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26BB5ED-C44B-4E3E-9A5D-18228C01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38104" y="3091890"/>
              <a:ext cx="9515473" cy="3766109"/>
              <a:chOff x="2676525" y="0"/>
              <a:chExt cx="9515473" cy="376610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D5A1916-1815-43F3-8E57-A5AD558BCA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434262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758D1E-62C7-4EF3-824F-C2542D216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676525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A3AF6C1-825F-437D-BED2-DEF267D06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714629" y="3091890"/>
              <a:ext cx="9515473" cy="3766109"/>
              <a:chOff x="0" y="0"/>
              <a:chExt cx="9515473" cy="3766109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E518F14-B231-4186-ADC0-8339580E80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57737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5A3C29F-2140-4EC1-B779-7A8D725B73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D5F8AB-46FE-2D4C-A92B-A03D9A3AF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4327873"/>
            <a:ext cx="9217026" cy="12103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What </a:t>
            </a:r>
            <a:r>
              <a:rPr lang="en-US" dirty="0" err="1">
                <a:solidFill>
                  <a:srgbClr val="FFFFFF"/>
                </a:solidFill>
              </a:rPr>
              <a:t>Ultrasat</a:t>
            </a:r>
            <a:r>
              <a:rPr lang="en-US" dirty="0">
                <a:solidFill>
                  <a:srgbClr val="FFFFFF"/>
                </a:solidFill>
              </a:rPr>
              <a:t> can do for WDs?</a:t>
            </a:r>
          </a:p>
        </p:txBody>
      </p:sp>
    </p:spTree>
    <p:extLst>
      <p:ext uri="{BB962C8B-B14F-4D97-AF65-F5344CB8AC3E}">
        <p14:creationId xmlns:p14="http://schemas.microsoft.com/office/powerpoint/2010/main" val="258966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F8AB-46FE-2D4C-A92B-A03D9A3AF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36" y="327803"/>
            <a:ext cx="11101135" cy="969274"/>
          </a:xfrm>
        </p:spPr>
        <p:txBody>
          <a:bodyPr>
            <a:normAutofit/>
          </a:bodyPr>
          <a:lstStyle/>
          <a:p>
            <a:r>
              <a:rPr lang="en-US" sz="3200" dirty="0"/>
              <a:t>1- Source characterization with the all-sky UV Map</a:t>
            </a:r>
          </a:p>
        </p:txBody>
      </p:sp>
      <p:pic>
        <p:nvPicPr>
          <p:cNvPr id="6" name="Picture 5" descr="A picture containing text, screenshot, diagram&#10;&#10;Description automatically generated">
            <a:extLst>
              <a:ext uri="{FF2B5EF4-FFF2-40B4-BE49-F238E27FC236}">
                <a16:creationId xmlns:a16="http://schemas.microsoft.com/office/drawing/2014/main" id="{B6BAA8B0-0D67-3F46-AA50-BB620DE00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79" y="1072790"/>
            <a:ext cx="5486747" cy="5457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BE06C7-055C-6A43-A876-D3901EA25940}"/>
              </a:ext>
            </a:extLst>
          </p:cNvPr>
          <p:cNvSpPr txBox="1"/>
          <p:nvPr/>
        </p:nvSpPr>
        <p:spPr>
          <a:xfrm>
            <a:off x="6223763" y="1885419"/>
            <a:ext cx="596823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259,687 WDs with </a:t>
            </a:r>
            <a:r>
              <a:rPr lang="en-US" sz="2000" i="1" dirty="0" err="1"/>
              <a:t>P</a:t>
            </a:r>
            <a:r>
              <a:rPr lang="en-US" sz="2000" dirty="0" err="1"/>
              <a:t>wd</a:t>
            </a:r>
            <a:r>
              <a:rPr lang="en-US" sz="2000" dirty="0"/>
              <a:t> &gt; 0.7 and </a:t>
            </a:r>
            <a:r>
              <a:rPr lang="en-US" sz="2000" i="1" dirty="0" err="1"/>
              <a:t>T</a:t>
            </a:r>
            <a:r>
              <a:rPr lang="en-US" sz="2000" dirty="0" err="1"/>
              <a:t>eff</a:t>
            </a:r>
            <a:r>
              <a:rPr lang="en-US" sz="2000" dirty="0"/>
              <a:t> ≥ 6500 K</a:t>
            </a:r>
          </a:p>
          <a:p>
            <a:r>
              <a:rPr lang="en-US" sz="2000" dirty="0"/>
              <a:t> in Gaia EDR3 (Gentile-Fusillo et al. 2021).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For </a:t>
            </a:r>
            <a:r>
              <a:rPr lang="en-US" sz="2000" dirty="0" err="1"/>
              <a:t>Teff</a:t>
            </a:r>
            <a:r>
              <a:rPr lang="en-US" sz="2000" dirty="0"/>
              <a:t>&lt;10,000 K, errors are better by 1.3x</a:t>
            </a:r>
          </a:p>
          <a:p>
            <a:endParaRPr lang="en-US" sz="2000" dirty="0"/>
          </a:p>
          <a:p>
            <a:r>
              <a:rPr lang="en-US" sz="2000" dirty="0"/>
              <a:t>For hotter WDs, errors are significantly better with</a:t>
            </a:r>
          </a:p>
          <a:p>
            <a:r>
              <a:rPr lang="en-US" sz="2000" dirty="0"/>
              <a:t>UV data!</a:t>
            </a:r>
          </a:p>
        </p:txBody>
      </p:sp>
    </p:spTree>
    <p:extLst>
      <p:ext uri="{BB962C8B-B14F-4D97-AF65-F5344CB8AC3E}">
        <p14:creationId xmlns:p14="http://schemas.microsoft.com/office/powerpoint/2010/main" val="109710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F8AB-46FE-2D4C-A92B-A03D9A3AF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98" y="412510"/>
            <a:ext cx="11101135" cy="969274"/>
          </a:xfrm>
        </p:spPr>
        <p:txBody>
          <a:bodyPr>
            <a:normAutofit/>
          </a:bodyPr>
          <a:lstStyle/>
          <a:p>
            <a:r>
              <a:rPr lang="en-US" sz="3200" dirty="0"/>
              <a:t>Source characterization: </a:t>
            </a:r>
          </a:p>
        </p:txBody>
      </p:sp>
      <p:pic>
        <p:nvPicPr>
          <p:cNvPr id="7" name="Picture 6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28FD7920-72EF-8F48-828D-1EFE8289B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40" y="1159054"/>
            <a:ext cx="5538158" cy="5514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4BBCC-9FE2-104C-A67B-436A27351353}"/>
              </a:ext>
            </a:extLst>
          </p:cNvPr>
          <p:cNvSpPr txBox="1"/>
          <p:nvPr/>
        </p:nvSpPr>
        <p:spPr>
          <a:xfrm>
            <a:off x="2432649" y="1604513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100 pc sample</a:t>
            </a:r>
          </a:p>
        </p:txBody>
      </p:sp>
      <p:pic>
        <p:nvPicPr>
          <p:cNvPr id="10" name="Picture 9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9E9FA840-AA57-6645-B259-B6ADC8B80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590" y="172527"/>
            <a:ext cx="5895312" cy="3474720"/>
          </a:xfrm>
          <a:prstGeom prst="rect">
            <a:avLst/>
          </a:prstGeom>
        </p:spPr>
      </p:pic>
      <p:pic>
        <p:nvPicPr>
          <p:cNvPr id="12" name="Picture 11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D864DB95-412F-3E45-979C-92B03597D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720" y="3210753"/>
            <a:ext cx="589924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73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934B-75A8-1A44-978B-ACAE3F80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874732"/>
          </a:xfrm>
        </p:spPr>
        <p:txBody>
          <a:bodyPr>
            <a:normAutofit/>
          </a:bodyPr>
          <a:lstStyle/>
          <a:p>
            <a:r>
              <a:rPr lang="en-US" sz="3200" dirty="0"/>
              <a:t>High and Low-Cadence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B801-91E8-A043-BEC0-7C0DB6EF7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54155"/>
            <a:ext cx="11101136" cy="377983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High cadence: 2 fields with 5 min exposures over 6 months.</a:t>
            </a:r>
          </a:p>
          <a:p>
            <a:r>
              <a:rPr lang="en-US" sz="2800" dirty="0"/>
              <a:t>Low cadence: 40 fields with 4 day cadence, 3 consecutive exposures each time.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Isolated WDs: Pulsation, rotation, planetary transits</a:t>
            </a:r>
          </a:p>
          <a:p>
            <a:r>
              <a:rPr lang="en-US" sz="2800" dirty="0"/>
              <a:t>Binary WDs: Relativistic beaming, ellipsoidal variations, eclipses, reflection effects.</a:t>
            </a:r>
          </a:p>
        </p:txBody>
      </p:sp>
    </p:spTree>
    <p:extLst>
      <p:ext uri="{BB962C8B-B14F-4D97-AF65-F5344CB8AC3E}">
        <p14:creationId xmlns:p14="http://schemas.microsoft.com/office/powerpoint/2010/main" val="2860166466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RegularSeedLeftStep">
      <a:dk1>
        <a:srgbClr val="000000"/>
      </a:dk1>
      <a:lt1>
        <a:srgbClr val="FFFFFF"/>
      </a:lt1>
      <a:dk2>
        <a:srgbClr val="1B2830"/>
      </a:dk2>
      <a:lt2>
        <a:srgbClr val="F0F3F1"/>
      </a:lt2>
      <a:accent1>
        <a:srgbClr val="E32D9B"/>
      </a:accent1>
      <a:accent2>
        <a:srgbClr val="CD1BD1"/>
      </a:accent2>
      <a:accent3>
        <a:srgbClr val="932DE3"/>
      </a:accent3>
      <a:accent4>
        <a:srgbClr val="4E36D6"/>
      </a:accent4>
      <a:accent5>
        <a:srgbClr val="2D5EE3"/>
      </a:accent5>
      <a:accent6>
        <a:srgbClr val="1B98D1"/>
      </a:accent6>
      <a:hlink>
        <a:srgbClr val="349C5D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699</Words>
  <Application>Microsoft Macintosh PowerPoint</Application>
  <PresentationFormat>Widescreen</PresentationFormat>
  <Paragraphs>88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Avenir Next LT Pro</vt:lpstr>
      <vt:lpstr>Bell MT</vt:lpstr>
      <vt:lpstr>GlowVTI</vt:lpstr>
      <vt:lpstr>Stellar Astrophysics with Ultrasat</vt:lpstr>
      <vt:lpstr>Ultrasat WDs</vt:lpstr>
      <vt:lpstr>DA WDs as Flux standards   There are ~36,000 confirmed DA WDs in the MWDD.  Hence, ~200 DA WDs per Ultrasat pointing.</vt:lpstr>
      <vt:lpstr>Flux Calibration + Linearity</vt:lpstr>
      <vt:lpstr>Extinction in the NUV:  DA WDs can help.</vt:lpstr>
      <vt:lpstr>What Ultrasat can do for WDs?</vt:lpstr>
      <vt:lpstr>1- Source characterization with the all-sky UV Map</vt:lpstr>
      <vt:lpstr>Source characterization: </vt:lpstr>
      <vt:lpstr>High and Low-Cadence Surveys</vt:lpstr>
      <vt:lpstr>Pulsations</vt:lpstr>
      <vt:lpstr>Eclipsing systems from GALEX</vt:lpstr>
      <vt:lpstr>Rotation, transiting debris and planets</vt:lpstr>
      <vt:lpstr>DoubleWDs: UV-excess or high-cadence survey</vt:lpstr>
      <vt:lpstr>Unusual WDs</vt:lpstr>
      <vt:lpstr>Action Plan</vt:lpstr>
      <vt:lpstr>Action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Stellar Astrophysics with Ultrasat</dc:title>
  <dc:creator>Kilic, Mukremin</dc:creator>
  <cp:lastModifiedBy>Kilic, Mukremin</cp:lastModifiedBy>
  <cp:revision>30</cp:revision>
  <dcterms:created xsi:type="dcterms:W3CDTF">2023-06-26T23:01:59Z</dcterms:created>
  <dcterms:modified xsi:type="dcterms:W3CDTF">2023-07-05T17:16:46Z</dcterms:modified>
</cp:coreProperties>
</file>