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3" r:id="rId2"/>
    <p:sldId id="265" r:id="rId3"/>
    <p:sldId id="261" r:id="rId4"/>
    <p:sldId id="266" r:id="rId5"/>
    <p:sldId id="267" r:id="rId6"/>
    <p:sldId id="260" r:id="rId7"/>
    <p:sldId id="258" r:id="rId8"/>
    <p:sldId id="264" r:id="rId9"/>
    <p:sldId id="259" r:id="rId10"/>
    <p:sldId id="262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83F7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301" autoAdjust="0"/>
  </p:normalViewPr>
  <p:slideViewPr>
    <p:cSldViewPr>
      <p:cViewPr>
        <p:scale>
          <a:sx n="60" d="100"/>
          <a:sy n="60" d="100"/>
        </p:scale>
        <p:origin x="-120" y="-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6F30EC-01C4-4B5B-A69F-73178E0E7FD8}" type="datetimeFigureOut">
              <a:rPr lang="en-US" smtClean="0"/>
              <a:t>4/30/2014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4AAFCC-9ABE-4B49-884E-1D054182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19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(AERODAG)</a:t>
            </a:r>
            <a:r>
              <a:rPr lang="en-US" baseline="0" dirty="0" smtClean="0"/>
              <a:t> initially resulted in an unusably </a:t>
            </a:r>
            <a:r>
              <a:rPr lang="en-US" baseline="0" dirty="0" err="1" smtClean="0"/>
              <a:t>frictive</a:t>
            </a:r>
            <a:r>
              <a:rPr lang="en-US" baseline="0" dirty="0" smtClean="0"/>
              <a:t> pendulum. By rotating the pendulum quickly we believe the graphite sheared in the direction of rotation which resulted in a lubricated pivot.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AAFCC-9ABE-4B49-884E-1D05418232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79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F2A2-4A23-4416-8E31-C5D2D778FF20}" type="datetimeFigureOut">
              <a:rPr lang="en-US" smtClean="0"/>
              <a:t>4/30/2014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685F9-AED0-4000-99BC-5B0EB29EA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43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F2A2-4A23-4416-8E31-C5D2D778FF20}" type="datetimeFigureOut">
              <a:rPr lang="en-US" smtClean="0"/>
              <a:t>4/30/2014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685F9-AED0-4000-99BC-5B0EB29EA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09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F2A2-4A23-4416-8E31-C5D2D778FF20}" type="datetimeFigureOut">
              <a:rPr lang="en-US" smtClean="0"/>
              <a:t>4/30/2014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685F9-AED0-4000-99BC-5B0EB29EA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63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F2A2-4A23-4416-8E31-C5D2D778FF20}" type="datetimeFigureOut">
              <a:rPr lang="en-US" smtClean="0"/>
              <a:t>4/30/2014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685F9-AED0-4000-99BC-5B0EB29EA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050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F2A2-4A23-4416-8E31-C5D2D778FF20}" type="datetimeFigureOut">
              <a:rPr lang="en-US" smtClean="0"/>
              <a:t>4/30/2014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685F9-AED0-4000-99BC-5B0EB29EA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3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F2A2-4A23-4416-8E31-C5D2D778FF20}" type="datetimeFigureOut">
              <a:rPr lang="en-US" smtClean="0"/>
              <a:t>4/30/2014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685F9-AED0-4000-99BC-5B0EB29EA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491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F2A2-4A23-4416-8E31-C5D2D778FF20}" type="datetimeFigureOut">
              <a:rPr lang="en-US" smtClean="0"/>
              <a:t>4/30/2014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685F9-AED0-4000-99BC-5B0EB29EA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74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F2A2-4A23-4416-8E31-C5D2D778FF20}" type="datetimeFigureOut">
              <a:rPr lang="en-US" smtClean="0"/>
              <a:t>4/30/2014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685F9-AED0-4000-99BC-5B0EB29EA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78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F2A2-4A23-4416-8E31-C5D2D778FF20}" type="datetimeFigureOut">
              <a:rPr lang="en-US" smtClean="0"/>
              <a:t>4/30/2014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685F9-AED0-4000-99BC-5B0EB29EA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718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F2A2-4A23-4416-8E31-C5D2D778FF20}" type="datetimeFigureOut">
              <a:rPr lang="en-US" smtClean="0"/>
              <a:t>4/30/2014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685F9-AED0-4000-99BC-5B0EB29EA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995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F2A2-4A23-4416-8E31-C5D2D778FF20}" type="datetimeFigureOut">
              <a:rPr lang="en-US" smtClean="0"/>
              <a:t>4/30/2014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685F9-AED0-4000-99BC-5B0EB29EA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20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8F2A2-4A23-4416-8E31-C5D2D778FF20}" type="datetimeFigureOut">
              <a:rPr lang="en-US" smtClean="0"/>
              <a:t>4/30/2014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685F9-AED0-4000-99BC-5B0EB29EA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489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12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90.png"/><Relationship Id="rId5" Type="http://schemas.openxmlformats.org/officeDocument/2006/relationships/image" Target="../media/image26.png"/><Relationship Id="rId10" Type="http://schemas.openxmlformats.org/officeDocument/2006/relationships/image" Target="../media/image280.png"/><Relationship Id="rId4" Type="http://schemas.openxmlformats.org/officeDocument/2006/relationships/image" Target="../media/image220.png"/><Relationship Id="rId9" Type="http://schemas.openxmlformats.org/officeDocument/2006/relationships/image" Target="../media/image27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7" Type="http://schemas.openxmlformats.org/officeDocument/2006/relationships/image" Target="../media/image32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1.png"/><Relationship Id="rId4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 rot="1497108">
            <a:off x="5018042" y="1199159"/>
            <a:ext cx="343298" cy="3613710"/>
            <a:chOff x="4391410" y="914398"/>
            <a:chExt cx="332990" cy="3505196"/>
          </a:xfrm>
        </p:grpSpPr>
        <p:sp>
          <p:nvSpPr>
            <p:cNvPr id="9" name="Rectangle 8"/>
            <p:cNvSpPr/>
            <p:nvPr/>
          </p:nvSpPr>
          <p:spPr>
            <a:xfrm>
              <a:off x="4391416" y="914398"/>
              <a:ext cx="332984" cy="2895596"/>
            </a:xfrm>
            <a:prstGeom prst="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4391410" y="1523998"/>
              <a:ext cx="332983" cy="289559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4481708" y="4038600"/>
              <a:ext cx="152400" cy="1524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" name="Straight Arrow Connector 5"/>
          <p:cNvCxnSpPr/>
          <p:nvPr/>
        </p:nvCxnSpPr>
        <p:spPr>
          <a:xfrm>
            <a:off x="4114800" y="3843369"/>
            <a:ext cx="0" cy="99060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17" idx="2"/>
          </p:cNvCxnSpPr>
          <p:nvPr/>
        </p:nvCxnSpPr>
        <p:spPr>
          <a:xfrm flipH="1">
            <a:off x="4557760" y="685800"/>
            <a:ext cx="14240" cy="6172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4338669"/>
            <a:ext cx="91521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Arc 38"/>
          <p:cNvSpPr/>
          <p:nvPr/>
        </p:nvSpPr>
        <p:spPr>
          <a:xfrm rot="945665">
            <a:off x="4517201" y="2185915"/>
            <a:ext cx="762234" cy="420794"/>
          </a:xfrm>
          <a:prstGeom prst="arc">
            <a:avLst>
              <a:gd name="adj1" fmla="val 11356972"/>
              <a:gd name="adj2" fmla="val 2100580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5486400" y="2396312"/>
            <a:ext cx="0" cy="2861488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879800" y="3290919"/>
            <a:ext cx="4700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solidFill>
                  <a:schemeClr val="tx2">
                    <a:lumMod val="50000"/>
                  </a:schemeClr>
                </a:solidFill>
              </a:rPr>
              <a:t>ω</a:t>
            </a:r>
            <a:endParaRPr lang="en-US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166440" y="5257800"/>
            <a:ext cx="639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mg</a:t>
            </a:r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0" y="3843369"/>
            <a:ext cx="915213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-39104" y="4821409"/>
            <a:ext cx="915213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822125" y="1603596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>
                <a:solidFill>
                  <a:schemeClr val="tx2">
                    <a:lumMod val="50000"/>
                  </a:schemeClr>
                </a:solidFill>
              </a:rPr>
              <a:t>θ</a:t>
            </a:r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-2208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Bell MT" panose="02020503060305020303" pitchFamily="18" charset="0"/>
              </a:rPr>
              <a:t>The Stable Inverted Pendulum</a:t>
            </a:r>
            <a:endParaRPr lang="en-US" sz="4000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36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39104" y="0"/>
            <a:ext cx="9191234" cy="6858000"/>
            <a:chOff x="-39104" y="0"/>
            <a:chExt cx="9191234" cy="6858000"/>
          </a:xfrm>
        </p:grpSpPr>
        <p:grpSp>
          <p:nvGrpSpPr>
            <p:cNvPr id="2" name="Group 1"/>
            <p:cNvGrpSpPr/>
            <p:nvPr/>
          </p:nvGrpSpPr>
          <p:grpSpPr>
            <a:xfrm rot="21369085">
              <a:off x="4285574" y="1045082"/>
              <a:ext cx="343298" cy="3613710"/>
              <a:chOff x="4391410" y="914398"/>
              <a:chExt cx="332990" cy="3505196"/>
            </a:xfrm>
            <a:noFill/>
          </p:grpSpPr>
          <p:sp>
            <p:nvSpPr>
              <p:cNvPr id="3" name="Rectangle 2"/>
              <p:cNvSpPr/>
              <p:nvPr/>
            </p:nvSpPr>
            <p:spPr>
              <a:xfrm>
                <a:off x="4391416" y="914398"/>
                <a:ext cx="332984" cy="2895596"/>
              </a:xfrm>
              <a:prstGeom prst="rect">
                <a:avLst/>
              </a:prstGeom>
              <a:grpFill/>
              <a:ln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4391410" y="1523998"/>
                <a:ext cx="332983" cy="2895596"/>
              </a:xfrm>
              <a:prstGeom prst="rect">
                <a:avLst/>
              </a:prstGeom>
              <a:grp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4481708" y="4038600"/>
                <a:ext cx="152400" cy="152400"/>
              </a:xfrm>
              <a:prstGeom prst="ellipse">
                <a:avLst/>
              </a:prstGeom>
              <a:grp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" name="Straight Arrow Connector 5"/>
            <p:cNvCxnSpPr/>
            <p:nvPr/>
          </p:nvCxnSpPr>
          <p:spPr>
            <a:xfrm>
              <a:off x="5166440" y="3843369"/>
              <a:ext cx="0" cy="990600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557760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0" y="4338669"/>
              <a:ext cx="915213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4261148" y="2608439"/>
              <a:ext cx="0" cy="2861488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3843369"/>
              <a:ext cx="9152130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-39104" y="4821409"/>
              <a:ext cx="9152130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8587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12920" y="1547002"/>
            <a:ext cx="1718924" cy="1198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Frequency Generator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946729" y="3232937"/>
            <a:ext cx="1718924" cy="1198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Oscilloscope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450929" y="1547002"/>
            <a:ext cx="1718924" cy="1198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Frequency Counter</a:t>
            </a:r>
          </a:p>
        </p:txBody>
      </p:sp>
      <p:sp>
        <p:nvSpPr>
          <p:cNvPr id="8" name="Rectangle 7"/>
          <p:cNvSpPr/>
          <p:nvPr/>
        </p:nvSpPr>
        <p:spPr>
          <a:xfrm>
            <a:off x="3712920" y="3232937"/>
            <a:ext cx="1718924" cy="1198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Amplifier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3702352" y="4833137"/>
            <a:ext cx="1739929" cy="1360693"/>
            <a:chOff x="3702352" y="5257800"/>
            <a:chExt cx="1739929" cy="1360693"/>
          </a:xfrm>
        </p:grpSpPr>
        <p:sp>
          <p:nvSpPr>
            <p:cNvPr id="2" name="Trapezoid 1"/>
            <p:cNvSpPr/>
            <p:nvPr/>
          </p:nvSpPr>
          <p:spPr>
            <a:xfrm rot="10800000">
              <a:off x="3702352" y="5400542"/>
              <a:ext cx="1739929" cy="1217951"/>
            </a:xfrm>
            <a:prstGeom prst="trapezoid">
              <a:avLst>
                <a:gd name="adj" fmla="val 4454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86515" y="5257800"/>
              <a:ext cx="13716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Mechanical Vibrator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4" name="Straight Connector 13"/>
          <p:cNvCxnSpPr>
            <a:stCxn id="4" idx="2"/>
            <a:endCxn id="8" idx="0"/>
          </p:cNvCxnSpPr>
          <p:nvPr/>
        </p:nvCxnSpPr>
        <p:spPr>
          <a:xfrm>
            <a:off x="4572382" y="2745040"/>
            <a:ext cx="0" cy="4878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4" idx="3"/>
            <a:endCxn id="5" idx="0"/>
          </p:cNvCxnSpPr>
          <p:nvPr/>
        </p:nvCxnSpPr>
        <p:spPr>
          <a:xfrm>
            <a:off x="5431844" y="2146021"/>
            <a:ext cx="1374347" cy="10869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2" idx="1"/>
            <a:endCxn id="5" idx="2"/>
          </p:cNvCxnSpPr>
          <p:nvPr/>
        </p:nvCxnSpPr>
        <p:spPr>
          <a:xfrm flipV="1">
            <a:off x="5171037" y="4430975"/>
            <a:ext cx="1635154" cy="11538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8" idx="2"/>
            <a:endCxn id="2" idx="2"/>
          </p:cNvCxnSpPr>
          <p:nvPr/>
        </p:nvCxnSpPr>
        <p:spPr>
          <a:xfrm flipH="1">
            <a:off x="4572316" y="4430975"/>
            <a:ext cx="66" cy="544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4" idx="1"/>
            <a:endCxn id="7" idx="3"/>
          </p:cNvCxnSpPr>
          <p:nvPr/>
        </p:nvCxnSpPr>
        <p:spPr>
          <a:xfrm flipH="1">
            <a:off x="3169853" y="2146021"/>
            <a:ext cx="5430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0" y="-2208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Bell MT" panose="02020503060305020303" pitchFamily="18" charset="0"/>
              </a:rPr>
              <a:t>Experimental Setup</a:t>
            </a:r>
            <a:endParaRPr lang="en-US" sz="4000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68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808" y="0"/>
            <a:ext cx="38404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 30"/>
          <p:cNvGrpSpPr/>
          <p:nvPr/>
        </p:nvGrpSpPr>
        <p:grpSpPr>
          <a:xfrm rot="21369085">
            <a:off x="4314845" y="1079233"/>
            <a:ext cx="229362" cy="2414366"/>
            <a:chOff x="4391410" y="914398"/>
            <a:chExt cx="332990" cy="3505196"/>
          </a:xfrm>
          <a:solidFill>
            <a:srgbClr val="83F7FD">
              <a:alpha val="30196"/>
            </a:srgbClr>
          </a:solidFill>
        </p:grpSpPr>
        <p:sp>
          <p:nvSpPr>
            <p:cNvPr id="38" name="Rectangle 37"/>
            <p:cNvSpPr/>
            <p:nvPr/>
          </p:nvSpPr>
          <p:spPr>
            <a:xfrm>
              <a:off x="4391416" y="914398"/>
              <a:ext cx="332984" cy="2895596"/>
            </a:xfrm>
            <a:prstGeom prst="rect">
              <a:avLst/>
            </a:prstGeom>
            <a:grp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391410" y="1523998"/>
              <a:ext cx="332983" cy="2895596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4481708" y="4038600"/>
              <a:ext cx="152400" cy="152400"/>
            </a:xfrm>
            <a:prstGeom prst="ellips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Arrow Connector 31"/>
          <p:cNvCxnSpPr/>
          <p:nvPr/>
        </p:nvCxnSpPr>
        <p:spPr>
          <a:xfrm>
            <a:off x="4903363" y="2948804"/>
            <a:ext cx="0" cy="661832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496696" y="0"/>
            <a:ext cx="0" cy="6858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0" y="3279720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298526" y="2123731"/>
            <a:ext cx="0" cy="1911797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0" y="2948804"/>
            <a:ext cx="9144000" cy="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0" y="3602245"/>
            <a:ext cx="9144000" cy="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87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2208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Bell MT" panose="02020503060305020303" pitchFamily="18" charset="0"/>
              </a:rPr>
              <a:t>Experimental </a:t>
            </a:r>
            <a:r>
              <a:rPr lang="en-US" sz="4000" dirty="0" smtClean="0">
                <a:latin typeface="Bell MT" panose="02020503060305020303" pitchFamily="18" charset="0"/>
              </a:rPr>
              <a:t>Design</a:t>
            </a:r>
            <a:endParaRPr lang="en-US" sz="4000" dirty="0">
              <a:latin typeface="Bell MT" panose="020205030603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2700" y="838200"/>
            <a:ext cx="91567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dirty="0" smtClean="0">
                <a:latin typeface="Bell MT" panose="02020503060305020303" pitchFamily="18" charset="0"/>
              </a:rPr>
              <a:t>Friction at the pivot</a:t>
            </a:r>
          </a:p>
          <a:p>
            <a:pPr marL="914400" lvl="1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latin typeface="Bell MT" panose="02020503060305020303" pitchFamily="18" charset="0"/>
              </a:rPr>
              <a:t>Originally friction existed between 0090 sleeve and rod. </a:t>
            </a:r>
          </a:p>
          <a:p>
            <a:pPr marL="1371600" lvl="2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latin typeface="Bell MT" panose="02020503060305020303" pitchFamily="18" charset="0"/>
              </a:rPr>
              <a:t>Reduced by implementing graphite lubricant (AERODAG) and heat shrink (Hardman extra fast settin</a:t>
            </a:r>
            <a:r>
              <a:rPr lang="en-US" sz="2800" dirty="0">
                <a:latin typeface="Bell MT" panose="02020503060305020303" pitchFamily="18" charset="0"/>
              </a:rPr>
              <a:t>g</a:t>
            </a:r>
            <a:r>
              <a:rPr lang="en-US" sz="2800" dirty="0" smtClean="0">
                <a:latin typeface="Bell MT" panose="02020503060305020303" pitchFamily="18" charset="0"/>
              </a:rPr>
              <a:t>)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dirty="0" smtClean="0">
                <a:latin typeface="Bell MT" panose="02020503060305020303" pitchFamily="18" charset="0"/>
              </a:rPr>
              <a:t>Slop at the pivot</a:t>
            </a:r>
          </a:p>
          <a:p>
            <a:pPr marL="914400" lvl="1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latin typeface="Bell MT" panose="02020503060305020303" pitchFamily="18" charset="0"/>
              </a:rPr>
              <a:t>Washers added to hug the 0090 sleeve to reduce off axis </a:t>
            </a:r>
            <a:r>
              <a:rPr lang="en-US" sz="2800" dirty="0" err="1" smtClean="0">
                <a:latin typeface="Bell MT" panose="02020503060305020303" pitchFamily="18" charset="0"/>
              </a:rPr>
              <a:t>cycloidal</a:t>
            </a:r>
            <a:r>
              <a:rPr lang="en-US" sz="2800" dirty="0" smtClean="0">
                <a:latin typeface="Bell MT" panose="02020503060305020303" pitchFamily="18" charset="0"/>
              </a:rPr>
              <a:t> motion.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dirty="0" smtClean="0">
                <a:latin typeface="Bell MT" panose="02020503060305020303" pitchFamily="18" charset="0"/>
              </a:rPr>
              <a:t>Result</a:t>
            </a:r>
          </a:p>
          <a:p>
            <a:pPr marL="914400" lvl="1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latin typeface="Bell MT" panose="02020503060305020303" pitchFamily="18" charset="0"/>
              </a:rPr>
              <a:t>These corrections to the experiment allowed us to reach points of amplitude and frequency closer to the </a:t>
            </a:r>
            <a:r>
              <a:rPr lang="en-US" sz="2800" dirty="0" err="1" smtClean="0">
                <a:latin typeface="Bell MT" panose="02020503060305020303" pitchFamily="18" charset="0"/>
              </a:rPr>
              <a:t>mathieu</a:t>
            </a:r>
            <a:r>
              <a:rPr lang="en-US" sz="2800" dirty="0" smtClean="0">
                <a:latin typeface="Bell MT" panose="02020503060305020303" pitchFamily="18" charset="0"/>
              </a:rPr>
              <a:t> curve.</a:t>
            </a:r>
          </a:p>
          <a:p>
            <a:endParaRPr lang="en-US" sz="3200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41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2208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Bell MT" panose="02020503060305020303" pitchFamily="18" charset="0"/>
              </a:rPr>
              <a:t>Improved </a:t>
            </a:r>
            <a:r>
              <a:rPr lang="en-US" sz="4000" dirty="0" smtClean="0">
                <a:latin typeface="Bell MT" panose="02020503060305020303" pitchFamily="18" charset="0"/>
              </a:rPr>
              <a:t>Experimental Design (future)</a:t>
            </a:r>
            <a:endParaRPr lang="en-US" sz="4000" dirty="0">
              <a:latin typeface="Bell MT" panose="020205030603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2700" y="838200"/>
            <a:ext cx="91567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dirty="0" smtClean="0">
                <a:latin typeface="Bell MT" panose="02020503060305020303" pitchFamily="18" charset="0"/>
              </a:rPr>
              <a:t>Reducing the effects of friction</a:t>
            </a:r>
          </a:p>
          <a:p>
            <a:pPr marL="914400" lvl="1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latin typeface="Bell MT" panose="02020503060305020303" pitchFamily="18" charset="0"/>
              </a:rPr>
              <a:t>During the course our focus was on the pivot and introducing materials to reduce </a:t>
            </a:r>
            <a:r>
              <a:rPr lang="en-US" sz="2800" dirty="0" err="1" smtClean="0">
                <a:latin typeface="Bell MT" panose="02020503060305020303" pitchFamily="18" charset="0"/>
              </a:rPr>
              <a:t>frictive</a:t>
            </a:r>
            <a:r>
              <a:rPr lang="en-US" sz="2800" dirty="0" smtClean="0">
                <a:latin typeface="Bell MT" panose="02020503060305020303" pitchFamily="18" charset="0"/>
              </a:rPr>
              <a:t> contact.</a:t>
            </a:r>
          </a:p>
          <a:p>
            <a:pPr marL="914400" lvl="1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latin typeface="Bell MT" panose="02020503060305020303" pitchFamily="18" charset="0"/>
              </a:rPr>
              <a:t>For future experiments we propose scaling up the physical pendulum itself: increased inertia would decrease the effects of friction on the system.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dirty="0" smtClean="0">
                <a:latin typeface="Bell MT" panose="02020503060305020303" pitchFamily="18" charset="0"/>
              </a:rPr>
              <a:t>Improving measurements</a:t>
            </a:r>
          </a:p>
          <a:p>
            <a:pPr marL="914400" lvl="1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latin typeface="Bell MT" panose="02020503060305020303" pitchFamily="18" charset="0"/>
              </a:rPr>
              <a:t>Ability to measure the friction of the system, quantitative analysis of the pendulum in hanging modes and more precise measurement of natural frequency.</a:t>
            </a:r>
          </a:p>
          <a:p>
            <a:pPr lvl="1"/>
            <a:endParaRPr lang="en-US" sz="2800" dirty="0" smtClean="0">
              <a:latin typeface="Bell MT" panose="02020503060305020303" pitchFamily="18" charset="0"/>
            </a:endParaRPr>
          </a:p>
          <a:p>
            <a:endParaRPr lang="en-US" sz="3200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76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25020" y="1091175"/>
                <a:ext cx="2012859" cy="4001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𝑦</m:t>
                      </m:r>
                      <m:r>
                        <a:rPr lang="en-US" sz="2000" b="0" i="1" smtClean="0"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+</m:t>
                      </m:r>
                      <m:r>
                        <a:rPr lang="en-US" sz="2000" b="0" i="1" smtClean="0">
                          <a:latin typeface="Cambria Math"/>
                        </a:rPr>
                        <m:t>𝑙𝑐𝑜𝑠</m:t>
                      </m:r>
                      <m:r>
                        <a:rPr lang="en-US" sz="2000" b="0" i="1" smtClean="0">
                          <a:latin typeface="Cambria Math"/>
                        </a:rPr>
                        <m:t> 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𝜃</m:t>
                      </m:r>
                    </m:oMath>
                  </m:oMathPara>
                </a14:m>
                <a:endParaRPr lang="en-US" sz="2000" i="1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20" y="1091175"/>
                <a:ext cx="2012859" cy="400110"/>
              </a:xfrm>
              <a:prstGeom prst="rect">
                <a:avLst/>
              </a:prstGeom>
              <a:blipFill rotWithShape="1">
                <a:blip r:embed="rId2"/>
                <a:stretch>
                  <a:fillRect b="-441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25019" y="1491285"/>
                <a:ext cx="2012859" cy="4001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𝑥</m:t>
                      </m:r>
                      <m:r>
                        <a:rPr lang="en-US" sz="2000" b="0" i="1" smtClean="0"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+</m:t>
                      </m:r>
                      <m:r>
                        <a:rPr lang="en-US" sz="2000" b="0" i="1" smtClean="0">
                          <a:latin typeface="Cambria Math"/>
                        </a:rPr>
                        <m:t>𝑙𝑠𝑖𝑛</m:t>
                      </m:r>
                      <m:r>
                        <a:rPr lang="en-US" sz="2000" b="0" i="1" smtClean="0">
                          <a:latin typeface="Cambria Math"/>
                        </a:rPr>
                        <m:t> 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𝜃</m:t>
                      </m:r>
                    </m:oMath>
                  </m:oMathPara>
                </a14:m>
                <a:endParaRPr lang="en-US" sz="2000" i="1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19" y="1491285"/>
                <a:ext cx="2012859" cy="40011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22582" y="1075361"/>
                <a:ext cx="3408304" cy="41447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𝑦</m:t>
                          </m:r>
                        </m:e>
                      </m:acc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̈"/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−</m:t>
                      </m:r>
                      <m:r>
                        <a:rPr lang="en-US" sz="2000" b="0" i="1" smtClean="0">
                          <a:latin typeface="Cambria Math"/>
                        </a:rPr>
                        <m:t>𝑙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acc>
                        </m:e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sz="2000" b="0" i="1" smtClean="0"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𝑠𝑖𝑛</m:t>
                          </m:r>
                        </m:fName>
                        <m: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𝑙</m:t>
                          </m:r>
                          <m:acc>
                            <m:accPr>
                              <m:chr m:val="̈"/>
                              <m:ctrlP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acc>
                          <m:func>
                            <m:funcPr>
                              <m:ctrlP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2000" i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2582" y="1075361"/>
                <a:ext cx="3408304" cy="414472"/>
              </a:xfrm>
              <a:prstGeom prst="rect">
                <a:avLst/>
              </a:prstGeom>
              <a:blipFill rotWithShape="1">
                <a:blip r:embed="rId4"/>
                <a:stretch>
                  <a:fillRect b="-571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22582" y="1491285"/>
                <a:ext cx="3400931" cy="41447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𝑥</m:t>
                          </m:r>
                        </m:e>
                      </m:acc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̈"/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−</m:t>
                      </m:r>
                      <m:r>
                        <a:rPr lang="en-US" sz="2000" b="0" i="1" smtClean="0">
                          <a:latin typeface="Cambria Math"/>
                        </a:rPr>
                        <m:t>𝑙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acc>
                        </m:e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sz="2000" b="0" i="1" smtClean="0"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𝑠𝑖𝑛</m:t>
                          </m:r>
                        </m:fName>
                        <m: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𝑙</m:t>
                          </m:r>
                          <m:acc>
                            <m:accPr>
                              <m:chr m:val="̈"/>
                              <m:ctrlP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acc>
                          <m:func>
                            <m:funcPr>
                              <m:ctrlP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2000" i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2582" y="1491285"/>
                <a:ext cx="3400931" cy="41447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688526" y="1078649"/>
                <a:ext cx="1241943" cy="42428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𝑚</m:t>
                      </m:r>
                      <m:acc>
                        <m:accPr>
                          <m:chr m:val="̈"/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𝑦</m:t>
                          </m:r>
                        </m:e>
                      </m:acc>
                      <m:r>
                        <a:rPr lang="en-US" sz="2000" b="0" i="1" smtClean="0"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sz="2000" i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8526" y="1078649"/>
                <a:ext cx="1241943" cy="424283"/>
              </a:xfrm>
              <a:prstGeom prst="rect">
                <a:avLst/>
              </a:prstGeom>
              <a:blipFill rotWithShape="1">
                <a:blip r:embed="rId6"/>
                <a:stretch>
                  <a:fillRect b="-277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688525" y="1498466"/>
                <a:ext cx="1241943" cy="4001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𝑚</m:t>
                      </m:r>
                      <m:acc>
                        <m:accPr>
                          <m:chr m:val="̈"/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𝑥</m:t>
                          </m:r>
                        </m:e>
                      </m:acc>
                      <m:r>
                        <a:rPr lang="en-US" sz="2000" b="0" i="1" smtClean="0"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2000" i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8525" y="1498466"/>
                <a:ext cx="1241943" cy="40011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25019" y="2441755"/>
                <a:ext cx="4039119" cy="41447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𝐶</m:t>
                          </m:r>
                        </m:sub>
                      </m:sSub>
                      <m:acc>
                        <m:accPr>
                          <m:chr m:val="̈"/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00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acc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𝑚𝑙</m:t>
                      </m:r>
                      <m:d>
                        <m:dPr>
                          <m:ctrlPr>
                            <a:rPr lang="en-US" sz="20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̈"/>
                              <m:ctrlP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e>
                          </m:acc>
                          <m:r>
                            <a:rPr lang="en-US" sz="20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𝑔</m:t>
                          </m:r>
                        </m:e>
                      </m:d>
                      <m:func>
                        <m:func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sz="2000" b="0" i="1" smtClean="0">
                              <a:latin typeface="Cambria Math"/>
                            </a:rPr>
                            <m:t>𝑠𝑖𝑛</m:t>
                          </m:r>
                        </m:fName>
                        <m: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𝑚𝑙</m:t>
                          </m:r>
                          <m:acc>
                            <m:accPr>
                              <m:chr m:val="̈"/>
                              <m:ctrlP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</m:acc>
                          <m:func>
                            <m:func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n-US" sz="2000" b="0" i="1" smtClean="0">
                                  <a:latin typeface="Cambria Math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2000" i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19" y="2441755"/>
                <a:ext cx="4039119" cy="414472"/>
              </a:xfrm>
              <a:prstGeom prst="rect">
                <a:avLst/>
              </a:prstGeom>
              <a:blipFill rotWithShape="1">
                <a:blip r:embed="rId8"/>
                <a:stretch>
                  <a:fillRect b="-571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25019" y="2915537"/>
                <a:ext cx="4039119" cy="66858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𝐶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𝑚𝑙</m:t>
                          </m:r>
                        </m:den>
                      </m:f>
                      <m:acc>
                        <m:accPr>
                          <m:chr m:val="̈"/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00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acc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̈"/>
                                  <m:ctrlPr>
                                    <a:rPr lang="en-US" sz="20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𝑔</m:t>
                          </m:r>
                        </m:e>
                      </m:d>
                      <m:func>
                        <m:func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sz="2000" b="0" i="1" smtClean="0">
                              <a:latin typeface="Cambria Math"/>
                            </a:rPr>
                            <m:t>𝑠𝑖𝑛</m:t>
                          </m:r>
                        </m:fName>
                        <m: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̈"/>
                                  <m:ctrlPr>
                                    <a:rPr lang="en-US" sz="20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n-US" sz="2000" b="0" i="1" smtClean="0">
                                  <a:latin typeface="Cambria Math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2000" i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19" y="2915537"/>
                <a:ext cx="4039119" cy="668581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25019" y="3727260"/>
                <a:ext cx="1633652" cy="4001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𝐶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+</m:t>
                      </m:r>
                      <m:r>
                        <a:rPr lang="en-US" sz="2000" b="0" i="1" smtClean="0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𝑙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r>
                        <a:rPr lang="en-US" sz="2000" b="0" i="1" smtClean="0">
                          <a:latin typeface="Cambria Math"/>
                        </a:rPr>
                        <m:t>𝐼</m:t>
                      </m:r>
                    </m:oMath>
                  </m:oMathPara>
                </a14:m>
                <a:endParaRPr lang="en-US" sz="2000" i="1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19" y="3727260"/>
                <a:ext cx="1633652" cy="40011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37092" y="4600772"/>
                <a:ext cx="1047146" cy="4001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000" i="1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92" y="4600772"/>
                <a:ext cx="1047146" cy="40011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37092" y="5000882"/>
                <a:ext cx="1047146" cy="4001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acc>
                      <m:r>
                        <a:rPr lang="en-US" sz="20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sz="2000" i="1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92" y="5000882"/>
                <a:ext cx="1047146" cy="40011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315139" y="4600772"/>
                <a:ext cx="2262864" cy="4001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+</m:t>
                      </m:r>
                      <m:r>
                        <a:rPr lang="en-US" sz="2000" b="0" i="1" smtClean="0">
                          <a:latin typeface="Cambria Math"/>
                        </a:rPr>
                        <m:t>𝐴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sz="2000" b="0" i="1" smtClean="0">
                              <a:latin typeface="Cambria Math"/>
                            </a:rPr>
                            <m:t>𝑐𝑜𝑠</m:t>
                          </m:r>
                        </m:fName>
                        <m: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en-US" sz="2000" i="1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5139" y="4600772"/>
                <a:ext cx="2262864" cy="400110"/>
              </a:xfrm>
              <a:prstGeom prst="rect">
                <a:avLst/>
              </a:prstGeom>
              <a:blipFill rotWithShape="1">
                <a:blip r:embed="rId13"/>
                <a:stretch>
                  <a:fillRect b="-597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315139" y="5000882"/>
                <a:ext cx="2262864" cy="4001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acc>
                      <m:r>
                        <a:rPr lang="en-US" sz="2000" b="0" i="1" smtClean="0">
                          <a:latin typeface="Cambria Math"/>
                        </a:rPr>
                        <m:t>=−</m:t>
                      </m:r>
                      <m:r>
                        <a:rPr lang="en-US" sz="2000" b="0" i="1" smtClean="0">
                          <a:latin typeface="Cambria Math"/>
                        </a:rPr>
                        <m:t>𝐴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sz="2000" b="0" i="1" smtClean="0">
                              <a:latin typeface="Cambria Math"/>
                            </a:rPr>
                            <m:t>𝑠𝑖𝑛</m:t>
                          </m:r>
                        </m:fName>
                        <m: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en-US" sz="2000" i="1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5139" y="5000882"/>
                <a:ext cx="2262864" cy="400110"/>
              </a:xfrm>
              <a:prstGeom prst="rect">
                <a:avLst/>
              </a:prstGeom>
              <a:blipFill rotWithShape="1">
                <a:blip r:embed="rId14"/>
                <a:stretch>
                  <a:fillRect b="-441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37092" y="5846221"/>
                <a:ext cx="3493008" cy="619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US" sz="20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200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acc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𝑙</m:t>
                          </m:r>
                        </m:den>
                      </m:f>
                      <m:r>
                        <a:rPr lang="en-US" sz="2000" b="0" i="1" smtClean="0">
                          <a:latin typeface="Cambria Math"/>
                        </a:rPr>
                        <m:t>(</m:t>
                      </m:r>
                      <m:r>
                        <a:rPr lang="en-US" sz="2000" b="0" i="1" smtClean="0">
                          <a:latin typeface="Cambria Math"/>
                        </a:rPr>
                        <m:t>𝑔</m:t>
                      </m:r>
                      <m:r>
                        <a:rPr lang="en-US" sz="2000" b="0" i="1" smtClean="0">
                          <a:latin typeface="Cambria Math"/>
                        </a:rPr>
                        <m:t>−</m:t>
                      </m:r>
                      <m:r>
                        <a:rPr lang="en-US" sz="2000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sz="2000" b="0" i="1" smtClean="0">
                              <a:latin typeface="Cambria Math"/>
                            </a:rPr>
                            <m:t>𝑐𝑜𝑠</m:t>
                          </m:r>
                        </m:fName>
                        <m: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)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2000" i="1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92" y="5846221"/>
                <a:ext cx="3493008" cy="619400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0" y="-2208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Bell MT" panose="02020503060305020303" pitchFamily="18" charset="0"/>
              </a:rPr>
              <a:t>Deriving the EOM</a:t>
            </a:r>
            <a:endParaRPr lang="en-US" sz="4000" dirty="0">
              <a:latin typeface="Bell MT" panose="02020503060305020303" pitchFamily="18" charset="0"/>
            </a:endParaRPr>
          </a:p>
        </p:txBody>
      </p:sp>
      <p:grpSp>
        <p:nvGrpSpPr>
          <p:cNvPr id="107" name="Group 106"/>
          <p:cNvGrpSpPr/>
          <p:nvPr/>
        </p:nvGrpSpPr>
        <p:grpSpPr>
          <a:xfrm>
            <a:off x="5514363" y="2334568"/>
            <a:ext cx="2153734" cy="3451926"/>
            <a:chOff x="5105400" y="2053084"/>
            <a:chExt cx="2153734" cy="3451926"/>
          </a:xfrm>
        </p:grpSpPr>
        <p:grpSp>
          <p:nvGrpSpPr>
            <p:cNvPr id="37" name="Group 36"/>
            <p:cNvGrpSpPr/>
            <p:nvPr/>
          </p:nvGrpSpPr>
          <p:grpSpPr>
            <a:xfrm rot="1497108">
              <a:off x="6557990" y="2053084"/>
              <a:ext cx="291979" cy="3073506"/>
              <a:chOff x="4391410" y="914398"/>
              <a:chExt cx="332990" cy="3505196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4391416" y="914398"/>
                <a:ext cx="332984" cy="2895596"/>
              </a:xfrm>
              <a:prstGeom prst="rect">
                <a:avLst/>
              </a:prstGeom>
              <a:ln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4391410" y="1523998"/>
                <a:ext cx="332983" cy="289559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4481708" y="40386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1" name="Straight Arrow Connector 40"/>
            <p:cNvCxnSpPr/>
            <p:nvPr/>
          </p:nvCxnSpPr>
          <p:spPr>
            <a:xfrm>
              <a:off x="5789772" y="4302018"/>
              <a:ext cx="0" cy="842518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6166515" y="2619566"/>
              <a:ext cx="0" cy="28854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5105400" y="4723277"/>
              <a:ext cx="215373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Arc 43"/>
            <p:cNvSpPr/>
            <p:nvPr/>
          </p:nvSpPr>
          <p:spPr>
            <a:xfrm rot="945665">
              <a:off x="6132019" y="2892332"/>
              <a:ext cx="648290" cy="357891"/>
            </a:xfrm>
            <a:prstGeom prst="arc">
              <a:avLst>
                <a:gd name="adj1" fmla="val 11356972"/>
                <a:gd name="adj2" fmla="val 2100580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>
              <a:off x="6956335" y="3071278"/>
              <a:ext cx="0" cy="2433732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5105400" y="4302018"/>
              <a:ext cx="2153734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5105400" y="5133854"/>
              <a:ext cx="2153734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-11593" y="675251"/>
            <a:ext cx="1970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Bell MT" panose="02020503060305020303" pitchFamily="18" charset="0"/>
              </a:rPr>
              <a:t>Setup from FBD:</a:t>
            </a:r>
            <a:endParaRPr lang="en-US" sz="2000" dirty="0">
              <a:latin typeface="Bell MT" panose="02020503060305020303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11593" y="2016310"/>
            <a:ext cx="5206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Bell MT" panose="02020503060305020303" pitchFamily="18" charset="0"/>
              </a:rPr>
              <a:t>Defining generalized moment of inertia for rod:</a:t>
            </a:r>
            <a:endParaRPr lang="en-US" sz="2000" dirty="0">
              <a:latin typeface="Bell MT" panose="02020503060305020303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-11593" y="4200662"/>
            <a:ext cx="2087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Bell MT" panose="02020503060305020303" pitchFamily="18" charset="0"/>
              </a:rPr>
              <a:t>Initial Conditions:</a:t>
            </a:r>
            <a:endParaRPr lang="en-US" sz="2000" dirty="0">
              <a:latin typeface="Bell MT" panose="02020503060305020303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-12700" y="5446111"/>
            <a:ext cx="2212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Bell MT" panose="02020503060305020303" pitchFamily="18" charset="0"/>
              </a:rPr>
              <a:t>Solve for the EOM:</a:t>
            </a:r>
            <a:endParaRPr lang="en-US" sz="2000" dirty="0">
              <a:latin typeface="Bell MT" panose="02020503060305020303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70135" y="4113636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ω</a:t>
            </a:r>
            <a:endParaRPr lang="en-US" sz="2400" dirty="0"/>
          </a:p>
        </p:txBody>
      </p:sp>
      <p:sp>
        <p:nvSpPr>
          <p:cNvPr id="34" name="TextBox 33"/>
          <p:cNvSpPr txBox="1"/>
          <p:nvPr/>
        </p:nvSpPr>
        <p:spPr>
          <a:xfrm>
            <a:off x="7000193" y="5786494"/>
            <a:ext cx="772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mg</a:t>
            </a:r>
            <a:endParaRPr lang="en-US" sz="2400" dirty="0"/>
          </a:p>
        </p:txBody>
      </p:sp>
      <p:sp>
        <p:nvSpPr>
          <p:cNvPr id="18" name="Left Brace 17"/>
          <p:cNvSpPr/>
          <p:nvPr/>
        </p:nvSpPr>
        <p:spPr>
          <a:xfrm rot="12265974">
            <a:off x="7205319" y="3139976"/>
            <a:ext cx="719250" cy="2498402"/>
          </a:xfrm>
          <a:prstGeom prst="leftBrace">
            <a:avLst>
              <a:gd name="adj1" fmla="val 8934"/>
              <a:gd name="adj2" fmla="val 69288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893595" y="3969829"/>
            <a:ext cx="772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756382" y="2800109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/>
              <a:t>θ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8587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2208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Bell MT" panose="02020503060305020303" pitchFamily="18" charset="0"/>
              </a:rPr>
              <a:t>Deriving the Mathieu Equation</a:t>
            </a:r>
            <a:endParaRPr lang="en-US" sz="4000" dirty="0">
              <a:latin typeface="Bell MT" panose="020205030603050203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39636" y="1250423"/>
                <a:ext cx="4204934" cy="619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US" sz="20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200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acc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𝑙</m:t>
                          </m:r>
                        </m:den>
                      </m:f>
                      <m:r>
                        <a:rPr lang="en-US" sz="2000" b="0" i="1" smtClean="0">
                          <a:latin typeface="Cambria Math"/>
                        </a:rPr>
                        <m:t>(</m:t>
                      </m:r>
                      <m:r>
                        <a:rPr lang="en-US" sz="2000" b="0" i="1" smtClean="0">
                          <a:latin typeface="Cambria Math"/>
                        </a:rPr>
                        <m:t>𝑔</m:t>
                      </m:r>
                      <m:r>
                        <a:rPr lang="en-US" sz="2000" b="0" i="1" smtClean="0">
                          <a:latin typeface="Cambria Math"/>
                        </a:rPr>
                        <m:t>−</m:t>
                      </m:r>
                      <m:r>
                        <a:rPr lang="en-US" sz="2000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sz="2000" b="0" i="1" smtClean="0">
                              <a:latin typeface="Cambria Math"/>
                            </a:rPr>
                            <m:t>𝑐𝑜𝑠</m:t>
                          </m:r>
                        </m:fName>
                        <m: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)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2000" i="1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36" y="1250423"/>
                <a:ext cx="4204934" cy="61940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39636" y="4478638"/>
                <a:ext cx="2212978" cy="69506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𝜀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𝑚𝑙𝐴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𝐼</m:t>
                          </m:r>
                        </m:den>
                      </m:f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𝑙</m:t>
                          </m:r>
                        </m:den>
                      </m:f>
                    </m:oMath>
                  </m:oMathPara>
                </a14:m>
                <a:endParaRPr lang="en-US" sz="2000" i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36" y="4478638"/>
                <a:ext cx="2212978" cy="69506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9636" y="3401804"/>
                <a:ext cx="2212978" cy="67672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𝛿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𝑚𝑙𝑔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𝐼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(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20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  <a:ea typeface="Cambria Math"/>
                                    </a:rPr>
                                    <m:t>𝑜</m:t>
                                  </m:r>
                                </m:sub>
                                <m:sup/>
                              </m:sSubSup>
                            </m:num>
                            <m:den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den>
                          </m:f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i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36" y="3401804"/>
                <a:ext cx="2212978" cy="67672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39635" y="4078528"/>
                <a:ext cx="2212979" cy="4001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/>
                          <a:ea typeface="Cambria Math"/>
                        </a:rPr>
                        <m:t>𝜏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𝑡</m:t>
                      </m:r>
                    </m:oMath>
                  </m:oMathPara>
                </a14:m>
                <a:endParaRPr lang="en-US" sz="2000" i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35" y="4078528"/>
                <a:ext cx="2212979" cy="40011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39636" y="1869823"/>
                <a:ext cx="4204934" cy="70993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sz="20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= </m:t>
                      </m:r>
                      <m:r>
                        <a:rPr lang="en-US" sz="2000" b="0" i="1" smtClean="0">
                          <a:latin typeface="Cambria Math"/>
                        </a:rPr>
                        <m:t>(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𝑚𝑙𝑔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𝐼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𝑚𝑙𝐴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𝐼</m:t>
                          </m:r>
                        </m:den>
                      </m:f>
                      <m:func>
                        <m:func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sz="2000" b="0" i="1" smtClean="0">
                              <a:latin typeface="Cambria Math"/>
                            </a:rPr>
                            <m:t>𝑐𝑜𝑠</m:t>
                          </m:r>
                        </m:fName>
                        <m: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func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)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𝑠𝑖𝑛</m:t>
                          </m:r>
                        </m:fName>
                        <m: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sz="2000" i="1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36" y="1869823"/>
                <a:ext cx="4204934" cy="70993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39635" y="5637206"/>
                <a:ext cx="3029291" cy="70987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= </m:t>
                      </m:r>
                      <m:r>
                        <a:rPr lang="en-US" sz="2000" b="0" i="1" smtClean="0">
                          <a:latin typeface="Cambria Math"/>
                        </a:rPr>
                        <m:t>(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𝛿</m:t>
                      </m:r>
                      <m:r>
                        <a:rPr lang="en-US" sz="2000" b="0" i="1" smtClean="0">
                          <a:latin typeface="Cambria Math"/>
                        </a:rPr>
                        <m:t>−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𝜀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sz="2000" b="0" i="1" smtClean="0">
                              <a:latin typeface="Cambria Math"/>
                            </a:rPr>
                            <m:t>𝑐𝑜𝑠</m:t>
                          </m:r>
                        </m:fName>
                        <m: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</m:func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)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𝑠𝑖𝑛</m:t>
                          </m:r>
                        </m:fName>
                        <m: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sz="2000" i="1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35" y="5637206"/>
                <a:ext cx="3029291" cy="70987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-6263" y="884228"/>
            <a:ext cx="2911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Bell MT" panose="02020503060305020303" pitchFamily="18" charset="0"/>
              </a:rPr>
              <a:t>Inverted Pendulum EOM:</a:t>
            </a:r>
            <a:endParaRPr lang="en-US" sz="2000" dirty="0">
              <a:latin typeface="Bell MT" panose="0202050306030502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6263" y="2693918"/>
            <a:ext cx="4166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Bell MT" panose="02020503060305020303" pitchFamily="18" charset="0"/>
              </a:rPr>
              <a:t>Dimensionless driving frequency, time, amplitude:</a:t>
            </a:r>
            <a:endParaRPr lang="en-US" sz="2000" dirty="0">
              <a:latin typeface="Bell MT" panose="020205030603050203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6263" y="5237096"/>
            <a:ext cx="2130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Bell MT" panose="02020503060305020303" pitchFamily="18" charset="0"/>
              </a:rPr>
              <a:t>Mathieu Equation:</a:t>
            </a:r>
            <a:endParaRPr lang="en-US" sz="2000" dirty="0">
              <a:latin typeface="Bell MT" panose="02020503060305020303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815" y="3594393"/>
            <a:ext cx="5043943" cy="31178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991" y="884228"/>
            <a:ext cx="3706051" cy="22984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16200000">
            <a:off x="2996206" y="4388602"/>
            <a:ext cx="1272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Bell MT" panose="02020503060305020303" pitchFamily="18" charset="0"/>
              </a:rPr>
              <a:t>Hanging</a:t>
            </a:r>
            <a:endParaRPr lang="en-US" b="1" dirty="0">
              <a:latin typeface="Bell MT" panose="020205030603050203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3066587" y="5749728"/>
            <a:ext cx="1131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Bell MT" panose="02020503060305020303" pitchFamily="18" charset="0"/>
              </a:rPr>
              <a:t>Inverted</a:t>
            </a:r>
            <a:endParaRPr lang="en-US" b="1" dirty="0">
              <a:latin typeface="Bell MT" panose="02020503060305020303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22934" y="2790210"/>
            <a:ext cx="636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Bell MT" panose="02020503060305020303" pitchFamily="18" charset="0"/>
              </a:rPr>
              <a:t>-</a:t>
            </a:r>
            <a:r>
              <a:rPr lang="el-GR" sz="2000" dirty="0">
                <a:latin typeface="Cambria"/>
              </a:rPr>
              <a:t>ω</a:t>
            </a:r>
            <a:endParaRPr lang="en-US" dirty="0">
              <a:latin typeface="Bell MT" panose="02020503060305020303" pitchFamily="18" charset="0"/>
            </a:endParaRPr>
          </a:p>
        </p:txBody>
      </p:sp>
      <p:cxnSp>
        <p:nvCxnSpPr>
          <p:cNvPr id="21" name="Straight Arrow Connector 20"/>
          <p:cNvCxnSpPr>
            <a:endCxn id="19" idx="0"/>
          </p:cNvCxnSpPr>
          <p:nvPr/>
        </p:nvCxnSpPr>
        <p:spPr>
          <a:xfrm>
            <a:off x="4740962" y="1258083"/>
            <a:ext cx="1" cy="1532127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086600" y="2790210"/>
            <a:ext cx="636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Bell MT" panose="02020503060305020303" pitchFamily="18" charset="0"/>
              </a:rPr>
              <a:t>+</a:t>
            </a:r>
            <a:r>
              <a:rPr lang="en-US" sz="2000" dirty="0" smtClean="0">
                <a:latin typeface="Cambria"/>
              </a:rPr>
              <a:t>A</a:t>
            </a:r>
            <a:endParaRPr lang="en-US" dirty="0">
              <a:latin typeface="Bell MT" panose="02020503060305020303" pitchFamily="18" charset="0"/>
            </a:endParaRPr>
          </a:p>
        </p:txBody>
      </p:sp>
      <p:cxnSp>
        <p:nvCxnSpPr>
          <p:cNvPr id="23" name="Straight Arrow Connector 22"/>
          <p:cNvCxnSpPr>
            <a:endCxn id="22" idx="1"/>
          </p:cNvCxnSpPr>
          <p:nvPr/>
        </p:nvCxnSpPr>
        <p:spPr>
          <a:xfrm>
            <a:off x="5334000" y="2990265"/>
            <a:ext cx="1752600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404628" y="1310712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Bell MT" panose="02020503060305020303" pitchFamily="18" charset="0"/>
              </a:rPr>
              <a:t>Stability Region</a:t>
            </a:r>
            <a:endParaRPr lang="en-US" dirty="0">
              <a:latin typeface="Bell MT" panose="02020503060305020303" pitchFamily="18" charset="0"/>
            </a:endParaRPr>
          </a:p>
        </p:txBody>
      </p:sp>
      <p:cxnSp>
        <p:nvCxnSpPr>
          <p:cNvPr id="28" name="Straight Arrow Connector 27"/>
          <p:cNvCxnSpPr>
            <a:stCxn id="26" idx="1"/>
          </p:cNvCxnSpPr>
          <p:nvPr/>
        </p:nvCxnSpPr>
        <p:spPr>
          <a:xfrm flipH="1">
            <a:off x="6477000" y="1664655"/>
            <a:ext cx="927628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943600" y="3678179"/>
            <a:ext cx="3314" cy="3117834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895236" y="5791200"/>
            <a:ext cx="4829099" cy="12700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665914" y="5449957"/>
            <a:ext cx="1639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Bell MT" panose="02020503060305020303" pitchFamily="18" charset="0"/>
              </a:rPr>
              <a:t>Constant </a:t>
            </a:r>
            <a:r>
              <a:rPr lang="el-GR" sz="2000" dirty="0">
                <a:latin typeface="Cambria"/>
              </a:rPr>
              <a:t>ω</a:t>
            </a:r>
            <a:endParaRPr lang="en-US" sz="2000" dirty="0">
              <a:latin typeface="Bell MT" panose="02020503060305020303" pitchFamily="18" charset="0"/>
            </a:endParaRPr>
          </a:p>
          <a:p>
            <a:pPr algn="ctr"/>
            <a:r>
              <a:rPr lang="en-US" sz="2000" dirty="0" smtClean="0">
                <a:latin typeface="Bell MT" panose="02020503060305020303" pitchFamily="18" charset="0"/>
              </a:rPr>
              <a:t> </a:t>
            </a:r>
            <a:endParaRPr lang="en-US" dirty="0">
              <a:latin typeface="Bell MT" panose="02020503060305020303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 rot="16200000">
            <a:off x="5107350" y="4234716"/>
            <a:ext cx="1696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Bell MT" panose="02020503060305020303" pitchFamily="18" charset="0"/>
              </a:rPr>
              <a:t>Constant </a:t>
            </a:r>
            <a:r>
              <a:rPr lang="en-US" sz="2000" dirty="0" smtClean="0">
                <a:latin typeface="Cambria"/>
              </a:rPr>
              <a:t>A</a:t>
            </a:r>
            <a:endParaRPr lang="en-US" sz="2000" dirty="0">
              <a:latin typeface="Bell MT" panose="02020503060305020303" pitchFamily="18" charset="0"/>
            </a:endParaRPr>
          </a:p>
          <a:p>
            <a:pPr algn="ctr"/>
            <a:r>
              <a:rPr lang="en-US" sz="2000" dirty="0" smtClean="0">
                <a:latin typeface="Bell MT" panose="02020503060305020303" pitchFamily="18" charset="0"/>
              </a:rPr>
              <a:t> </a:t>
            </a:r>
            <a:endParaRPr lang="en-US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22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766" y="1065478"/>
            <a:ext cx="2968134" cy="18385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766" y="4819420"/>
            <a:ext cx="2968134" cy="18385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26936" y="1600200"/>
                <a:ext cx="3441764" cy="619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US" sz="20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200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acc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𝑙</m:t>
                          </m:r>
                        </m:den>
                      </m:f>
                      <m:r>
                        <a:rPr lang="en-US" sz="2000" b="0" i="1" smtClean="0">
                          <a:latin typeface="Cambria Math"/>
                        </a:rPr>
                        <m:t>(</m:t>
                      </m:r>
                      <m:r>
                        <a:rPr lang="en-US" sz="2000" b="0" i="1" smtClean="0">
                          <a:latin typeface="Cambria Math"/>
                        </a:rPr>
                        <m:t>𝑔</m:t>
                      </m:r>
                      <m:r>
                        <a:rPr lang="en-US" sz="2000" b="0" i="1" smtClean="0">
                          <a:latin typeface="Cambria Math"/>
                        </a:rPr>
                        <m:t>−</m:t>
                      </m:r>
                      <m:r>
                        <a:rPr lang="en-US" sz="2000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sz="2000" b="0" i="1" smtClean="0">
                              <a:latin typeface="Cambria Math"/>
                            </a:rPr>
                            <m:t>𝑐𝑜𝑠</m:t>
                          </m:r>
                        </m:fName>
                        <m: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)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2000" i="1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36" y="1600200"/>
                <a:ext cx="3441764" cy="6194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08136" y="1058297"/>
                <a:ext cx="1460564" cy="41447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US" sz="20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200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acc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̈"/>
                              <m:ctrlP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200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+</m:t>
                      </m:r>
                      <m:acc>
                        <m:accPr>
                          <m:chr m:val="̈"/>
                          <m:ctrlPr>
                            <a:rPr lang="en-US" sz="20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</m:ac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8136" y="1058297"/>
                <a:ext cx="1460564" cy="414472"/>
              </a:xfrm>
              <a:prstGeom prst="rect">
                <a:avLst/>
              </a:prstGeom>
              <a:blipFill rotWithShape="1">
                <a:blip r:embed="rId5"/>
                <a:stretch>
                  <a:fillRect r="-1701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68700" y="1058297"/>
                <a:ext cx="1460564" cy="41447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̈"/>
                              <m:ctrlP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200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acc>
                        <m:accPr>
                          <m:chr m:val="̈"/>
                          <m:ctrlPr>
                            <a:rPr lang="en-US" sz="20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200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acc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−</m:t>
                      </m:r>
                      <m:acc>
                        <m:accPr>
                          <m:chr m:val="̈"/>
                          <m:ctrlPr>
                            <a:rPr lang="en-US" sz="20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</m:ac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700" y="1058297"/>
                <a:ext cx="1460564" cy="414472"/>
              </a:xfrm>
              <a:prstGeom prst="rect">
                <a:avLst/>
              </a:prstGeom>
              <a:blipFill rotWithShape="1">
                <a:blip r:embed="rId6"/>
                <a:stretch>
                  <a:fillRect r="-1694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6936" y="2684867"/>
                <a:ext cx="6959664" cy="90486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̈"/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=− 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𝑔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𝐴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n-US" b="0" i="1" smtClean="0">
                                  <a:latin typeface="Cambria Math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func>
                        </m:e>
                      </m:d>
                      <m:f>
                        <m:f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func>
                        </m:num>
                        <m:den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𝑙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𝑙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̈"/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𝑐𝑜𝑠</m:t>
                          </m:r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func>
                      <m:func>
                        <m:func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𝑐𝑜𝑠</m:t>
                          </m:r>
                        </m:fName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func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−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b="0" i="1" smtClean="0">
                              <a:latin typeface="Cambria Math"/>
                            </a:rPr>
                            <m:t>𝑠𝑖𝑛</m:t>
                          </m:r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n-US" b="0" i="1" smtClean="0">
                                  <a:latin typeface="Cambria Math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−2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func>
                        </m:e>
                      </m:func>
                      <m:func>
                        <m:func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𝑐𝑜𝑠</m:t>
                          </m:r>
                        </m:fName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func>
                      <m:func>
                        <m:func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𝑠𝑖𝑛</m:t>
                          </m:r>
                        </m:fName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n-US" i="1">
                                  <a:latin typeface="Cambria Math"/>
                                </a:rPr>
                                <m:t>𝑠𝑖𝑛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</m:e>
                              </m:func>
                            </m:e>
                          </m:func>
                        </m:e>
                      </m:func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36" y="2684867"/>
                <a:ext cx="6959664" cy="904863"/>
              </a:xfrm>
              <a:prstGeom prst="rect">
                <a:avLst/>
              </a:prstGeom>
              <a:blipFill rotWithShape="1">
                <a:blip r:embed="rId7"/>
                <a:stretch>
                  <a:fillRect b="-331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20554" y="3810000"/>
                <a:ext cx="4451446" cy="67050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̈"/>
                              <m:ctrlPr>
                                <a:rPr lang="en-US" sz="2000" i="1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𝑔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𝑙</m:t>
                          </m:r>
                        </m:den>
                      </m:f>
                      <m:func>
                        <m:func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sz="2000" b="0" i="1" smtClean="0">
                              <a:latin typeface="Cambria Math"/>
                            </a:rPr>
                            <m:t>𝑠𝑖𝑛</m:t>
                          </m:r>
                        </m:fName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(</m:t>
                              </m:r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𝐴</m:t>
                                  </m:r>
                                  <m:r>
                                    <a:rPr lang="en-US" sz="2000" b="0" i="1" smtClean="0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𝑙</m:t>
                                  </m:r>
                                </m:den>
                              </m:f>
                              <m:r>
                                <a:rPr lang="en-US" sz="2000" b="0" i="1" smtClean="0">
                                  <a:latin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func>
                      <m:func>
                        <m:funcPr>
                          <m:ctrlPr>
                            <a:rPr lang="en-US" sz="2000" i="1" smtClean="0"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𝑠𝑖𝑛</m:t>
                          </m:r>
                        </m:fName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func>
                      <m:func>
                        <m:funcPr>
                          <m:ctrlPr>
                            <a:rPr lang="en-US" sz="2000" i="1"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𝑐𝑜𝑠</m:t>
                          </m:r>
                        </m:fName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sz="2000" i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554" y="3810000"/>
                <a:ext cx="4451446" cy="67050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26936" y="5049892"/>
                <a:ext cx="2146364" cy="7386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acc>
                            <m:accPr>
                              <m:chr m:val="̈"/>
                              <m:ctrlPr>
                                <a:rPr lang="en-US" sz="2000" i="1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𝑒𝑓𝑓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i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36" y="5049892"/>
                <a:ext cx="2146364" cy="738664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0" y="-2208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Bell MT" panose="02020503060305020303" pitchFamily="18" charset="0"/>
              </a:rPr>
              <a:t>Deriving the Effective Potential</a:t>
            </a:r>
            <a:endParaRPr lang="en-US" sz="4000" dirty="0">
              <a:latin typeface="Bell MT" panose="020205030603050203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26936" y="5867400"/>
                <a:ext cx="4279964" cy="66851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𝑈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𝑒𝑓𝑓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𝑚𝑔𝑙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sz="2000" b="0" i="1" smtClean="0">
                              <a:latin typeface="Cambria Math"/>
                            </a:rPr>
                            <m:t>𝑐𝑜𝑠</m:t>
                          </m:r>
                        </m:fName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(</m:t>
                              </m:r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𝐴</m:t>
                                  </m:r>
                                  <m:r>
                                    <a:rPr lang="en-US" sz="2000" b="0" i="1" smtClean="0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func>
                                <m:funcPr>
                                  <m:ctrlPr>
                                    <a:rPr lang="en-US" sz="2000" b="0" i="1" smtClean="0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func>
                              <m:r>
                                <a:rPr lang="en-US" sz="2000" b="0" i="1" smtClean="0">
                                  <a:latin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US" sz="2000" i="1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36" y="5867400"/>
                <a:ext cx="4279964" cy="668516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657600" y="1574647"/>
                <a:ext cx="2305146" cy="67050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/>
                          <a:ea typeface="Cambria Math"/>
                        </a:rPr>
                        <m:t>𝜀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𝑙</m:t>
                          </m:r>
                        </m:den>
                      </m:f>
                      <m:func>
                        <m:funcPr>
                          <m:ctrlPr>
                            <a:rPr lang="en-US" sz="2000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sz="2000" i="1">
                              <a:latin typeface="Cambria Math"/>
                            </a:rPr>
                            <m:t>𝑠𝑖𝑛</m:t>
                          </m:r>
                        </m:fName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n-US" sz="2000" i="1">
                                  <a:latin typeface="Cambria Math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1574647"/>
                <a:ext cx="2305146" cy="67050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0" y="671589"/>
            <a:ext cx="8508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Bell MT" panose="02020503060305020303" pitchFamily="18" charset="0"/>
              </a:rPr>
              <a:t>The EOM is split into rapid oscillation (</a:t>
            </a:r>
            <a:r>
              <a:rPr lang="el-GR" sz="2000" i="1" dirty="0" smtClean="0">
                <a:latin typeface="Calibri"/>
              </a:rPr>
              <a:t>ε</a:t>
            </a:r>
            <a:r>
              <a:rPr lang="en-US" sz="2000" dirty="0" smtClean="0">
                <a:latin typeface="Bell MT" panose="02020503060305020303" pitchFamily="18" charset="0"/>
              </a:rPr>
              <a:t>)</a:t>
            </a:r>
            <a:r>
              <a:rPr lang="en-US" sz="2000" dirty="0" smtClean="0">
                <a:latin typeface="Calibri"/>
              </a:rPr>
              <a:t> </a:t>
            </a:r>
            <a:r>
              <a:rPr lang="en-US" sz="2000" dirty="0" smtClean="0">
                <a:latin typeface="Bell MT" panose="02020503060305020303" pitchFamily="18" charset="0"/>
              </a:rPr>
              <a:t>and slow oscillation (</a:t>
            </a:r>
            <a:r>
              <a:rPr lang="el-GR" sz="2000" dirty="0" smtClean="0"/>
              <a:t>θ</a:t>
            </a:r>
            <a:r>
              <a:rPr lang="en-US" sz="2000" i="1" baseline="-25000" dirty="0" smtClean="0">
                <a:latin typeface="Bell MT" panose="02020503060305020303" pitchFamily="18" charset="0"/>
              </a:rPr>
              <a:t>0</a:t>
            </a:r>
            <a:r>
              <a:rPr lang="en-US" sz="2000" dirty="0" smtClean="0">
                <a:latin typeface="Bell MT" panose="02020503060305020303" pitchFamily="18" charset="0"/>
              </a:rPr>
              <a:t>)</a:t>
            </a:r>
            <a:r>
              <a:rPr lang="en-US" sz="2000" i="1" dirty="0" smtClean="0">
                <a:latin typeface="Bell MT" panose="02020503060305020303" pitchFamily="18" charset="0"/>
              </a:rPr>
              <a:t> </a:t>
            </a:r>
            <a:r>
              <a:rPr lang="en-US" sz="2000" dirty="0">
                <a:latin typeface="Bell MT" panose="02020503060305020303" pitchFamily="18" charset="0"/>
              </a:rPr>
              <a:t>components</a:t>
            </a:r>
            <a:r>
              <a:rPr lang="en-US" sz="2000" dirty="0" smtClean="0">
                <a:latin typeface="Bell MT" panose="02020503060305020303" pitchFamily="18" charset="0"/>
              </a:rPr>
              <a:t>:</a:t>
            </a:r>
            <a:endParaRPr lang="en-US" sz="2000" dirty="0">
              <a:latin typeface="Bell MT" panose="02020503060305020303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2275451"/>
            <a:ext cx="4215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Bell MT" panose="02020503060305020303" pitchFamily="18" charset="0"/>
              </a:rPr>
              <a:t>Solving for the slow component EOM:</a:t>
            </a:r>
            <a:endParaRPr lang="en-US" sz="2000" dirty="0">
              <a:latin typeface="Bell MT" panose="02020503060305020303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4649782"/>
            <a:ext cx="3543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Bell MT" panose="02020503060305020303" pitchFamily="18" charset="0"/>
              </a:rPr>
              <a:t>Defining the Effective Potential:</a:t>
            </a:r>
            <a:endParaRPr lang="en-US" sz="2000" dirty="0">
              <a:latin typeface="Bell MT" panose="02020503060305020303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70154" y="3428333"/>
            <a:ext cx="1272114" cy="70788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Bell MT" panose="02020503060305020303" pitchFamily="18" charset="0"/>
              </a:rPr>
              <a:t>Hanging Well</a:t>
            </a:r>
            <a:endParaRPr lang="en-US" dirty="0">
              <a:latin typeface="Bell MT" panose="02020503060305020303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89203" y="3810000"/>
            <a:ext cx="1272114" cy="70788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Bell MT" panose="02020503060305020303" pitchFamily="18" charset="0"/>
              </a:rPr>
              <a:t>Inverted Well</a:t>
            </a:r>
            <a:endParaRPr lang="en-US" dirty="0">
              <a:latin typeface="Bell MT" panose="02020503060305020303" pitchFamily="18" charset="0"/>
            </a:endParaRPr>
          </a:p>
        </p:txBody>
      </p:sp>
      <p:cxnSp>
        <p:nvCxnSpPr>
          <p:cNvPr id="13" name="Straight Arrow Connector 12"/>
          <p:cNvCxnSpPr>
            <a:stCxn id="20" idx="0"/>
            <a:endCxn id="5" idx="2"/>
          </p:cNvCxnSpPr>
          <p:nvPr/>
        </p:nvCxnSpPr>
        <p:spPr>
          <a:xfrm flipH="1" flipV="1">
            <a:off x="7621833" y="2904072"/>
            <a:ext cx="784378" cy="5242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1" idx="3"/>
          </p:cNvCxnSpPr>
          <p:nvPr/>
        </p:nvCxnSpPr>
        <p:spPr>
          <a:xfrm>
            <a:off x="7261317" y="4163943"/>
            <a:ext cx="1349283" cy="7890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1" idx="2"/>
          </p:cNvCxnSpPr>
          <p:nvPr/>
        </p:nvCxnSpPr>
        <p:spPr>
          <a:xfrm>
            <a:off x="6625260" y="4517886"/>
            <a:ext cx="1" cy="5320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35943" y="1065478"/>
                <a:ext cx="1905000" cy="4001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𝐴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≪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𝑙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; </m:t>
                      </m:r>
                      <m:r>
                        <m:rPr>
                          <m:sty m:val="p"/>
                        </m:rPr>
                        <a:rPr lang="el-GR" sz="2000" b="0" i="1" smtClean="0">
                          <a:latin typeface="Cambria Math"/>
                          <a:ea typeface="Cambria Math"/>
                        </a:rPr>
                        <m:t>ω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≫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/>
                              <a:ea typeface="Cambria Math"/>
                            </a:rPr>
                            <m:t>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943" y="1065478"/>
                <a:ext cx="1905000" cy="40011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081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484925"/>
            <a:ext cx="2457907" cy="43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0" y="2484925"/>
            <a:ext cx="2457907" cy="43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940" y="2484925"/>
            <a:ext cx="2457907" cy="43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1030229" y="3592081"/>
            <a:ext cx="2174807" cy="2174807"/>
          </a:xfrm>
          <a:prstGeom prst="ellipse">
            <a:avLst/>
          </a:prstGeom>
          <a:solidFill>
            <a:srgbClr val="66FFFF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487585" y="3592079"/>
            <a:ext cx="2174807" cy="2174807"/>
          </a:xfrm>
          <a:prstGeom prst="ellipse">
            <a:avLst/>
          </a:prstGeom>
          <a:solidFill>
            <a:srgbClr val="66FFFF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944941" y="3592078"/>
            <a:ext cx="2174807" cy="2174807"/>
          </a:xfrm>
          <a:prstGeom prst="ellipse">
            <a:avLst/>
          </a:prstGeom>
          <a:solidFill>
            <a:srgbClr val="66FFFF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2117634" y="3733800"/>
            <a:ext cx="549366" cy="94568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574989" y="4282841"/>
            <a:ext cx="993707" cy="39664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7" idx="6"/>
          </p:cNvCxnSpPr>
          <p:nvPr/>
        </p:nvCxnSpPr>
        <p:spPr>
          <a:xfrm flipH="1">
            <a:off x="7032345" y="4679482"/>
            <a:ext cx="108740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38428" y="4494819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~</a:t>
            </a:r>
            <a:r>
              <a:rPr lang="en-US" dirty="0" smtClean="0">
                <a:solidFill>
                  <a:srgbClr val="FF0000"/>
                </a:solidFill>
              </a:rPr>
              <a:t>70°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33800" y="4494819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~30°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72200" y="4494989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~5°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-2208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Bell MT" panose="02020503060305020303" pitchFamily="18" charset="0"/>
              </a:rPr>
              <a:t>Viewing Potential Well Strength</a:t>
            </a:r>
            <a:endParaRPr lang="en-US" sz="4000" dirty="0">
              <a:latin typeface="Bell MT" panose="02020503060305020303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864" y="571500"/>
            <a:ext cx="2968136" cy="18385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646331"/>
            <a:ext cx="2968134" cy="183859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21" y="620930"/>
            <a:ext cx="2968136" cy="183859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858000" y="2895600"/>
            <a:ext cx="718046" cy="381000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917700" y="2895600"/>
            <a:ext cx="718046" cy="381000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419600" y="2895600"/>
            <a:ext cx="718046" cy="381000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87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910</Words>
  <Application>Microsoft Office PowerPoint</Application>
  <PresentationFormat>On-screen Show (4:3)</PresentationFormat>
  <Paragraphs>88</Paragraphs>
  <Slides>10</Slides>
  <Notes>1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Hefner</dc:creator>
  <cp:lastModifiedBy>Steven Hefner</cp:lastModifiedBy>
  <cp:revision>42</cp:revision>
  <dcterms:created xsi:type="dcterms:W3CDTF">2014-04-21T02:42:54Z</dcterms:created>
  <dcterms:modified xsi:type="dcterms:W3CDTF">2014-04-30T20:29:14Z</dcterms:modified>
</cp:coreProperties>
</file>