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66" r:id="rId5"/>
    <p:sldId id="264" r:id="rId6"/>
    <p:sldId id="272" r:id="rId7"/>
    <p:sldId id="274" r:id="rId8"/>
    <p:sldId id="273" r:id="rId9"/>
    <p:sldId id="267" r:id="rId10"/>
    <p:sldId id="268" r:id="rId11"/>
    <p:sldId id="269" r:id="rId12"/>
    <p:sldId id="270" r:id="rId13"/>
    <p:sldId id="271" r:id="rId14"/>
  </p:sldIdLst>
  <p:sldSz cx="10080625" cy="7559675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014" y="36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5" d="100"/>
          <a:sy n="75" d="100"/>
        </p:scale>
        <p:origin x="-3072" y="-90"/>
      </p:cViewPr>
      <p:guideLst>
        <p:guide orient="horz" pos="3168"/>
        <p:guide pos="244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jlab\2011Fa_SpringPendulum\Fa2011_InstabilityMeasuremen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jlab\2011Fa_SpringPendulum\Fa2011_InstabilityMeasuremen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E:\jlab\2011Fa_SpringPendulum\Fa2011_InstabilityMeasuremen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Max Displacement vs Mass Added to</a:t>
            </a:r>
            <a:r>
              <a:rPr lang="en-US" sz="2000" baseline="0">
                <a:latin typeface="Times New Roman" pitchFamily="18" charset="0"/>
                <a:cs typeface="Times New Roman" pitchFamily="18" charset="0"/>
              </a:rPr>
              <a:t> Spring Pendulum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'Instability Measurements'!$B$3</c:f>
              <c:strCache>
                <c:ptCount val="1"/>
                <c:pt idx="0">
                  <c:v>Max Disp. (inches)</c:v>
                </c:pt>
              </c:strCache>
            </c:strRef>
          </c:tx>
          <c:spPr>
            <a:ln w="28575">
              <a:noFill/>
            </a:ln>
          </c:spPr>
          <c:xVal>
            <c:numRef>
              <c:f>'Instability Measurements'!$A$4:$A$15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55</c:v>
                </c:pt>
                <c:pt idx="7">
                  <c:v>65</c:v>
                </c:pt>
                <c:pt idx="8">
                  <c:v>75</c:v>
                </c:pt>
                <c:pt idx="9">
                  <c:v>80</c:v>
                </c:pt>
                <c:pt idx="10">
                  <c:v>90</c:v>
                </c:pt>
                <c:pt idx="11">
                  <c:v>200</c:v>
                </c:pt>
              </c:numCache>
            </c:numRef>
          </c:xVal>
          <c:yVal>
            <c:numRef>
              <c:f>'Instability Measurements'!$B$4:$B$15</c:f>
              <c:numCache>
                <c:formatCode>General</c:formatCode>
                <c:ptCount val="12"/>
                <c:pt idx="0">
                  <c:v>0.6</c:v>
                </c:pt>
                <c:pt idx="1">
                  <c:v>0.3</c:v>
                </c:pt>
                <c:pt idx="2">
                  <c:v>0.4</c:v>
                </c:pt>
                <c:pt idx="3">
                  <c:v>0.4</c:v>
                </c:pt>
                <c:pt idx="4">
                  <c:v>0.5</c:v>
                </c:pt>
                <c:pt idx="5">
                  <c:v>0.4</c:v>
                </c:pt>
                <c:pt idx="6">
                  <c:v>0.8</c:v>
                </c:pt>
                <c:pt idx="7">
                  <c:v>2.2000000000000002</c:v>
                </c:pt>
                <c:pt idx="8">
                  <c:v>2.2999999999999998</c:v>
                </c:pt>
                <c:pt idx="9">
                  <c:v>2.2000000000000002</c:v>
                </c:pt>
                <c:pt idx="10">
                  <c:v>2.1</c:v>
                </c:pt>
                <c:pt idx="11">
                  <c:v>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22656"/>
        <c:axId val="46024384"/>
      </c:scatterChart>
      <c:valAx>
        <c:axId val="46022656"/>
        <c:scaling>
          <c:orientation val="minMax"/>
          <c:max val="20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>
                    <a:latin typeface="Times New Roman" pitchFamily="18" charset="0"/>
                    <a:cs typeface="Times New Roman" pitchFamily="18" charset="0"/>
                  </a:rPr>
                  <a:t>Mass (grams)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024384"/>
        <c:crosses val="autoZero"/>
        <c:crossBetween val="midCat"/>
      </c:valAx>
      <c:valAx>
        <c:axId val="4602438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>
                    <a:latin typeface="Times New Roman" pitchFamily="18" charset="0"/>
                    <a:cs typeface="Times New Roman" pitchFamily="18" charset="0"/>
                  </a:rPr>
                  <a:t>Max Displacement (Inches)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0226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Max Displacement vs Mass Added to</a:t>
            </a:r>
            <a:r>
              <a:rPr lang="en-US" sz="2000" baseline="0">
                <a:latin typeface="Times New Roman" pitchFamily="18" charset="0"/>
                <a:cs typeface="Times New Roman" pitchFamily="18" charset="0"/>
              </a:rPr>
              <a:t> Spring Pendulum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'Instability Measurements'!$B$3</c:f>
              <c:strCache>
                <c:ptCount val="1"/>
                <c:pt idx="0">
                  <c:v>Max Disp. (inches)</c:v>
                </c:pt>
              </c:strCache>
            </c:strRef>
          </c:tx>
          <c:spPr>
            <a:ln w="28575">
              <a:noFill/>
            </a:ln>
          </c:spPr>
          <c:xVal>
            <c:numRef>
              <c:f>'Instability Measurements'!$A$4:$A$15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55</c:v>
                </c:pt>
                <c:pt idx="7">
                  <c:v>65</c:v>
                </c:pt>
                <c:pt idx="8">
                  <c:v>75</c:v>
                </c:pt>
                <c:pt idx="9">
                  <c:v>80</c:v>
                </c:pt>
                <c:pt idx="10">
                  <c:v>90</c:v>
                </c:pt>
                <c:pt idx="11">
                  <c:v>200</c:v>
                </c:pt>
              </c:numCache>
            </c:numRef>
          </c:xVal>
          <c:yVal>
            <c:numRef>
              <c:f>'Instability Measurements'!$B$4:$B$15</c:f>
              <c:numCache>
                <c:formatCode>General</c:formatCode>
                <c:ptCount val="12"/>
                <c:pt idx="0">
                  <c:v>0.6</c:v>
                </c:pt>
                <c:pt idx="1">
                  <c:v>0.3</c:v>
                </c:pt>
                <c:pt idx="2">
                  <c:v>0.4</c:v>
                </c:pt>
                <c:pt idx="3">
                  <c:v>0.4</c:v>
                </c:pt>
                <c:pt idx="4">
                  <c:v>0.5</c:v>
                </c:pt>
                <c:pt idx="5">
                  <c:v>0.4</c:v>
                </c:pt>
                <c:pt idx="6">
                  <c:v>0.8</c:v>
                </c:pt>
                <c:pt idx="7">
                  <c:v>2.2000000000000002</c:v>
                </c:pt>
                <c:pt idx="8">
                  <c:v>2.2999999999999998</c:v>
                </c:pt>
                <c:pt idx="9">
                  <c:v>2.2000000000000002</c:v>
                </c:pt>
                <c:pt idx="10">
                  <c:v>2.1</c:v>
                </c:pt>
                <c:pt idx="11">
                  <c:v>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35456"/>
        <c:axId val="46028992"/>
      </c:scatterChart>
      <c:valAx>
        <c:axId val="46035456"/>
        <c:scaling>
          <c:orientation val="minMax"/>
          <c:max val="20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>
                    <a:latin typeface="Times New Roman" pitchFamily="18" charset="0"/>
                    <a:cs typeface="Times New Roman" pitchFamily="18" charset="0"/>
                  </a:rPr>
                  <a:t>Mass (grams)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028992"/>
        <c:crosses val="autoZero"/>
        <c:crossBetween val="midCat"/>
      </c:valAx>
      <c:valAx>
        <c:axId val="4602899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>
                    <a:latin typeface="Times New Roman" pitchFamily="18" charset="0"/>
                    <a:cs typeface="Times New Roman" pitchFamily="18" charset="0"/>
                  </a:rPr>
                  <a:t>Max Displacement (Inches)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035456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en-US" sz="2000">
                <a:latin typeface="Times New Roman" pitchFamily="18" charset="0"/>
                <a:cs typeface="Times New Roman" pitchFamily="18" charset="0"/>
              </a:rPr>
              <a:t>Max Displacement vs Mass Added to</a:t>
            </a:r>
            <a:r>
              <a:rPr lang="en-US" sz="2000" baseline="0">
                <a:latin typeface="Times New Roman" pitchFamily="18" charset="0"/>
                <a:cs typeface="Times New Roman" pitchFamily="18" charset="0"/>
              </a:rPr>
              <a:t> Spring Pendulum</a:t>
            </a:r>
            <a:endParaRPr lang="en-US" sz="2000">
              <a:latin typeface="Times New Roman" pitchFamily="18" charset="0"/>
              <a:cs typeface="Times New Roman" pitchFamily="18" charset="0"/>
            </a:endParaRPr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'Instability Measurements'!$B$3</c:f>
              <c:strCache>
                <c:ptCount val="1"/>
                <c:pt idx="0">
                  <c:v>Max Disp. (inches)</c:v>
                </c:pt>
              </c:strCache>
            </c:strRef>
          </c:tx>
          <c:spPr>
            <a:ln w="28575">
              <a:noFill/>
            </a:ln>
          </c:spPr>
          <c:xVal>
            <c:numRef>
              <c:f>'Instability Measurements'!$A$4:$A$15</c:f>
              <c:numCache>
                <c:formatCode>General</c:formatCode>
                <c:ptCount val="12"/>
                <c:pt idx="0">
                  <c:v>0</c:v>
                </c:pt>
                <c:pt idx="1">
                  <c:v>10</c:v>
                </c:pt>
                <c:pt idx="2">
                  <c:v>20</c:v>
                </c:pt>
                <c:pt idx="3">
                  <c:v>30</c:v>
                </c:pt>
                <c:pt idx="4">
                  <c:v>40</c:v>
                </c:pt>
                <c:pt idx="5">
                  <c:v>50</c:v>
                </c:pt>
                <c:pt idx="6">
                  <c:v>55</c:v>
                </c:pt>
                <c:pt idx="7">
                  <c:v>65</c:v>
                </c:pt>
                <c:pt idx="8">
                  <c:v>75</c:v>
                </c:pt>
                <c:pt idx="9">
                  <c:v>80</c:v>
                </c:pt>
                <c:pt idx="10">
                  <c:v>90</c:v>
                </c:pt>
                <c:pt idx="11">
                  <c:v>200</c:v>
                </c:pt>
              </c:numCache>
            </c:numRef>
          </c:xVal>
          <c:yVal>
            <c:numRef>
              <c:f>'Instability Measurements'!$B$4:$B$15</c:f>
              <c:numCache>
                <c:formatCode>General</c:formatCode>
                <c:ptCount val="12"/>
                <c:pt idx="0">
                  <c:v>0.6</c:v>
                </c:pt>
                <c:pt idx="1">
                  <c:v>0.3</c:v>
                </c:pt>
                <c:pt idx="2">
                  <c:v>0.4</c:v>
                </c:pt>
                <c:pt idx="3">
                  <c:v>0.4</c:v>
                </c:pt>
                <c:pt idx="4">
                  <c:v>0.5</c:v>
                </c:pt>
                <c:pt idx="5">
                  <c:v>0.4</c:v>
                </c:pt>
                <c:pt idx="6">
                  <c:v>0.8</c:v>
                </c:pt>
                <c:pt idx="7">
                  <c:v>2.2000000000000002</c:v>
                </c:pt>
                <c:pt idx="8">
                  <c:v>2.2999999999999998</c:v>
                </c:pt>
                <c:pt idx="9">
                  <c:v>2.2000000000000002</c:v>
                </c:pt>
                <c:pt idx="10">
                  <c:v>2.1</c:v>
                </c:pt>
                <c:pt idx="11">
                  <c:v>0.4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041344"/>
        <c:axId val="46041920"/>
      </c:scatterChart>
      <c:valAx>
        <c:axId val="46041344"/>
        <c:scaling>
          <c:orientation val="minMax"/>
          <c:max val="200"/>
        </c:scaling>
        <c:delete val="0"/>
        <c:axPos val="b"/>
        <c:title>
          <c:tx>
            <c:rich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>
                    <a:latin typeface="Times New Roman" pitchFamily="18" charset="0"/>
                    <a:cs typeface="Times New Roman" pitchFamily="18" charset="0"/>
                  </a:rPr>
                  <a:t>Mass (grams)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041920"/>
        <c:crosses val="autoZero"/>
        <c:crossBetween val="midCat"/>
      </c:valAx>
      <c:valAx>
        <c:axId val="460419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r>
                  <a:rPr lang="en-US" sz="1400">
                    <a:latin typeface="Times New Roman" pitchFamily="18" charset="0"/>
                    <a:cs typeface="Times New Roman" pitchFamily="18" charset="0"/>
                  </a:rPr>
                  <a:t>Max Displacement (Inches)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4604134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3E3CA91-9D13-44B7-A542-A9CC37A28B38}" type="slidenum">
              <a:t>‹#›</a:t>
            </a:fld>
            <a:endParaRPr lang="en-US" sz="14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79787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/>
          <a:lstStyle>
            <a:lvl1pPr lvl="0" algn="r" rt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34758EF2-9BBA-4070-92BD-3CA0333E3DF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45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US" sz="2000" b="0" i="0" u="none" strike="noStrike" kern="1200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2E6DDA4-9339-4532-A075-B443C396507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08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E9A0774-A1EF-4D2E-8CEC-6A111EDA8DE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6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850" y="49213"/>
            <a:ext cx="2266950" cy="67087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238" y="49213"/>
            <a:ext cx="6653212" cy="67087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7A48006-23A7-462D-81AC-43502A8D6E2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3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594551-B8F2-4930-970A-73A4CAEDF2D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3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6BEA4B7-D0CC-4F47-A084-1A673C344B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92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9287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4925" y="1768475"/>
            <a:ext cx="4460875" cy="49895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9DFD1B8-D8FA-4A0A-A383-56E03D3316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39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B171667-BEB5-489F-8FCE-F6865199D30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8CAF9F4-85BA-4FE3-956C-0000FBE3369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4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B596965-44D0-4564-926B-760EAEF1136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3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9451386-0400-463D-B249-9D91530CD8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51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68C5BB6-79C9-46B2-8417-4767A52D5C4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493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503999" y="49320"/>
            <a:ext cx="9071640" cy="12621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503999" y="1769040"/>
            <a:ext cx="9071640" cy="49896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503999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rtl="0" hangingPunct="0">
              <a:buNone/>
              <a:tabLst/>
              <a:defRPr lang="en-US" sz="1200" kern="1200">
                <a:latin typeface="Times New Roman" pitchFamily="18" charset="0"/>
                <a:ea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ctr" rtl="0" hangingPunct="0">
              <a:buNone/>
              <a:tabLst/>
              <a:defRPr lang="en-US" sz="1200" kern="1200">
                <a:latin typeface="Times New Roman" pitchFamily="18" charset="0"/>
                <a:ea typeface="Times New Roman" pitchFamily="18" charset="0"/>
                <a:cs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7227360" y="6887160"/>
            <a:ext cx="2348280" cy="5212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lvl1pPr lvl="0" algn="r" rtl="0" hangingPunct="0">
              <a:buNone/>
              <a:tabLst/>
              <a:defRPr lang="en-US" sz="1200" kern="1200">
                <a:latin typeface="Times New Roman" pitchFamily="18" charset="0"/>
                <a:ea typeface="Times New Roman" pitchFamily="18" charset="0"/>
                <a:cs typeface="Times New Roman" pitchFamily="18" charset="0"/>
              </a:defRPr>
            </a:lvl1pPr>
          </a:lstStyle>
          <a:p>
            <a:fld id="{5975AB39-84D5-482F-BEE5-217E069D8F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l" rtl="0" hangingPunct="0">
        <a:tabLst/>
        <a:defRPr lang="en-US" sz="2400" b="0" i="0" u="none" strike="noStrike" kern="1200">
          <a:ln>
            <a:noFill/>
          </a:ln>
          <a:latin typeface="Times New Roman" pitchFamily="18" charset="0"/>
          <a:cs typeface="Times New Roman" pitchFamily="18" charset="0"/>
        </a:defRPr>
      </a:lvl1pPr>
    </p:titleStyle>
    <p:bodyStyle>
      <a:lvl1pPr marL="0" marR="0" indent="0" rtl="0" hangingPunct="0">
        <a:spcBef>
          <a:spcPts val="0"/>
        </a:spcBef>
        <a:spcAft>
          <a:spcPts val="1414"/>
        </a:spcAft>
        <a:tabLst/>
        <a:defRPr lang="en-US" sz="2400" b="0" i="0" u="none" strike="noStrike" kern="1200">
          <a:ln>
            <a:noFill/>
          </a:ln>
          <a:latin typeface="Times New Roman" pitchFamily="18" charset="0"/>
          <a:cs typeface="Times New Roman" pitchFamily="18" charset="0"/>
        </a:defRPr>
      </a:lvl1pPr>
      <a:lvl2pPr>
        <a:defRPr sz="2400">
          <a:latin typeface="Times New Roman" pitchFamily="18" charset="0"/>
          <a:cs typeface="Times New Roman" pitchFamily="18" charset="0"/>
        </a:defRPr>
      </a:lvl2pPr>
      <a:lvl3pPr>
        <a:defRPr sz="2400">
          <a:latin typeface="Times New Roman" pitchFamily="18" charset="0"/>
          <a:cs typeface="Times New Roman" pitchFamily="18" charset="0"/>
        </a:defRPr>
      </a:lvl3pPr>
      <a:lvl4pPr>
        <a:defRPr sz="2400">
          <a:latin typeface="Times New Roman" pitchFamily="18" charset="0"/>
          <a:cs typeface="Times New Roman" pitchFamily="18" charset="0"/>
        </a:defRPr>
      </a:lvl4pPr>
      <a:lvl5pPr>
        <a:defRPr sz="2400">
          <a:latin typeface="Times New Roman" pitchFamily="18" charset="0"/>
          <a:cs typeface="Times New Roman" pitchFamily="18" charset="0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chart" Target="../charts/chart1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chart" Target="../charts/chart2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7" Type="http://schemas.openxmlformats.org/officeDocument/2006/relationships/chart" Target="../charts/chart3.xml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7.gif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504492" y="936624"/>
            <a:ext cx="9071640" cy="2462213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8000" dirty="0"/>
              <a:t>Chaotic Spring Pendulum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496554" y="3973194"/>
            <a:ext cx="9071640" cy="492443"/>
          </a:xfrm>
        </p:spPr>
        <p:txBody>
          <a:bodyPr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>
              <a:buNone/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Jacob Stinnett and Logan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Maingi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20950" y="4685307"/>
            <a:ext cx="5038725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dirty="0">
                <a:latin typeface="Times New Roman" pitchFamily="18" charset="0"/>
                <a:cs typeface="Times New Roman" pitchFamily="18" charset="0"/>
              </a:rPr>
              <a:t>Advanced Lab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II</a:t>
            </a:r>
          </a:p>
          <a:p>
            <a:pPr lvl="0"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Fall 2011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Theoretical Analysis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29560" y="914400"/>
            <a:ext cx="955044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/>
              <a:t>We can then convert the system into six first order differential equations.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37253" t="46442" r="37253" b="13789"/>
          <a:stretch>
            <a:fillRect/>
          </a:stretch>
        </p:blipFill>
        <p:spPr>
          <a:xfrm>
            <a:off x="457200" y="1734479"/>
            <a:ext cx="3886200" cy="3294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35823" t="50650" r="35966" b="43164"/>
          <a:stretch>
            <a:fillRect/>
          </a:stretch>
        </p:blipFill>
        <p:spPr>
          <a:xfrm>
            <a:off x="2441160" y="1250280"/>
            <a:ext cx="4645440" cy="57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29282" t="55778" r="27624" b="37382"/>
          <a:stretch>
            <a:fillRect/>
          </a:stretch>
        </p:blipFill>
        <p:spPr>
          <a:xfrm>
            <a:off x="1600200" y="6400799"/>
            <a:ext cx="6400799" cy="9144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 Placeholder 6"/>
          <p:cNvSpPr txBox="1">
            <a:spLocks noGrp="1"/>
          </p:cNvSpPr>
          <p:nvPr>
            <p:ph type="body" idx="4294967295"/>
          </p:nvPr>
        </p:nvSpPr>
        <p:spPr>
          <a:xfrm>
            <a:off x="50760" y="5715000"/>
            <a:ext cx="955044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/>
              <a:t>We want to study vertical oscillations about the bottom equilibrium, so the oscillations have the form</a:t>
            </a:r>
          </a:p>
        </p:txBody>
      </p:sp>
    </p:spTree>
    <p:extLst>
      <p:ext uri="{BB962C8B-B14F-4D97-AF65-F5344CB8AC3E}">
        <p14:creationId xmlns:p14="http://schemas.microsoft.com/office/powerpoint/2010/main" val="375567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3472" y="-18256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Variational Equation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464472" y="884237"/>
            <a:ext cx="907164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stability can then be analyzed by studying the so-called “Variational Equation”</a:t>
            </a:r>
          </a:p>
          <a:p>
            <a:pPr lv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where                       is the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Jacobian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matrix evaluated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at 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lower equilibrium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M(t) gives the time evolution of the system, i.e. x(t)=M(t)x(0).</a:t>
            </a:r>
          </a:p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Since the system is periodic about the equilibrium point, we only need to consider M(2 Pi).  </a:t>
            </a:r>
          </a:p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system is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stable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if the maximum of the eigenvalues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M(2</a:t>
            </a:r>
            <a:r>
              <a:rPr lang="el-GR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1.</a:t>
            </a:r>
          </a:p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The system is 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unstable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if the maximum of the eigenvalues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M(2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 π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is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greater than 1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7230" t="37500" r="46602" b="57805"/>
          <a:stretch>
            <a:fillRect/>
          </a:stretch>
        </p:blipFill>
        <p:spPr>
          <a:xfrm>
            <a:off x="1363152" y="3094037"/>
            <a:ext cx="1238760" cy="6857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2754312" y="1480500"/>
            <a:ext cx="3886200" cy="1564200"/>
            <a:chOff x="2658600" y="2262600"/>
            <a:chExt cx="3886200" cy="1564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lum/>
              <a:alphaModFix/>
            </a:blip>
            <a:srcRect l="40410" t="37500" r="40261" b="56245"/>
            <a:stretch>
              <a:fillRect/>
            </a:stretch>
          </p:blipFill>
          <p:spPr>
            <a:xfrm>
              <a:off x="2658600" y="2262600"/>
              <a:ext cx="38862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52139" t="45925" r="41558" b="45994"/>
            <a:stretch>
              <a:fillRect/>
            </a:stretch>
          </p:blipFill>
          <p:spPr>
            <a:xfrm>
              <a:off x="2923199" y="2683800"/>
              <a:ext cx="1107000" cy="11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Straight Connector 7"/>
            <p:cNvSpPr/>
            <p:nvPr/>
          </p:nvSpPr>
          <p:spPr>
            <a:xfrm>
              <a:off x="2658600" y="2262600"/>
              <a:ext cx="0" cy="137160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lIns="99360" tIns="54360" rIns="99360" bIns="5436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71194" t="48204" r="17575" b="48317"/>
            <a:stretch>
              <a:fillRect/>
            </a:stretch>
          </p:blipFill>
          <p:spPr>
            <a:xfrm>
              <a:off x="4039199" y="3007080"/>
              <a:ext cx="1971720" cy="491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0" y="6904038"/>
            <a:ext cx="1008000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Note: For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full explanation of the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variational equation, see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Arrowsmith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“Introduction to Dynamical Systems” or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Arnol'd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“Ordinary Differential Equations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”.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826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The Variational Equation </a:t>
            </a:r>
            <a:r>
              <a:rPr lang="en-US" dirty="0" err="1"/>
              <a:t>cntd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03999" y="1769040"/>
            <a:ext cx="9071640" cy="5169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/>
            <a:r>
              <a:rPr lang="en-US"/>
              <a:t>Only one case is solvable by hand, see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1137" t="18371" r="11745" b="33199"/>
          <a:stretch>
            <a:fillRect/>
          </a:stretch>
        </p:blipFill>
        <p:spPr>
          <a:xfrm>
            <a:off x="1143000" y="2286000"/>
            <a:ext cx="77724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516960" y="5426640"/>
            <a:ext cx="9071640" cy="188856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/>
            <a:r>
              <a:rPr lang="en-US" dirty="0"/>
              <a:t>Instead, we must solve the system numerically.  </a:t>
            </a:r>
            <a:r>
              <a:rPr lang="en-US" dirty="0" err="1"/>
              <a:t>Pokorny's</a:t>
            </a:r>
            <a:r>
              <a:rPr lang="en-US" dirty="0"/>
              <a:t> paper gives </a:t>
            </a:r>
            <a:r>
              <a:rPr lang="en-US" dirty="0" smtClean="0"/>
              <a:t>only the </a:t>
            </a:r>
            <a:r>
              <a:rPr lang="en-US" dirty="0"/>
              <a:t>results; alternatively, see </a:t>
            </a:r>
            <a:r>
              <a:rPr lang="en-US" dirty="0" err="1"/>
              <a:t>Following_Pokorny's_paper.nb</a:t>
            </a:r>
            <a:r>
              <a:rPr lang="en-US" dirty="0"/>
              <a:t> (Mathematica file) for the complete numerical analysis.</a:t>
            </a:r>
          </a:p>
        </p:txBody>
      </p:sp>
    </p:spTree>
    <p:extLst>
      <p:ext uri="{BB962C8B-B14F-4D97-AF65-F5344CB8AC3E}">
        <p14:creationId xmlns:p14="http://schemas.microsoft.com/office/powerpoint/2010/main" val="339620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Numerical </a:t>
            </a:r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9" name="Text Placeholder 3"/>
          <p:cNvSpPr txBox="1">
            <a:spLocks/>
          </p:cNvSpPr>
          <p:nvPr/>
        </p:nvSpPr>
        <p:spPr>
          <a:xfrm>
            <a:off x="491498" y="884237"/>
            <a:ext cx="9071640" cy="1202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>
              <a:buFont typeface="StarSymbol"/>
              <a:buNone/>
            </a:pPr>
            <a:r>
              <a:rPr lang="en-US" dirty="0" smtClean="0"/>
              <a:t>The region shown below is the unstable regime.  Contour lines denote </a:t>
            </a:r>
            <a:r>
              <a:rPr lang="en-US" dirty="0"/>
              <a:t>t</a:t>
            </a:r>
            <a:r>
              <a:rPr lang="en-US" dirty="0" smtClean="0"/>
              <a:t>he maximum eigenvalue of M(2Pi) (lighter colors-&gt;greater eigenvalues-&gt;greater instability).</a:t>
            </a:r>
            <a:endParaRPr lang="en-US" dirty="0"/>
          </a:p>
        </p:txBody>
      </p:sp>
      <p:sp>
        <p:nvSpPr>
          <p:cNvPr id="10" name="Text Placeholder 4"/>
          <p:cNvSpPr txBox="1">
            <a:spLocks/>
          </p:cNvSpPr>
          <p:nvPr/>
        </p:nvSpPr>
        <p:spPr>
          <a:xfrm>
            <a:off x="76199" y="5913437"/>
            <a:ext cx="10069513" cy="1202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>
              <a:buFont typeface="StarSymbol"/>
              <a:buNone/>
            </a:pPr>
            <a:r>
              <a:rPr lang="en-US" dirty="0" smtClean="0"/>
              <a:t>Note that the system is unstable for a&gt;0 at p=1/3, corresponding to a 2:1 spring frequency: pendulum frequency, so the system is unstable at this frequency for arbitrarily small oscillations.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937260" y="2566003"/>
            <a:ext cx="1715966" cy="3266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Unstable Regime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5794" y="3616552"/>
            <a:ext cx="1707395" cy="5552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a= amplitude of oscillation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392112" y="1798637"/>
            <a:ext cx="9144000" cy="3962399"/>
            <a:chOff x="849313" y="2560637"/>
            <a:chExt cx="8762999" cy="3733799"/>
          </a:xfrm>
        </p:grpSpPr>
        <p:grpSp>
          <p:nvGrpSpPr>
            <p:cNvPr id="15" name="Group 14"/>
            <p:cNvGrpSpPr/>
            <p:nvPr/>
          </p:nvGrpSpPr>
          <p:grpSpPr>
            <a:xfrm>
              <a:off x="849313" y="2560637"/>
              <a:ext cx="8762999" cy="3733799"/>
              <a:chOff x="849312" y="2560637"/>
              <a:chExt cx="8762999" cy="3733799"/>
            </a:xfrm>
          </p:grpSpPr>
          <p:grpSp>
            <p:nvGrpSpPr>
              <p:cNvPr id="18" name="Group 17"/>
              <p:cNvGrpSpPr/>
              <p:nvPr/>
            </p:nvGrpSpPr>
            <p:grpSpPr>
              <a:xfrm>
                <a:off x="849312" y="2560637"/>
                <a:ext cx="8762999" cy="3582059"/>
                <a:chOff x="468312" y="2712378"/>
                <a:chExt cx="8762999" cy="3582059"/>
              </a:xfrm>
            </p:grpSpPr>
            <p:pic>
              <p:nvPicPr>
                <p:cNvPr id="20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01" t="29993" r="21625" b="13554"/>
                <a:stretch/>
              </p:blipFill>
              <p:spPr bwMode="auto">
                <a:xfrm>
                  <a:off x="773112" y="2712378"/>
                  <a:ext cx="8458199" cy="35820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4157845" y="2789237"/>
                  <a:ext cx="164446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pitchFamily="18" charset="0"/>
                      <a:cs typeface="Times New Roman" pitchFamily="18" charset="0"/>
                    </a:rPr>
                    <a:t>Unstable Regime</a:t>
                  </a:r>
                  <a:endParaRPr 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 rot="16200000">
                  <a:off x="-200033" y="4349518"/>
                  <a:ext cx="164446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9" name="TextBox 18"/>
              <p:cNvSpPr txBox="1"/>
              <p:nvPr/>
            </p:nvSpPr>
            <p:spPr>
              <a:xfrm>
                <a:off x="5175041" y="5986659"/>
                <a:ext cx="416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16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1" t="28786" r="43974" b="63522"/>
            <a:stretch/>
          </p:blipFill>
          <p:spPr bwMode="auto">
            <a:xfrm>
              <a:off x="6414966" y="5380037"/>
              <a:ext cx="1518698" cy="523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1422858" y="3627437"/>
              <a:ext cx="16362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a= amplitude of oscillation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296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3472" y="-25876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800" dirty="0"/>
              <a:t>The System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264595" y="750744"/>
            <a:ext cx="4800600" cy="49892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Spring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acts as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pendulum arm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dirty="0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quilibrium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position (pendulum pointed down) is unstable for</a:t>
            </a:r>
          </a:p>
          <a:p>
            <a:pPr lvl="0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8000" lv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  :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pendulum frequency</a:t>
            </a:r>
          </a:p>
          <a:p>
            <a:pPr marL="108000" lvl="0" indent="0">
              <a:buNone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108000" lv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8000" lv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108000" lv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    : spring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frequency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9690" t="41890" r="18552" b="1624"/>
          <a:stretch>
            <a:fillRect/>
          </a:stretch>
        </p:blipFill>
        <p:spPr>
          <a:xfrm>
            <a:off x="393698" y="780521"/>
            <a:ext cx="5027614" cy="6144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3270" t="54232" r="29940" b="33155"/>
          <a:stretch>
            <a:fillRect/>
          </a:stretch>
        </p:blipFill>
        <p:spPr>
          <a:xfrm>
            <a:off x="6584399" y="5809721"/>
            <a:ext cx="2609783" cy="1212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52092" t="34798" r="28194" b="52155"/>
          <a:stretch>
            <a:fillRect/>
          </a:stretch>
        </p:blipFill>
        <p:spPr>
          <a:xfrm>
            <a:off x="6584400" y="3907604"/>
            <a:ext cx="2913612" cy="1192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5996" t="29793" r="46729" b="61432"/>
          <a:stretch>
            <a:fillRect/>
          </a:stretch>
        </p:blipFill>
        <p:spPr>
          <a:xfrm>
            <a:off x="5784300" y="1951037"/>
            <a:ext cx="1600200" cy="9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5996" t="29793" r="50974" b="66127"/>
          <a:stretch>
            <a:fillRect/>
          </a:stretch>
        </p:blipFill>
        <p:spPr>
          <a:xfrm>
            <a:off x="5753364" y="3489952"/>
            <a:ext cx="624240" cy="428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5996" t="34719" r="51159" b="60827"/>
          <a:stretch>
            <a:fillRect/>
          </a:stretch>
        </p:blipFill>
        <p:spPr>
          <a:xfrm>
            <a:off x="5753364" y="5346761"/>
            <a:ext cx="624240" cy="46296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125912" y="7172597"/>
            <a:ext cx="7620000" cy="64584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etting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baseline="-25000" dirty="0" err="1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= 0 gives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standard uncoupled frequencies.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11112" y="-25876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An Intuitive Explanation of the </a:t>
            </a:r>
            <a:r>
              <a:rPr lang="en-US" dirty="0" smtClean="0"/>
              <a:t>Instability at 2:1 Resonance</a:t>
            </a:r>
            <a:endParaRPr lang="en-US" dirty="0"/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-82488" y="4923437"/>
            <a:ext cx="10152000" cy="21330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/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At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left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position,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spring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force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has a 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component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rightward, and vice versa.</a:t>
            </a:r>
          </a:p>
          <a:p>
            <a:pPr lvl="0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At 2:1 spring to pendulum frequency resonance, spring phase is same for all angular maxima.</a:t>
            </a:r>
          </a:p>
          <a:p>
            <a:pPr lvl="0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Pendulum frequency angular dependence becomes significant for large oscillations.</a:t>
            </a:r>
            <a:endParaRPr lang="en-US" sz="18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Eventually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the swinging will not be synchronized with the spring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oscillations, leading to chaotic behavior.</a:t>
            </a: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Straight Connector 3"/>
          <p:cNvSpPr/>
          <p:nvPr/>
        </p:nvSpPr>
        <p:spPr>
          <a:xfrm>
            <a:off x="7192799" y="655637"/>
            <a:ext cx="0" cy="36576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5" name="Straight Connector 4"/>
          <p:cNvSpPr/>
          <p:nvPr/>
        </p:nvSpPr>
        <p:spPr>
          <a:xfrm>
            <a:off x="4744800" y="655637"/>
            <a:ext cx="0" cy="365760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6" name="Straight Connector 5"/>
          <p:cNvSpPr/>
          <p:nvPr/>
        </p:nvSpPr>
        <p:spPr>
          <a:xfrm>
            <a:off x="2368800" y="655637"/>
            <a:ext cx="0" cy="3657600"/>
          </a:xfrm>
          <a:prstGeom prst="line">
            <a:avLst/>
          </a:prstGeom>
          <a:noFill/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7" name="Straight Connector 6"/>
          <p:cNvSpPr/>
          <p:nvPr/>
        </p:nvSpPr>
        <p:spPr>
          <a:xfrm flipH="1">
            <a:off x="1718832" y="655637"/>
            <a:ext cx="654480" cy="359856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8" name="Straight Connector 7"/>
          <p:cNvSpPr/>
          <p:nvPr/>
        </p:nvSpPr>
        <p:spPr>
          <a:xfrm>
            <a:off x="7205231" y="655637"/>
            <a:ext cx="654481" cy="3598560"/>
          </a:xfrm>
          <a:prstGeom prst="line">
            <a:avLst/>
          </a:prstGeom>
          <a:noFill/>
          <a:ln w="36720">
            <a:solidFill>
              <a:srgbClr val="000000"/>
            </a:solidFill>
            <a:prstDash val="solid"/>
          </a:ln>
        </p:spPr>
        <p:txBody>
          <a:bodyPr vert="horz" lIns="108000" tIns="63000" rIns="108000" bIns="63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889199" y="2545637"/>
            <a:ext cx="457201" cy="1143000"/>
            <a:chOff x="889199" y="3069000"/>
            <a:chExt cx="457201" cy="1143000"/>
          </a:xfrm>
        </p:grpSpPr>
        <p:sp>
          <p:nvSpPr>
            <p:cNvPr id="10" name="Straight Connector 9"/>
            <p:cNvSpPr/>
            <p:nvPr/>
          </p:nvSpPr>
          <p:spPr>
            <a:xfrm flipV="1">
              <a:off x="889199" y="3069000"/>
              <a:ext cx="457201" cy="114300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  <p:sp>
          <p:nvSpPr>
            <p:cNvPr id="11" name="Straight Connector 10"/>
            <p:cNvSpPr/>
            <p:nvPr/>
          </p:nvSpPr>
          <p:spPr>
            <a:xfrm>
              <a:off x="889199" y="4212000"/>
              <a:ext cx="457201" cy="0"/>
            </a:xfrm>
            <a:prstGeom prst="line">
              <a:avLst/>
            </a:prstGeom>
            <a:noFill/>
            <a:ln w="18360">
              <a:solidFill>
                <a:srgbClr val="800000"/>
              </a:solidFill>
              <a:prstDash val="solid"/>
              <a:tailEnd type="arrow"/>
            </a:ln>
          </p:spPr>
          <p:txBody>
            <a:bodyPr vert="horz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  <p:sp>
          <p:nvSpPr>
            <p:cNvPr id="12" name="Straight Connector 11"/>
            <p:cNvSpPr/>
            <p:nvPr/>
          </p:nvSpPr>
          <p:spPr>
            <a:xfrm>
              <a:off x="1346400" y="3069000"/>
              <a:ext cx="0" cy="1143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593200" y="2545997"/>
            <a:ext cx="457200" cy="1143000"/>
            <a:chOff x="8593200" y="3069360"/>
            <a:chExt cx="457200" cy="1143000"/>
          </a:xfrm>
        </p:grpSpPr>
        <p:sp>
          <p:nvSpPr>
            <p:cNvPr id="14" name="Straight Connector 13"/>
            <p:cNvSpPr/>
            <p:nvPr/>
          </p:nvSpPr>
          <p:spPr>
            <a:xfrm flipH="1" flipV="1">
              <a:off x="8593200" y="3069360"/>
              <a:ext cx="457200" cy="114300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  <a:tailEnd type="arrow"/>
            </a:ln>
          </p:spPr>
          <p:txBody>
            <a:bodyPr vert="horz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  <p:sp>
          <p:nvSpPr>
            <p:cNvPr id="15" name="Straight Connector 14"/>
            <p:cNvSpPr/>
            <p:nvPr/>
          </p:nvSpPr>
          <p:spPr>
            <a:xfrm flipH="1">
              <a:off x="8593200" y="4212360"/>
              <a:ext cx="457200" cy="0"/>
            </a:xfrm>
            <a:prstGeom prst="line">
              <a:avLst/>
            </a:prstGeom>
            <a:noFill/>
            <a:ln w="18360">
              <a:solidFill>
                <a:srgbClr val="800000"/>
              </a:solidFill>
              <a:prstDash val="solid"/>
              <a:tailEnd type="arrow"/>
            </a:ln>
          </p:spPr>
          <p:txBody>
            <a:bodyPr vert="horz" lIns="99000" tIns="54000" rIns="99000" bIns="54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  <p:sp>
          <p:nvSpPr>
            <p:cNvPr id="16" name="Straight Connector 15"/>
            <p:cNvSpPr/>
            <p:nvPr/>
          </p:nvSpPr>
          <p:spPr>
            <a:xfrm>
              <a:off x="8593200" y="3069360"/>
              <a:ext cx="0" cy="114300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prstDash val="solid"/>
            </a:ln>
          </p:spPr>
          <p:txBody>
            <a:bodyPr vert="horz" lIns="90000" tIns="45000" rIns="90000" bIns="4500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</p:grpSp>
      <p:sp>
        <p:nvSpPr>
          <p:cNvPr id="17" name="Text Placeholder 16"/>
          <p:cNvSpPr txBox="1">
            <a:spLocks noGrp="1"/>
          </p:cNvSpPr>
          <p:nvPr>
            <p:ph type="body" idx="4294967295"/>
          </p:nvPr>
        </p:nvSpPr>
        <p:spPr>
          <a:xfrm rot="17443114">
            <a:off x="-28181" y="2627545"/>
            <a:ext cx="228600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Force of spring</a:t>
            </a:r>
          </a:p>
        </p:txBody>
      </p:sp>
      <p:sp>
        <p:nvSpPr>
          <p:cNvPr id="18" name="Text Placeholder 17"/>
          <p:cNvSpPr txBox="1">
            <a:spLocks noGrp="1"/>
          </p:cNvSpPr>
          <p:nvPr>
            <p:ph type="body" idx="4294967295"/>
          </p:nvPr>
        </p:nvSpPr>
        <p:spPr>
          <a:xfrm rot="4162200">
            <a:off x="7758444" y="2787737"/>
            <a:ext cx="228600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Force of spring</a:t>
            </a:r>
          </a:p>
        </p:txBody>
      </p:sp>
      <p:sp>
        <p:nvSpPr>
          <p:cNvPr id="19" name="Straight Connector 18"/>
          <p:cNvSpPr/>
          <p:nvPr/>
        </p:nvSpPr>
        <p:spPr>
          <a:xfrm>
            <a:off x="4343400" y="1859836"/>
            <a:ext cx="0" cy="1600201"/>
          </a:xfrm>
          <a:prstGeom prst="line">
            <a:avLst/>
          </a:prstGeom>
          <a:noFill/>
          <a:ln w="18360">
            <a:solidFill>
              <a:srgbClr val="800000"/>
            </a:solidFill>
            <a:prstDash val="solid"/>
            <a:tailEnd type="arrow"/>
          </a:ln>
        </p:spPr>
        <p:txBody>
          <a:bodyPr vert="horz" lIns="99000" tIns="54000" rIns="99000" bIns="5400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20" name="Text Placeholder 19"/>
          <p:cNvSpPr txBox="1">
            <a:spLocks noGrp="1"/>
          </p:cNvSpPr>
          <p:nvPr>
            <p:ph type="body" idx="4294967295"/>
          </p:nvPr>
        </p:nvSpPr>
        <p:spPr>
          <a:xfrm rot="5410200">
            <a:off x="2795802" y="2521525"/>
            <a:ext cx="228600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Force of spring</a:t>
            </a:r>
          </a:p>
        </p:txBody>
      </p:sp>
      <p:sp>
        <p:nvSpPr>
          <p:cNvPr id="21" name="Freeform 20"/>
          <p:cNvSpPr/>
          <p:nvPr/>
        </p:nvSpPr>
        <p:spPr>
          <a:xfrm>
            <a:off x="1493999" y="3893837"/>
            <a:ext cx="457200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4518000" y="4145837"/>
            <a:ext cx="457200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  <p:sp>
        <p:nvSpPr>
          <p:cNvPr id="23" name="Freeform 22"/>
          <p:cNvSpPr/>
          <p:nvPr/>
        </p:nvSpPr>
        <p:spPr>
          <a:xfrm>
            <a:off x="7650000" y="3929837"/>
            <a:ext cx="457200" cy="45720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99CCFF"/>
          </a:solidFill>
          <a:ln w="0">
            <a:solidFill>
              <a:srgbClr val="000000"/>
            </a:solidFill>
            <a:prstDash val="solid"/>
          </a:ln>
        </p:spPr>
        <p:txBody>
          <a:bodyPr vert="horz" lIns="90000" tIns="45000" rIns="90000" bIns="45000" anchor="ctr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Times New Roman" pitchFamily="18" charset="0"/>
              <a:ea typeface="WenQuanYi Micro Hei" pitchFamily="2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/>
          <p:cNvGrpSpPr/>
          <p:nvPr/>
        </p:nvGrpSpPr>
        <p:grpSpPr>
          <a:xfrm>
            <a:off x="87312" y="2484438"/>
            <a:ext cx="9144000" cy="3962399"/>
            <a:chOff x="849313" y="2560637"/>
            <a:chExt cx="8762999" cy="3733799"/>
          </a:xfrm>
        </p:grpSpPr>
        <p:grpSp>
          <p:nvGrpSpPr>
            <p:cNvPr id="43" name="Group 42"/>
            <p:cNvGrpSpPr/>
            <p:nvPr/>
          </p:nvGrpSpPr>
          <p:grpSpPr>
            <a:xfrm>
              <a:off x="849313" y="2560637"/>
              <a:ext cx="8762999" cy="3733799"/>
              <a:chOff x="849312" y="2560637"/>
              <a:chExt cx="8762999" cy="3733799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849312" y="2560637"/>
                <a:ext cx="8762999" cy="3582059"/>
                <a:chOff x="468312" y="2712378"/>
                <a:chExt cx="8762999" cy="3582059"/>
              </a:xfrm>
            </p:grpSpPr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4101" t="29993" r="21625" b="13554"/>
                <a:stretch/>
              </p:blipFill>
              <p:spPr bwMode="auto">
                <a:xfrm>
                  <a:off x="773112" y="2712378"/>
                  <a:ext cx="8458199" cy="358205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4157845" y="2789237"/>
                  <a:ext cx="164446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pitchFamily="18" charset="0"/>
                      <a:cs typeface="Times New Roman" pitchFamily="18" charset="0"/>
                    </a:rPr>
                    <a:t>Unstable Regime</a:t>
                  </a:r>
                  <a:endParaRPr 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 rot="16200000">
                  <a:off x="-200033" y="4349518"/>
                  <a:ext cx="1644467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  <a:endParaRPr lang="en-US" sz="1400" dirty="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4" name="TextBox 43"/>
              <p:cNvSpPr txBox="1"/>
              <p:nvPr/>
            </p:nvSpPr>
            <p:spPr>
              <a:xfrm>
                <a:off x="5175041" y="5986659"/>
                <a:ext cx="41634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endParaRPr lang="en-US" sz="1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081" t="28786" r="43974" b="63522"/>
            <a:stretch/>
          </p:blipFill>
          <p:spPr bwMode="auto">
            <a:xfrm>
              <a:off x="6414966" y="5380037"/>
              <a:ext cx="1518698" cy="5236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1422858" y="3627437"/>
              <a:ext cx="1636253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Times New Roman" pitchFamily="18" charset="0"/>
                  <a:cs typeface="Times New Roman" pitchFamily="18" charset="0"/>
                </a:rPr>
                <a:t>a= amplitude of oscillation</a:t>
              </a:r>
              <a:endParaRPr lang="en-US" sz="14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272" y="614"/>
            <a:ext cx="9071640" cy="307777"/>
          </a:xfrm>
        </p:spPr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 Brief Analysis (see end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ppt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for thorough analysis)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-14329" y="350837"/>
            <a:ext cx="10094953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 algn="ctr">
              <a:buNone/>
            </a:pP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Using Lagrangian mechanics, we can easily find the equations of motion.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2889" t="49232" r="19343" b="42692"/>
          <a:stretch>
            <a:fillRect/>
          </a:stretch>
        </p:blipFill>
        <p:spPr>
          <a:xfrm>
            <a:off x="-13099" y="648916"/>
            <a:ext cx="4824811" cy="75212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11112" y="1189037"/>
            <a:ext cx="6324600" cy="817848"/>
            <a:chOff x="454320" y="1936440"/>
            <a:chExt cx="6850080" cy="988411"/>
          </a:xfrm>
        </p:grpSpPr>
        <p:grpSp>
          <p:nvGrpSpPr>
            <p:cNvPr id="15" name="Group 14"/>
            <p:cNvGrpSpPr/>
            <p:nvPr/>
          </p:nvGrpSpPr>
          <p:grpSpPr>
            <a:xfrm>
              <a:off x="863639" y="1938600"/>
              <a:ext cx="6440761" cy="876599"/>
              <a:chOff x="863639" y="1938600"/>
              <a:chExt cx="6440761" cy="87659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39018" t="63209" r="48663" b="29075"/>
              <a:stretch>
                <a:fillRect/>
              </a:stretch>
            </p:blipFill>
            <p:spPr>
              <a:xfrm>
                <a:off x="1148760" y="2051640"/>
                <a:ext cx="1949760" cy="6548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39267" t="70915" r="48636" b="20674"/>
              <a:stretch>
                <a:fillRect/>
              </a:stretch>
            </p:blipFill>
            <p:spPr>
              <a:xfrm>
                <a:off x="3283920" y="1992960"/>
                <a:ext cx="1914479" cy="7142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39298" t="80266" r="48572" b="12269"/>
              <a:stretch>
                <a:fillRect/>
              </a:stretch>
            </p:blipFill>
            <p:spPr>
              <a:xfrm>
                <a:off x="5384520" y="2057400"/>
                <a:ext cx="1919880" cy="6339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2554" t="64838" r="56068" b="30950"/>
              <a:stretch>
                <a:fillRect/>
              </a:stretch>
            </p:blipFill>
            <p:spPr>
              <a:xfrm>
                <a:off x="3045960" y="2193480"/>
                <a:ext cx="217440" cy="357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2554" t="64838" r="56068" b="30950"/>
              <a:stretch>
                <a:fillRect/>
              </a:stretch>
            </p:blipFill>
            <p:spPr>
              <a:xfrm>
                <a:off x="5140800" y="2157480"/>
                <a:ext cx="217440" cy="357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6193" t="49232" r="52089" b="42692"/>
              <a:stretch>
                <a:fillRect/>
              </a:stretch>
            </p:blipFill>
            <p:spPr>
              <a:xfrm>
                <a:off x="863639" y="1938600"/>
                <a:ext cx="234360" cy="876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454320" y="1936440"/>
              <a:ext cx="667355" cy="988411"/>
              <a:chOff x="454320" y="1936440"/>
              <a:chExt cx="667355" cy="988411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2889" t="49232" r="55658" b="42692"/>
              <a:stretch>
                <a:fillRect/>
              </a:stretch>
            </p:blipFill>
            <p:spPr>
              <a:xfrm>
                <a:off x="454320" y="1936440"/>
                <a:ext cx="198000" cy="876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520835" y="2335531"/>
                <a:ext cx="600840" cy="589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defPPr marL="432000" marR="0" lvl="0" indent="-324000">
                  <a:spcBef>
                    <a:spcPts val="0"/>
                  </a:spcBef>
                  <a:spcAft>
                    <a:spcPts val="1414"/>
                  </a:spcAft>
                  <a:buSzPct val="45000"/>
                  <a:buFont typeface="StarSymbol"/>
                  <a:buNone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defPPr>
                <a:lvl1pPr marL="432000" marR="0" lvl="0" indent="-324000">
                  <a:spcBef>
                    <a:spcPts val="0"/>
                  </a:spcBef>
                  <a:spcAft>
                    <a:spcPts val="1414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1pPr>
                <a:lvl2pPr marL="864000" marR="0" lvl="1" indent="-324000">
                  <a:spcBef>
                    <a:spcPts val="0"/>
                  </a:spcBef>
                  <a:spcAft>
                    <a:spcPts val="1134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2pPr>
                <a:lvl3pPr marL="1295999" marR="0" lvl="2" indent="-288000">
                  <a:spcBef>
                    <a:spcPts val="0"/>
                  </a:spcBef>
                  <a:spcAft>
                    <a:spcPts val="850"/>
                  </a:spcAft>
                  <a:buSzPct val="75000"/>
                  <a:buFont typeface="StarSymbol"/>
                  <a:buChar char="–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3pPr>
                <a:lvl4pPr marL="1728000" marR="0" lvl="3" indent="-216000">
                  <a:spcBef>
                    <a:spcPts val="0"/>
                  </a:spcBef>
                  <a:spcAft>
                    <a:spcPts val="567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4pPr>
                <a:lvl5pPr marL="2160000" marR="0" lvl="4" indent="-216000">
                  <a:spcBef>
                    <a:spcPts val="0"/>
                  </a:spcBef>
                  <a:spcAft>
                    <a:spcPts val="283"/>
                  </a:spcAft>
                  <a:buSzPct val="75000"/>
                  <a:buFont typeface="StarSymbol"/>
                  <a:buChar char="–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5pPr>
                <a:lvl6pPr marL="2592000" marR="0" lvl="5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6pPr>
                <a:lvl7pPr marL="3024000" marR="0" lvl="6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7pPr>
                <a:lvl8pPr marL="3456000" marR="0" lvl="7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8pPr>
                <a:lvl9pPr marL="3887999" marR="0" lvl="8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9pPr>
              </a:lstStyle>
              <a:p>
                <a:pPr lvl="0" rtl="0" hangingPunct="0">
                  <a:buNone/>
                  <a:tabLst/>
                  <a:defRPr i="1"/>
                </a:pPr>
                <a:r>
                  <a:rPr lang="en-US" sz="1400" i="1" dirty="0">
                    <a:latin typeface="Times New Roman" pitchFamily="18" charset="0"/>
                    <a:cs typeface="Times New Roman" pitchFamily="18" charset="0"/>
                  </a:rPr>
                  <a:t>kin</a:t>
                </a:r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6676475" y="1646237"/>
            <a:ext cx="3440289" cy="1143000"/>
            <a:chOff x="2658600" y="2262600"/>
            <a:chExt cx="3886200" cy="15642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lum/>
              <a:alphaModFix/>
            </a:blip>
            <a:srcRect l="40410" t="37500" r="40261" b="56245"/>
            <a:stretch>
              <a:fillRect/>
            </a:stretch>
          </p:blipFill>
          <p:spPr>
            <a:xfrm>
              <a:off x="2658600" y="2262600"/>
              <a:ext cx="38862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 l="52139" t="45925" r="41558" b="45994"/>
            <a:stretch>
              <a:fillRect/>
            </a:stretch>
          </p:blipFill>
          <p:spPr>
            <a:xfrm>
              <a:off x="2923199" y="2683800"/>
              <a:ext cx="1107000" cy="1143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" name="Straight Connector 27"/>
            <p:cNvSpPr/>
            <p:nvPr/>
          </p:nvSpPr>
          <p:spPr>
            <a:xfrm>
              <a:off x="2658600" y="2262600"/>
              <a:ext cx="0" cy="1129822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lIns="99360" tIns="54360" rIns="99360" bIns="54360" anchor="ctr" anchorCtr="1" compatLnSpc="0"/>
            <a:lstStyle/>
            <a:p>
              <a:pPr marL="0" marR="0" lvl="0" indent="0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400" b="0" i="0" u="none" strike="noStrike" kern="1200">
                <a:ln>
                  <a:noFill/>
                </a:ln>
                <a:latin typeface="Times New Roman" pitchFamily="18" charset="0"/>
                <a:ea typeface="WenQuanYi Micro Hei" pitchFamily="2"/>
                <a:cs typeface="Times New Roman" pitchFamily="18" charset="0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lum/>
              <a:alphaModFix/>
            </a:blip>
            <a:srcRect l="71194" t="48204" r="17575" b="48317"/>
            <a:stretch>
              <a:fillRect/>
            </a:stretch>
          </p:blipFill>
          <p:spPr>
            <a:xfrm>
              <a:off x="4039199" y="3007080"/>
              <a:ext cx="1971720" cy="4914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" name="Text Placeholder 2"/>
          <p:cNvSpPr txBox="1">
            <a:spLocks/>
          </p:cNvSpPr>
          <p:nvPr/>
        </p:nvSpPr>
        <p:spPr>
          <a:xfrm>
            <a:off x="6532482" y="731837"/>
            <a:ext cx="3384630" cy="99274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algn="ctr">
              <a:buFont typeface="StarSymbol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We then use the variational equation to study the instabilities.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Placeholder 2"/>
          <p:cNvSpPr txBox="1">
            <a:spLocks/>
          </p:cNvSpPr>
          <p:nvPr/>
        </p:nvSpPr>
        <p:spPr>
          <a:xfrm>
            <a:off x="1535112" y="2017455"/>
            <a:ext cx="4836564" cy="61938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>
              <a:buFont typeface="StarSymbol"/>
              <a:buNone/>
            </a:pP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However, this cannot be done analytically.  Instead, we solve these numerically in Mathematica.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 Placeholder 3"/>
          <p:cNvSpPr txBox="1">
            <a:spLocks/>
          </p:cNvSpPr>
          <p:nvPr/>
        </p:nvSpPr>
        <p:spPr>
          <a:xfrm>
            <a:off x="11112" y="6370637"/>
            <a:ext cx="9978107" cy="12027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 rtl="0" hangingPunct="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tabLst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>
              <a:buNone/>
            </a:pP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The region shown above is the unstable regime.  Contour lines denote the maximum eigenvalue of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M(2</a:t>
            </a:r>
            <a:r>
              <a:rPr lang="el-GR" sz="1800" dirty="0" smtClean="0">
                <a:latin typeface="Times New Roman" pitchFamily="18" charset="0"/>
                <a:cs typeface="Times New Roman" pitchFamily="18" charset="0"/>
              </a:rPr>
              <a:t>π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(lighter colors-&gt;greater eigenvalues-&gt;greater instability). Note that the system is unstable for a&gt;0 at p=1/3, corresponding to a 2:1 spring frequency: pendulum frequency, so the system is unstable at this frequency for arbitrarily small oscillations.</a:t>
            </a:r>
          </a:p>
          <a:p>
            <a:pPr>
              <a:buFont typeface="StarSymbol"/>
              <a:buNone/>
            </a:pPr>
            <a:endParaRPr lang="en-US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Straight Connector 36"/>
          <p:cNvSpPr/>
          <p:nvPr/>
        </p:nvSpPr>
        <p:spPr>
          <a:xfrm>
            <a:off x="7326312" y="1153472"/>
            <a:ext cx="0" cy="340365"/>
          </a:xfrm>
          <a:prstGeom prst="line">
            <a:avLst/>
          </a:prstGeom>
          <a:noFill/>
          <a:ln w="36720">
            <a:solidFill>
              <a:srgbClr val="800000"/>
            </a:solidFill>
            <a:prstDash val="solid"/>
            <a:tailEnd type="arrow"/>
          </a:ln>
        </p:spPr>
        <p:txBody>
          <a:bodyPr vert="horz" lIns="108360" tIns="63360" rIns="108360" bIns="6336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72" t="67387" r="39063" b="23882"/>
          <a:stretch/>
        </p:blipFill>
        <p:spPr bwMode="auto">
          <a:xfrm>
            <a:off x="7716035" y="4846637"/>
            <a:ext cx="2201077" cy="58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1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83472" y="-377923"/>
            <a:ext cx="9071640" cy="1262160"/>
          </a:xfrm>
        </p:spPr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 dirty="0"/>
              <a:t>Lab Setup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0" y="771437"/>
            <a:ext cx="3821112" cy="49896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marL="112713" indent="-50800"/>
            <a:r>
              <a:rPr lang="en-US" sz="1800" dirty="0" smtClean="0"/>
              <a:t>Two tripods used, one to mount camera and one underneath pendulum to ensure vertical launches</a:t>
            </a:r>
          </a:p>
          <a:p>
            <a:pPr marL="112713" indent="-50800"/>
            <a:r>
              <a:rPr lang="en-US" sz="1800" dirty="0" smtClean="0"/>
              <a:t>Short </a:t>
            </a:r>
            <a:r>
              <a:rPr lang="en-US" sz="1800" dirty="0" smtClean="0"/>
              <a:t>bolt </a:t>
            </a:r>
            <a:r>
              <a:rPr lang="en-US" sz="1800" dirty="0" smtClean="0"/>
              <a:t>system used </a:t>
            </a:r>
            <a:r>
              <a:rPr lang="en-US" sz="1800" dirty="0" smtClean="0"/>
              <a:t>to attach </a:t>
            </a:r>
            <a:r>
              <a:rPr lang="en-US" sz="1800" dirty="0" smtClean="0"/>
              <a:t>weights </a:t>
            </a:r>
            <a:r>
              <a:rPr lang="en-US" sz="1800" dirty="0" smtClean="0"/>
              <a:t>to the spring.  Bottom of spring is pinched between washers.</a:t>
            </a:r>
          </a:p>
          <a:p>
            <a:pPr marL="112713" indent="-50800"/>
            <a:endParaRPr lang="en-US" sz="1800" dirty="0" smtClean="0"/>
          </a:p>
          <a:p>
            <a:pPr marL="112713" indent="-50800"/>
            <a:endParaRPr lang="en-US" sz="1800" dirty="0"/>
          </a:p>
          <a:p>
            <a:pPr marL="112713" indent="-50800"/>
            <a:endParaRPr lang="en-US" sz="1800" dirty="0" smtClean="0"/>
          </a:p>
          <a:p>
            <a:pPr marL="112713" indent="-50800"/>
            <a:endParaRPr lang="en-US" sz="1800" dirty="0"/>
          </a:p>
          <a:p>
            <a:pPr marL="112713" indent="-50800"/>
            <a:endParaRPr lang="en-US" sz="1800" dirty="0" smtClean="0"/>
          </a:p>
          <a:p>
            <a:pPr marL="112713" indent="-50800"/>
            <a:r>
              <a:rPr lang="en-US" sz="1800" dirty="0" smtClean="0"/>
              <a:t>Spring </a:t>
            </a:r>
            <a:r>
              <a:rPr lang="en-US" sz="1800" dirty="0" smtClean="0"/>
              <a:t>hung </a:t>
            </a:r>
            <a:r>
              <a:rPr lang="en-US" sz="1800" dirty="0" smtClean="0"/>
              <a:t>from the ceiling using a zip tie</a:t>
            </a:r>
          </a:p>
          <a:p>
            <a:pPr marL="112713" indent="-50800"/>
            <a:r>
              <a:rPr lang="en-US" sz="1800" dirty="0" smtClean="0"/>
              <a:t>Grid paper hung on a white background for tracking the motion of mass</a:t>
            </a:r>
          </a:p>
          <a:p>
            <a:pPr marL="112713" indent="-50800"/>
            <a:r>
              <a:rPr lang="en-US" sz="1800" dirty="0" smtClean="0"/>
              <a:t>Videos recorded at various masses to track instabilities</a:t>
            </a:r>
            <a:endParaRPr lang="en-US" sz="1800" dirty="0"/>
          </a:p>
        </p:txBody>
      </p:sp>
      <p:pic>
        <p:nvPicPr>
          <p:cNvPr id="1038" name="Picture 14" descr="E:\jlab\Spring Pendulum\pics\IMG_4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"/>
          <a:stretch/>
        </p:blipFill>
        <p:spPr bwMode="auto">
          <a:xfrm>
            <a:off x="4106819" y="-18176"/>
            <a:ext cx="5973806" cy="4483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E:\jlab\Spring Pendulum\pics\IMG_46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22253" r="23074" b="6972"/>
          <a:stretch/>
        </p:blipFill>
        <p:spPr bwMode="auto">
          <a:xfrm>
            <a:off x="696912" y="2636837"/>
            <a:ext cx="2514600" cy="231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226139" y="4465637"/>
            <a:ext cx="3854486" cy="3146559"/>
            <a:chOff x="6226139" y="4271383"/>
            <a:chExt cx="3854486" cy="3146559"/>
          </a:xfrm>
        </p:grpSpPr>
        <p:pic>
          <p:nvPicPr>
            <p:cNvPr id="1040" name="Picture 16" descr="E:\jlab\Spring Pendulum\Fa2011_Masses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06" b="5314"/>
            <a:stretch/>
          </p:blipFill>
          <p:spPr bwMode="auto">
            <a:xfrm>
              <a:off x="6226139" y="4271383"/>
              <a:ext cx="3854486" cy="3146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7097712" y="4541837"/>
              <a:ext cx="76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500 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097712" y="5151437"/>
              <a:ext cx="76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200 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097712" y="5837237"/>
              <a:ext cx="76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50 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006556" y="6306105"/>
              <a:ext cx="76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10 g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301956" y="6839505"/>
              <a:ext cx="7675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5 g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8012112" y="1657905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Camera mount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89961" y="591105"/>
            <a:ext cx="1941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Spring Pendulum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59219" y="390306"/>
            <a:ext cx="1314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Grid Paper Background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25912" y="222373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Tripod for accuracy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041" name="Picture 17" descr="E:\jlab\2011Fa_SpringPendulum\Setup\IMG_461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" r="31782" b="10813"/>
          <a:stretch/>
        </p:blipFill>
        <p:spPr bwMode="auto">
          <a:xfrm>
            <a:off x="3932467" y="3476634"/>
            <a:ext cx="2293672" cy="4170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32467" y="6029106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Tripod for accuracy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2" y="826293"/>
            <a:ext cx="3316288" cy="315913"/>
          </a:xfrm>
        </p:spPr>
        <p:txBody>
          <a:bodyPr/>
          <a:lstStyle/>
          <a:p>
            <a:pPr>
              <a:buNone/>
            </a:pPr>
            <a:r>
              <a:rPr lang="en-US" sz="3500" b="0" dirty="0" smtClean="0"/>
              <a:t>Data and Video Results</a:t>
            </a:r>
            <a:endParaRPr lang="en-US" sz="35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39712" y="1319113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 horizontal displacements tracked on the videos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 of both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trials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 second interval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show clear unstable region agreeing with theory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6030912" y="503237"/>
            <a:ext cx="0" cy="281940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316912" y="503237"/>
            <a:ext cx="0" cy="281940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E:\jlab\2011Fa_SpringPendulum\gifs\mass50gtrial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0" y="4354372"/>
            <a:ext cx="2993152" cy="2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jlab\2011Fa_SpringPendulum\gifs\mass90gtrial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61" y="4354372"/>
            <a:ext cx="2993151" cy="2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1112" y="3943669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02" y="4345307"/>
            <a:ext cx="3039447" cy="227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6183312" y="134143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Predicted Unstable Regime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E:\jlab\2011Fa_SpringPendulum\gifs\mass2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98" y="4354372"/>
            <a:ext cx="3046413" cy="22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96912" y="3943669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73912" y="3941762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1" y="4333804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5" name="Chart 4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5966865"/>
              </p:ext>
            </p:extLst>
          </p:nvPr>
        </p:nvGraphicFramePr>
        <p:xfrm>
          <a:off x="3927475" y="-13968"/>
          <a:ext cx="6153150" cy="395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31191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2" y="826293"/>
            <a:ext cx="3316288" cy="315913"/>
          </a:xfrm>
        </p:spPr>
        <p:txBody>
          <a:bodyPr/>
          <a:lstStyle/>
          <a:p>
            <a:pPr>
              <a:buNone/>
            </a:pPr>
            <a:r>
              <a:rPr lang="en-US" sz="3500" b="0" dirty="0" smtClean="0"/>
              <a:t>Data and Video Results</a:t>
            </a:r>
            <a:endParaRPr lang="en-US" sz="35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39712" y="1319113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 horizontal displacements tracked on the videos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 of both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trials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 second interval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show clear unstable region agreeing with theory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jlab\2011Fa_SpringPendulum\gifs\mass50gtrial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0" y="4354372"/>
            <a:ext cx="2993152" cy="2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jlab\2011Fa_SpringPendulum\gifs\mass90gtrial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61" y="4354372"/>
            <a:ext cx="2993151" cy="2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1112" y="3943669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8" name="Picture 14" descr="E:\jlab\2011Fa_SpringPendulum\gifs\mass20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98" y="4354372"/>
            <a:ext cx="3046413" cy="22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96912" y="3943669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73912" y="3941762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1" y="4333804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361119"/>
            <a:ext cx="29908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6030912" y="503237"/>
            <a:ext cx="0" cy="281940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16912" y="503237"/>
            <a:ext cx="0" cy="281940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83312" y="134143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Predicted Unstable Regime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543858"/>
              </p:ext>
            </p:extLst>
          </p:nvPr>
        </p:nvGraphicFramePr>
        <p:xfrm>
          <a:off x="3938587" y="-13968"/>
          <a:ext cx="6153150" cy="395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874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712" y="826293"/>
            <a:ext cx="3316288" cy="315913"/>
          </a:xfrm>
        </p:spPr>
        <p:txBody>
          <a:bodyPr/>
          <a:lstStyle/>
          <a:p>
            <a:pPr>
              <a:buNone/>
            </a:pPr>
            <a:r>
              <a:rPr lang="en-US" sz="3500" b="0" dirty="0" smtClean="0"/>
              <a:t>Data and Video Results</a:t>
            </a:r>
            <a:endParaRPr lang="en-US" sz="3500" b="0" dirty="0"/>
          </a:p>
        </p:txBody>
      </p:sp>
      <p:sp>
        <p:nvSpPr>
          <p:cNvPr id="5" name="TextBox 4"/>
          <p:cNvSpPr txBox="1"/>
          <p:nvPr/>
        </p:nvSpPr>
        <p:spPr>
          <a:xfrm>
            <a:off x="239712" y="1319113"/>
            <a:ext cx="33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 horizontal displacements tracked on the videos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Max of both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trials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 second interval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Data show clear unstable region agreeing with theory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marL="742950" lvl="1" indent="-285750">
              <a:buFont typeface="Arial" pitchFamily="34" charset="0"/>
              <a:buChar char="•"/>
            </a:pP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E:\jlab\2011Fa_SpringPendulum\gifs\mass50gtrial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40" y="4354372"/>
            <a:ext cx="2993152" cy="2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E:\jlab\2011Fa_SpringPendulum\gifs\mass90gtrial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761" y="4354372"/>
            <a:ext cx="2993151" cy="224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821112" y="3943669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90g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102" y="4345307"/>
            <a:ext cx="3039447" cy="227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 descr="E:\jlab\2011Fa_SpringPendulum\gifs\mass200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7298" y="4354372"/>
            <a:ext cx="3046413" cy="2284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696912" y="3943669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50g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173912" y="3941762"/>
            <a:ext cx="1295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200g added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4361119"/>
            <a:ext cx="299085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8" name="Straight Connector 17"/>
          <p:cNvCxnSpPr/>
          <p:nvPr/>
        </p:nvCxnSpPr>
        <p:spPr>
          <a:xfrm>
            <a:off x="6030912" y="503237"/>
            <a:ext cx="0" cy="281940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316912" y="503237"/>
            <a:ext cx="0" cy="2819400"/>
          </a:xfrm>
          <a:prstGeom prst="line">
            <a:avLst/>
          </a:prstGeom>
          <a:ln w="254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183312" y="1341437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Predicted Unstable Regime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4109808"/>
              </p:ext>
            </p:extLst>
          </p:nvPr>
        </p:nvGraphicFramePr>
        <p:xfrm>
          <a:off x="3927475" y="0"/>
          <a:ext cx="6153150" cy="3957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9221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US"/>
              <a:t>Theoretical Analysis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4294967295"/>
          </p:nvPr>
        </p:nvSpPr>
        <p:spPr>
          <a:xfrm>
            <a:off x="529560" y="914400"/>
            <a:ext cx="9550440" cy="685799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/>
              <a:t>Using Lagrangian mechanics, we can easily find the equations of motion.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29282" t="55901" r="32156" b="23297"/>
          <a:stretch>
            <a:fillRect/>
          </a:stretch>
        </p:blipFill>
        <p:spPr>
          <a:xfrm>
            <a:off x="4150800" y="2743199"/>
            <a:ext cx="5778000" cy="21168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/>
          <p:cNvGrpSpPr/>
          <p:nvPr/>
        </p:nvGrpSpPr>
        <p:grpSpPr>
          <a:xfrm>
            <a:off x="1362240" y="5088600"/>
            <a:ext cx="3666960" cy="914400"/>
            <a:chOff x="1362240" y="5088600"/>
            <a:chExt cx="3666960" cy="914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61950" t="45418" r="14017" b="49823"/>
            <a:stretch>
              <a:fillRect/>
            </a:stretch>
          </p:blipFill>
          <p:spPr>
            <a:xfrm>
              <a:off x="1362240" y="5088600"/>
              <a:ext cx="3522600" cy="673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lum/>
              <a:alphaModFix/>
            </a:blip>
            <a:srcRect l="20486" t="49434" r="72284" b="44099"/>
            <a:stretch>
              <a:fillRect/>
            </a:stretch>
          </p:blipFill>
          <p:spPr>
            <a:xfrm>
              <a:off x="3970440" y="5088600"/>
              <a:ext cx="1058760" cy="914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44497" t="83135" r="44779" b="9291"/>
          <a:stretch>
            <a:fillRect/>
          </a:stretch>
        </p:blipFill>
        <p:spPr>
          <a:xfrm>
            <a:off x="2286000" y="6231600"/>
            <a:ext cx="1833480" cy="685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38351" t="55280" r="38963" b="20507"/>
          <a:stretch>
            <a:fillRect/>
          </a:stretch>
        </p:blipFill>
        <p:spPr>
          <a:xfrm>
            <a:off x="5943600" y="4860000"/>
            <a:ext cx="3657600" cy="274319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traight Connector 9"/>
          <p:cNvSpPr/>
          <p:nvPr/>
        </p:nvSpPr>
        <p:spPr>
          <a:xfrm>
            <a:off x="4669200" y="6436800"/>
            <a:ext cx="1143000" cy="0"/>
          </a:xfrm>
          <a:prstGeom prst="line">
            <a:avLst/>
          </a:prstGeom>
          <a:noFill/>
          <a:ln w="36720">
            <a:solidFill>
              <a:srgbClr val="800000"/>
            </a:solidFill>
            <a:prstDash val="solid"/>
            <a:tailEnd type="arrow"/>
          </a:ln>
        </p:spPr>
        <p:txBody>
          <a:bodyPr vert="horz" lIns="108360" tIns="63360" rIns="108360" bIns="6336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sp>
        <p:nvSpPr>
          <p:cNvPr id="11" name="Straight Connector 10"/>
          <p:cNvSpPr/>
          <p:nvPr/>
        </p:nvSpPr>
        <p:spPr>
          <a:xfrm>
            <a:off x="2971800" y="3049200"/>
            <a:ext cx="1143000" cy="837000"/>
          </a:xfrm>
          <a:prstGeom prst="line">
            <a:avLst/>
          </a:prstGeom>
          <a:noFill/>
          <a:ln w="36720">
            <a:solidFill>
              <a:srgbClr val="800000"/>
            </a:solidFill>
            <a:prstDash val="solid"/>
            <a:tailEnd type="arrow"/>
          </a:ln>
        </p:spPr>
        <p:txBody>
          <a:bodyPr vert="horz" lIns="108360" tIns="63360" rIns="108360" bIns="63360" anchor="ctr" anchorCtr="1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>
              <a:ln>
                <a:noFill/>
              </a:ln>
              <a:latin typeface="Liberation Sans" pitchFamily="18"/>
              <a:ea typeface="WenQuanYi Micro Hei" pitchFamily="2"/>
              <a:cs typeface="Lohit Hindi" pitchFamily="2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42889" t="49232" r="19343" b="42692"/>
          <a:stretch>
            <a:fillRect/>
          </a:stretch>
        </p:blipFill>
        <p:spPr>
          <a:xfrm>
            <a:off x="432000" y="1216800"/>
            <a:ext cx="5162400" cy="87659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 Placeholder 12"/>
          <p:cNvSpPr txBox="1">
            <a:spLocks noGrp="1"/>
          </p:cNvSpPr>
          <p:nvPr>
            <p:ph type="body" idx="4294967295"/>
          </p:nvPr>
        </p:nvSpPr>
        <p:spPr>
          <a:xfrm>
            <a:off x="-82800" y="4775400"/>
            <a:ext cx="6858000" cy="1828800"/>
          </a:xfrm>
        </p:spPr>
        <p:txBody>
          <a:bodyPr/>
          <a:lstStyle>
            <a:def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None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defPPr>
            <a:lvl1pPr marL="432000" marR="0" lvl="0" indent="-324000">
              <a:spcBef>
                <a:spcPts val="0"/>
              </a:spcBef>
              <a:spcAft>
                <a:spcPts val="141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1pPr>
            <a:lvl2pPr marL="864000" marR="0" lvl="1" indent="-324000">
              <a:spcBef>
                <a:spcPts val="0"/>
              </a:spcBef>
              <a:spcAft>
                <a:spcPts val="1134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2pPr>
            <a:lvl3pPr marL="1295999" marR="0" lvl="2" indent="-288000">
              <a:spcBef>
                <a:spcPts val="0"/>
              </a:spcBef>
              <a:spcAft>
                <a:spcPts val="850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3pPr>
            <a:lvl4pPr marL="1728000" marR="0" lvl="3" indent="-216000">
              <a:spcBef>
                <a:spcPts val="0"/>
              </a:spcBef>
              <a:spcAft>
                <a:spcPts val="567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4pPr>
            <a:lvl5pPr marL="2160000" marR="0" lvl="4" indent="-216000">
              <a:spcBef>
                <a:spcPts val="0"/>
              </a:spcBef>
              <a:spcAft>
                <a:spcPts val="283"/>
              </a:spcAft>
              <a:buSzPct val="75000"/>
              <a:buFont typeface="StarSymbol"/>
              <a:buChar char="–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5pPr>
            <a:lvl6pPr marL="2592000" marR="0" lvl="5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6pPr>
            <a:lvl7pPr marL="3024000" marR="0" lvl="6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7pPr>
            <a:lvl8pPr marL="3456000" marR="0" lvl="7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8pPr>
            <a:lvl9pPr marL="3887999" marR="0" lvl="8" indent="-216000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>
                <a:ln>
                  <a:noFill/>
                </a:ln>
                <a:latin typeface="Liberation Sans" pitchFamily="18"/>
                <a:ea typeface="WenQuanYi Micro Hei" pitchFamily="2"/>
                <a:cs typeface="Lohit Hindi" pitchFamily="2"/>
              </a:defRPr>
            </a:lvl9pPr>
          </a:lstStyle>
          <a:p>
            <a:pPr lvl="0">
              <a:buNone/>
            </a:pPr>
            <a:r>
              <a:rPr lang="en-US" dirty="0" err="1"/>
              <a:t>Nondimensionalizing</a:t>
            </a:r>
            <a:r>
              <a:rPr lang="en-US" dirty="0"/>
              <a:t> and introducing a parameter</a:t>
            </a:r>
          </a:p>
          <a:p>
            <a:pPr lvl="0">
              <a:buNone/>
            </a:pPr>
            <a:endParaRPr lang="en-US" dirty="0"/>
          </a:p>
          <a:p>
            <a:pPr lvl="0">
              <a:buNone/>
            </a:pPr>
            <a:endParaRPr lang="en-US" dirty="0"/>
          </a:p>
          <a:p>
            <a:pPr lvl="0">
              <a:buNone/>
            </a:pP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376560" y="1936440"/>
            <a:ext cx="6927840" cy="1035360"/>
            <a:chOff x="376560" y="1936440"/>
            <a:chExt cx="6927840" cy="1035360"/>
          </a:xfrm>
        </p:grpSpPr>
        <p:grpSp>
          <p:nvGrpSpPr>
            <p:cNvPr id="15" name="Group 14"/>
            <p:cNvGrpSpPr/>
            <p:nvPr/>
          </p:nvGrpSpPr>
          <p:grpSpPr>
            <a:xfrm>
              <a:off x="863639" y="1938600"/>
              <a:ext cx="6440761" cy="876599"/>
              <a:chOff x="863639" y="1938600"/>
              <a:chExt cx="6440761" cy="876599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39018" t="63209" r="48663" b="29075"/>
              <a:stretch>
                <a:fillRect/>
              </a:stretch>
            </p:blipFill>
            <p:spPr>
              <a:xfrm>
                <a:off x="1148760" y="2051640"/>
                <a:ext cx="1949760" cy="6548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39267" t="70915" r="48636" b="20674"/>
              <a:stretch>
                <a:fillRect/>
              </a:stretch>
            </p:blipFill>
            <p:spPr>
              <a:xfrm>
                <a:off x="3283920" y="1992960"/>
                <a:ext cx="1914479" cy="71424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39298" t="80266" r="48572" b="12269"/>
              <a:stretch>
                <a:fillRect/>
              </a:stretch>
            </p:blipFill>
            <p:spPr>
              <a:xfrm>
                <a:off x="5384520" y="2057400"/>
                <a:ext cx="1919880" cy="63396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2554" t="64838" r="56068" b="30950"/>
              <a:stretch>
                <a:fillRect/>
              </a:stretch>
            </p:blipFill>
            <p:spPr>
              <a:xfrm>
                <a:off x="3045960" y="2193480"/>
                <a:ext cx="217440" cy="357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2554" t="64838" r="56068" b="30950"/>
              <a:stretch>
                <a:fillRect/>
              </a:stretch>
            </p:blipFill>
            <p:spPr>
              <a:xfrm>
                <a:off x="5140800" y="2157480"/>
                <a:ext cx="217440" cy="35712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6193" t="49232" r="52089" b="42692"/>
              <a:stretch>
                <a:fillRect/>
              </a:stretch>
            </p:blipFill>
            <p:spPr>
              <a:xfrm>
                <a:off x="863639" y="1938600"/>
                <a:ext cx="234360" cy="8765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2" name="Group 21"/>
            <p:cNvGrpSpPr/>
            <p:nvPr/>
          </p:nvGrpSpPr>
          <p:grpSpPr>
            <a:xfrm>
              <a:off x="376560" y="1936440"/>
              <a:ext cx="600840" cy="1035360"/>
              <a:chOff x="376560" y="1936440"/>
              <a:chExt cx="600840" cy="1035360"/>
            </a:xfrm>
          </p:grpSpPr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5">
                <a:lum/>
                <a:alphaModFix/>
              </a:blip>
              <a:srcRect l="42889" t="49232" r="55658" b="42692"/>
              <a:stretch>
                <a:fillRect/>
              </a:stretch>
            </p:blipFill>
            <p:spPr>
              <a:xfrm>
                <a:off x="454320" y="1936440"/>
                <a:ext cx="198000" cy="87659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4" name="TextBox 23"/>
              <p:cNvSpPr txBox="1"/>
              <p:nvPr/>
            </p:nvSpPr>
            <p:spPr>
              <a:xfrm>
                <a:off x="376560" y="2382480"/>
                <a:ext cx="600840" cy="5893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lIns="0" tIns="0" rIns="0" bIns="0"/>
              <a:lstStyle>
                <a:defPPr marL="432000" marR="0" lvl="0" indent="-324000">
                  <a:spcBef>
                    <a:spcPts val="0"/>
                  </a:spcBef>
                  <a:spcAft>
                    <a:spcPts val="1414"/>
                  </a:spcAft>
                  <a:buSzPct val="45000"/>
                  <a:buFont typeface="StarSymbol"/>
                  <a:buNone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defPPr>
                <a:lvl1pPr marL="432000" marR="0" lvl="0" indent="-324000">
                  <a:spcBef>
                    <a:spcPts val="0"/>
                  </a:spcBef>
                  <a:spcAft>
                    <a:spcPts val="1414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1pPr>
                <a:lvl2pPr marL="864000" marR="0" lvl="1" indent="-324000">
                  <a:spcBef>
                    <a:spcPts val="0"/>
                  </a:spcBef>
                  <a:spcAft>
                    <a:spcPts val="1134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2pPr>
                <a:lvl3pPr marL="1295999" marR="0" lvl="2" indent="-288000">
                  <a:spcBef>
                    <a:spcPts val="0"/>
                  </a:spcBef>
                  <a:spcAft>
                    <a:spcPts val="850"/>
                  </a:spcAft>
                  <a:buSzPct val="75000"/>
                  <a:buFont typeface="StarSymbol"/>
                  <a:buChar char="–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3pPr>
                <a:lvl4pPr marL="1728000" marR="0" lvl="3" indent="-216000">
                  <a:spcBef>
                    <a:spcPts val="0"/>
                  </a:spcBef>
                  <a:spcAft>
                    <a:spcPts val="567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4pPr>
                <a:lvl5pPr marL="2160000" marR="0" lvl="4" indent="-216000">
                  <a:spcBef>
                    <a:spcPts val="0"/>
                  </a:spcBef>
                  <a:spcAft>
                    <a:spcPts val="283"/>
                  </a:spcAft>
                  <a:buSzPct val="75000"/>
                  <a:buFont typeface="StarSymbol"/>
                  <a:buChar char="–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5pPr>
                <a:lvl6pPr marL="2592000" marR="0" lvl="5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6pPr>
                <a:lvl7pPr marL="3024000" marR="0" lvl="6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7pPr>
                <a:lvl8pPr marL="3456000" marR="0" lvl="7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8pPr>
                <a:lvl9pPr marL="3887999" marR="0" lvl="8" indent="-216000">
                  <a:spcBef>
                    <a:spcPts val="0"/>
                  </a:spcBef>
                  <a:spcAft>
                    <a:spcPts val="283"/>
                  </a:spcAft>
                  <a:buSzPct val="45000"/>
                  <a:buFont typeface="StarSymbol"/>
                  <a:buChar char="●"/>
                  <a:defRPr lang="en-US" sz="2000" b="0" i="0" u="none" strike="noStrike" kern="1200">
                    <a:ln>
                      <a:noFill/>
                    </a:ln>
                    <a:latin typeface="Liberation Sans" pitchFamily="18"/>
                    <a:ea typeface="WenQuanYi Micro Hei" pitchFamily="2"/>
                    <a:cs typeface="Lohit Hindi" pitchFamily="2"/>
                  </a:defRPr>
                </a:lvl9pPr>
              </a:lstStyle>
              <a:p>
                <a:pPr lvl="0" rtl="0" hangingPunct="0">
                  <a:buNone/>
                  <a:tabLst/>
                  <a:defRPr i="1"/>
                </a:pPr>
                <a:r>
                  <a:rPr lang="en-US" i="1"/>
                  <a:t>kin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751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790</Words>
  <Application>Microsoft Office PowerPoint</Application>
  <PresentationFormat>Custom</PresentationFormat>
  <Paragraphs>124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Default</vt:lpstr>
      <vt:lpstr>Chaotic Spring Pendulum</vt:lpstr>
      <vt:lpstr>The System</vt:lpstr>
      <vt:lpstr>An Intuitive Explanation of the Instability at 2:1 Resonance</vt:lpstr>
      <vt:lpstr>A Brief Analysis (see end of ppt for thorough analysis)</vt:lpstr>
      <vt:lpstr>Lab Setup</vt:lpstr>
      <vt:lpstr>Data and Video Results</vt:lpstr>
      <vt:lpstr>Data and Video Results</vt:lpstr>
      <vt:lpstr>Data and Video Results</vt:lpstr>
      <vt:lpstr>Theoretical Analysis</vt:lpstr>
      <vt:lpstr>Theoretical Analysis</vt:lpstr>
      <vt:lpstr>The Variational Equation</vt:lpstr>
      <vt:lpstr>The Variational Equation cntd</vt:lpstr>
      <vt:lpstr>Numerical Results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Chaotic Spring Pendulum</dc:title>
  <dc:creator>djeik</dc:creator>
  <cp:lastModifiedBy>Stinnett, Jacob</cp:lastModifiedBy>
  <cp:revision>86</cp:revision>
  <dcterms:created xsi:type="dcterms:W3CDTF">2011-10-13T10:21:10Z</dcterms:created>
  <dcterms:modified xsi:type="dcterms:W3CDTF">2011-12-07T00:13:54Z</dcterms:modified>
</cp:coreProperties>
</file>