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9"/>
  </p:notesMasterIdLst>
  <p:sldIdLst>
    <p:sldId id="256" r:id="rId2"/>
    <p:sldId id="257" r:id="rId3"/>
    <p:sldId id="265" r:id="rId4"/>
    <p:sldId id="258" r:id="rId5"/>
    <p:sldId id="280" r:id="rId6"/>
    <p:sldId id="282" r:id="rId7"/>
    <p:sldId id="260" r:id="rId8"/>
    <p:sldId id="262" r:id="rId9"/>
    <p:sldId id="266" r:id="rId10"/>
    <p:sldId id="268" r:id="rId11"/>
    <p:sldId id="269" r:id="rId12"/>
    <p:sldId id="270" r:id="rId13"/>
    <p:sldId id="274" r:id="rId14"/>
    <p:sldId id="275" r:id="rId15"/>
    <p:sldId id="272" r:id="rId16"/>
    <p:sldId id="276" r:id="rId17"/>
    <p:sldId id="277" r:id="rId18"/>
    <p:sldId id="284" r:id="rId19"/>
    <p:sldId id="281" r:id="rId20"/>
    <p:sldId id="283" r:id="rId21"/>
    <p:sldId id="278" r:id="rId22"/>
    <p:sldId id="263" r:id="rId23"/>
    <p:sldId id="279" r:id="rId24"/>
    <p:sldId id="286" r:id="rId25"/>
    <p:sldId id="287" r:id="rId26"/>
    <p:sldId id="264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9645" autoAdjust="0"/>
  </p:normalViewPr>
  <p:slideViewPr>
    <p:cSldViewPr>
      <p:cViewPr>
        <p:scale>
          <a:sx n="80" d="100"/>
          <a:sy n="80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E27DA-6099-4F4D-9590-1789370BC05B}" type="datetimeFigureOut">
              <a:rPr lang="en-US" smtClean="0"/>
              <a:pPr/>
              <a:t>12/17/2011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3895A-A7FB-44CC-B591-857071888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with education aspect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with education aspect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</a:t>
            </a:r>
            <a:r>
              <a:rPr lang="en-US" baseline="0" dirty="0" smtClean="0"/>
              <a:t> densities of rock (limestone, granite, ore), natural gas, water, 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</a:t>
            </a:r>
            <a:r>
              <a:rPr lang="en-US" baseline="0" dirty="0" smtClean="0"/>
              <a:t> densities of rock (limestone, granite, ore), natural gas, water, 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</a:t>
            </a:r>
            <a:r>
              <a:rPr lang="en-US" baseline="0" dirty="0" smtClean="0"/>
              <a:t> densities of rock (limestone, granite, ore), natural gas, water, 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3895A-A7FB-44CC-B591-857071888D4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buClr>
                <a:srgbClr val="FF0000"/>
              </a:buClr>
              <a:defRPr sz="2000"/>
            </a:lvl2pPr>
            <a:lvl3pPr>
              <a:buClr>
                <a:srgbClr val="FF0000"/>
              </a:buClr>
              <a:defRPr sz="2000"/>
            </a:lvl3pPr>
            <a:lvl4pPr>
              <a:buClr>
                <a:srgbClr val="FF0000"/>
              </a:buCl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C6CD-A934-40A4-B64B-D0A8EA24DDCD}" type="datetimeFigureOut">
              <a:rPr lang="en-US" smtClean="0"/>
              <a:pPr/>
              <a:t>12/17/2011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153D-75FF-4CE2-BCAE-14E7F3EE9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C6CD-A934-40A4-B64B-D0A8EA24DDCD}" type="datetimeFigureOut">
              <a:rPr lang="en-US" smtClean="0"/>
              <a:pPr/>
              <a:t>12/17/2011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6153D-75FF-4CE2-BCAE-14E7F3EE9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BBAC6CD-A934-40A4-B64B-D0A8EA24DDCD}" type="datetimeFigureOut">
              <a:rPr lang="en-US" smtClean="0"/>
              <a:pPr/>
              <a:t>12/17/2011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0F6153D-75FF-4CE2-BCAE-14E7F3EE9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1" r:id="rId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rgbClr val="FF0000"/>
        </a:buClr>
        <a:buSzPct val="80000"/>
        <a:buFont typeface="Wingdings 2"/>
        <a:buChar char=""/>
        <a:defRPr kumimoji="0"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22376" indent="-274320" algn="l" rtl="0" eaLnBrk="1" latinLnBrk="0" hangingPunct="1">
        <a:spcBef>
          <a:spcPct val="20000"/>
        </a:spcBef>
        <a:buClr>
          <a:srgbClr val="FF0000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005840" indent="-256032" algn="l" rtl="0" eaLnBrk="1" latinLnBrk="0" hangingPunct="1">
        <a:spcBef>
          <a:spcPct val="20000"/>
        </a:spcBef>
        <a:buClr>
          <a:srgbClr val="FF0000"/>
        </a:buClr>
        <a:buSzPct val="85000"/>
        <a:buFont typeface="Arial"/>
        <a:buChar char="○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280160" indent="-237744" algn="l" rtl="0" eaLnBrk="1" latinLnBrk="0" hangingPunct="1">
        <a:spcBef>
          <a:spcPct val="20000"/>
        </a:spcBef>
        <a:buClr>
          <a:srgbClr val="FF0000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490472" indent="-182880" algn="l" rtl="0" eaLnBrk="1" latinLnBrk="0" hangingPunct="1">
        <a:spcBef>
          <a:spcPct val="20000"/>
        </a:spcBef>
        <a:buClr>
          <a:srgbClr val="FF0000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5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3952" y="4800600"/>
            <a:ext cx="6480048" cy="609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n-lt"/>
              </a:rPr>
              <a:t>Stephen Kane</a:t>
            </a:r>
          </a:p>
          <a:p>
            <a:r>
              <a:rPr lang="en-US" dirty="0" smtClean="0">
                <a:latin typeface="+mn-lt"/>
              </a:rPr>
              <a:t>Advisor: Dr. Matthew Johnson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53340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to </a:t>
            </a:r>
            <a:r>
              <a:rPr lang="en-US" sz="6000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Physics </a:t>
            </a:r>
            <a:r>
              <a:rPr lang="en-US" sz="6000" dirty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sz="6000" dirty="0" smtClean="0">
                <a:ln w="5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School Level</a:t>
            </a:r>
            <a:endParaRPr lang="en-US" sz="6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63952" y="3352800"/>
            <a:ext cx="6480048" cy="495869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rgbClr val="FF0000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rgbClr val="FF0000"/>
              </a:buClr>
              <a:buSzPct val="85000"/>
              <a:buFont typeface="Arial"/>
              <a:buNone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rgbClr val="FF0000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Encouraging Learning in the Laboratory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My Apparatus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953000" cy="51054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3 Large Weights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Moved around to get close to same periods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Left stationary once close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1 Small weight controlled by turning a bolt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Measurements determined by the movement of this bolt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Measured position of weight based on the opening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Position is arbitrary and irrelevant to final equation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Just used for graphs and reference</a:t>
            </a:r>
          </a:p>
          <a:p>
            <a:pPr lvl="1">
              <a:buClr>
                <a:srgbClr val="FFFF00"/>
              </a:buClr>
            </a:pPr>
            <a:endParaRPr lang="en-US" dirty="0" smtClean="0">
              <a:latin typeface="+mn-lt"/>
            </a:endParaRPr>
          </a:p>
          <a:p>
            <a:pPr>
              <a:buClr>
                <a:srgbClr val="FF00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499646"/>
            <a:ext cx="233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Pendulum set up for T1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30722" name="Picture 2" descr="C:\Users\Stephen\Desktop\2011-09-23_14-41-03_8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4113" r="19827" b="5671"/>
          <a:stretch/>
        </p:blipFill>
        <p:spPr bwMode="auto">
          <a:xfrm>
            <a:off x="6019800" y="838200"/>
            <a:ext cx="2489488" cy="57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6600" y="3581400"/>
            <a:ext cx="5334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086600" y="2828746"/>
            <a:ext cx="762000" cy="7526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0" y="4267201"/>
            <a:ext cx="7620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12415" y="2828746"/>
            <a:ext cx="1531585" cy="7526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12415" y="4267201"/>
            <a:ext cx="1531585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Stephen\Desktop\2011-09-23_14-41-03_8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4" t="48893" r="48568" b="42816"/>
          <a:stretch/>
        </p:blipFill>
        <p:spPr bwMode="auto">
          <a:xfrm>
            <a:off x="7848600" y="2828746"/>
            <a:ext cx="1289713" cy="22766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Method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638800" cy="51816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Once 3 large weights are set: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Move bolt all the way open (3.4 in)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Then take measurement of period </a:t>
            </a:r>
          </a:p>
          <a:p>
            <a:pPr lvl="2">
              <a:buClr>
                <a:srgbClr val="FFFF00"/>
              </a:buClr>
            </a:pPr>
            <a:r>
              <a:rPr lang="en-US" dirty="0" smtClean="0">
                <a:latin typeface="+mn-lt"/>
              </a:rPr>
              <a:t>5 trials</a:t>
            </a:r>
          </a:p>
          <a:p>
            <a:pPr lvl="2">
              <a:buClr>
                <a:srgbClr val="FFFF00"/>
              </a:buClr>
            </a:pPr>
            <a:r>
              <a:rPr lang="en-US" dirty="0" smtClean="0">
                <a:latin typeface="+mn-lt"/>
              </a:rPr>
              <a:t>10 periods per trial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Move bolt incrementally at .2 in intervals and take measurements at each point until the bolt is closed completely (2.0 in)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Flip the pendulum over and do the same for T2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Once measurements are taken: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Plot all points in Excel and examine intersection point</a:t>
            </a:r>
          </a:p>
          <a:p>
            <a:pPr lvl="1">
              <a:buClr>
                <a:srgbClr val="FFFF00"/>
              </a:buClr>
            </a:pPr>
            <a:endParaRPr lang="en-US" dirty="0" smtClean="0">
              <a:latin typeface="+mn-lt"/>
            </a:endParaRPr>
          </a:p>
          <a:p>
            <a:pPr>
              <a:buClr>
                <a:srgbClr val="FF00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pic>
        <p:nvPicPr>
          <p:cNvPr id="29698" name="Picture 2" descr="C:\Users\Stephen\Desktop\2011-09-23_14-41-33_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-102" r="13964"/>
          <a:stretch/>
        </p:blipFill>
        <p:spPr bwMode="auto">
          <a:xfrm>
            <a:off x="6324600" y="838200"/>
            <a:ext cx="2489490" cy="577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533400"/>
            <a:ext cx="233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Pendulum set up for T2</a:t>
            </a:r>
            <a:endParaRPr lang="en-US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31" y="3733800"/>
            <a:ext cx="443760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0"/>
            <a:ext cx="3505200" cy="685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49" y="2209800"/>
            <a:ext cx="452777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2157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6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399" cy="533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Zoom 1: Linear Fit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517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725252"/>
            <a:ext cx="443865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12218"/>
            <a:ext cx="6350222" cy="427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7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399" cy="609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Zoom 2: Error Range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57600" cy="240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4724400"/>
            <a:ext cx="2826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Error in T ~ 0.000015s (</a:t>
            </a:r>
            <a:r>
              <a:rPr lang="en-US" sz="2400" dirty="0">
                <a:cs typeface="Times New Roman" pitchFamily="18" charset="0"/>
              </a:rPr>
              <a:t>~</a:t>
            </a:r>
            <a:r>
              <a:rPr lang="en-US" sz="2400" dirty="0" smtClean="0">
                <a:cs typeface="Times New Roman" pitchFamily="18" charset="0"/>
              </a:rPr>
              <a:t>10</a:t>
            </a:r>
            <a:r>
              <a:rPr lang="en-US" sz="2400" baseline="30000" dirty="0" smtClean="0">
                <a:cs typeface="Times New Roman" pitchFamily="18" charset="0"/>
              </a:rPr>
              <a:t>-5</a:t>
            </a:r>
            <a:r>
              <a:rPr lang="en-US" sz="2400" dirty="0" smtClean="0">
                <a:cs typeface="Times New Roman" pitchFamily="18" charset="0"/>
              </a:rPr>
              <a:t>)</a:t>
            </a:r>
          </a:p>
          <a:p>
            <a:r>
              <a:rPr lang="en-US" sz="2400" dirty="0" smtClean="0">
                <a:cs typeface="Times New Roman" pitchFamily="18" charset="0"/>
              </a:rPr>
              <a:t>% Error ~ 0.0008%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04" y="1690016"/>
            <a:ext cx="4267200" cy="287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169" y="2438400"/>
            <a:ext cx="6330831" cy="445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59484" y="3886200"/>
            <a:ext cx="838200" cy="98150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Further Measurement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305800" cy="56388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After analyzing this data I found:</a:t>
            </a:r>
          </a:p>
          <a:p>
            <a:pPr lvl="1">
              <a:buClr>
                <a:srgbClr val="FFFF00"/>
              </a:buClr>
            </a:pPr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its were not quite as accurate as they should have been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The linear fit of  T1 showed a lot of error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The data gave a good representation of the period curves, but were not accurate enough to be used as final data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Therefore: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Ran more trials under different parameters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1 trial of 100 periods long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Use smaller increments (.05 in)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Took data points at 2.55, 2.6, 2.65, and 2.7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These data points yielded:</a:t>
            </a:r>
          </a:p>
          <a:p>
            <a:pPr lvl="1">
              <a:buClr>
                <a:srgbClr val="FFFF00"/>
              </a:buClr>
            </a:pPr>
            <a:endParaRPr lang="en-US" dirty="0" smtClean="0">
              <a:latin typeface="+mn-lt"/>
            </a:endParaRPr>
          </a:p>
          <a:p>
            <a:pPr>
              <a:buClr>
                <a:srgbClr val="FF00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57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2979" y="0"/>
            <a:ext cx="2772420" cy="609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nd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Time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3962400"/>
            <a:ext cx="838200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24600" y="914400"/>
            <a:ext cx="28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Linear fit for small range</a:t>
            </a:r>
          </a:p>
          <a:p>
            <a:endParaRPr lang="en-US" sz="2400" dirty="0" smtClean="0">
              <a:cs typeface="Times New Roman" pitchFamily="18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31392"/>
            <a:ext cx="5714999" cy="382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6" y="0"/>
            <a:ext cx="615513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7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5" y="0"/>
            <a:ext cx="4888955" cy="329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66" y="2286000"/>
            <a:ext cx="682823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4038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Zoom: Error Range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1219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Error in T ~ 0.000002s (~10</a:t>
            </a:r>
            <a:r>
              <a:rPr lang="en-US" sz="2400" baseline="30000" dirty="0" smtClean="0">
                <a:cs typeface="Times New Roman" pitchFamily="18" charset="0"/>
              </a:rPr>
              <a:t>-6</a:t>
            </a:r>
            <a:r>
              <a:rPr lang="en-US" sz="2400" dirty="0" smtClean="0">
                <a:cs typeface="Times New Roman" pitchFamily="18" charset="0"/>
              </a:rPr>
              <a:t>)</a:t>
            </a:r>
          </a:p>
          <a:p>
            <a:r>
              <a:rPr lang="en-US" sz="2400" dirty="0" smtClean="0">
                <a:cs typeface="Times New Roman" pitchFamily="18" charset="0"/>
              </a:rPr>
              <a:t>% Error ~ 0.0001% </a:t>
            </a:r>
          </a:p>
          <a:p>
            <a:endParaRPr lang="en-US" sz="2400" dirty="0" smtClean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16079" y="3657600"/>
            <a:ext cx="1087342" cy="1447800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Error Analysis Method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229600" cy="57150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endParaRPr lang="en-US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9400"/>
            <a:ext cx="9144001" cy="403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990600"/>
            <a:ext cx="8229600" cy="15973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 2"/>
              <a:buChar char="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rgbClr val="FF0000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rgbClr val="FF0000"/>
              </a:buClr>
              <a:buSzPct val="85000"/>
              <a:buFont typeface="Arial"/>
              <a:buChar char="○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rgbClr val="FF0000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685800"/>
            <a:ext cx="9144000" cy="2133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 2"/>
              <a:buChar char="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rgbClr val="FF0000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rgbClr val="FF0000"/>
              </a:buClr>
              <a:buSzPct val="85000"/>
              <a:buFont typeface="Arial"/>
              <a:buChar char="○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rgbClr val="FF0000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Excel spreadsheet created for any 2 variable linear error analysis</a:t>
            </a:r>
            <a:endParaRPr lang="en-US" dirty="0" smtClean="0">
              <a:latin typeface="+mn-lt"/>
            </a:endParaRP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Find error in slope (m) and error in intercept (b)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Graph combinations of highest and lowest permutations (++,+-,-+,--)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Spreadsheet can be used easily </a:t>
            </a:r>
            <a:r>
              <a:rPr lang="en-US" smtClean="0">
                <a:solidFill>
                  <a:srgbClr val="F8F8F8"/>
                </a:solidFill>
                <a:latin typeface="+mn-lt"/>
              </a:rPr>
              <a:t>for any data set</a:t>
            </a: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76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Length Measurement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229600" cy="13716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Measured length using large caliper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L = 38.1697 in = 0.96951 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476500"/>
            <a:ext cx="9144000" cy="3276600"/>
            <a:chOff x="0" y="2819400"/>
            <a:chExt cx="9144000" cy="3276600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2819400"/>
              <a:ext cx="9144000" cy="3276600"/>
              <a:chOff x="381000" y="2286000"/>
              <a:chExt cx="8763000" cy="2895600"/>
            </a:xfrm>
          </p:grpSpPr>
          <p:pic>
            <p:nvPicPr>
              <p:cNvPr id="22" name="Picture 5" descr="C:\Users\Stephen\Desktop\download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6268" y="2286000"/>
                <a:ext cx="5147732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C:\Users\Stephen\Desktop\download (1)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58"/>
              <a:stretch/>
            </p:blipFill>
            <p:spPr bwMode="auto">
              <a:xfrm>
                <a:off x="381000" y="2286000"/>
                <a:ext cx="5562600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" name="Straight Connector 17"/>
            <p:cNvCxnSpPr/>
            <p:nvPr/>
          </p:nvCxnSpPr>
          <p:spPr>
            <a:xfrm>
              <a:off x="2362200" y="3657600"/>
              <a:ext cx="52578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62200" y="3657600"/>
              <a:ext cx="0" cy="4572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20000" y="3657600"/>
              <a:ext cx="0" cy="4572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800600" y="3149025"/>
              <a:ext cx="3577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8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Outline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Motivation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Teaching Aspirations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Why measure </a:t>
            </a:r>
            <a:r>
              <a:rPr lang="en-US" i="1" dirty="0" smtClean="0">
                <a:solidFill>
                  <a:srgbClr val="F8F8F8"/>
                </a:solidFill>
                <a:latin typeface="+mn-lt"/>
              </a:rPr>
              <a:t>g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?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Variations in </a:t>
            </a:r>
            <a:r>
              <a:rPr lang="en-US" i="1" dirty="0" smtClean="0">
                <a:solidFill>
                  <a:srgbClr val="F8F8F8"/>
                </a:solidFill>
                <a:latin typeface="+mn-lt"/>
              </a:rPr>
              <a:t>g</a:t>
            </a: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US" dirty="0" err="1" smtClean="0">
                <a:solidFill>
                  <a:srgbClr val="F8F8F8"/>
                </a:solidFill>
                <a:latin typeface="+mn-lt"/>
              </a:rPr>
              <a:t>Kater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 Pendulum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Background 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How Does it work?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Mathematical Derivation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Apparatus and Method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Expected Value of </a:t>
            </a:r>
            <a:r>
              <a:rPr lang="en-US" i="1" dirty="0" smtClean="0">
                <a:solidFill>
                  <a:srgbClr val="F8F8F8"/>
                </a:solidFill>
                <a:latin typeface="+mn-lt"/>
              </a:rPr>
              <a:t>g</a:t>
            </a: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Results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Modern Methods of measuring </a:t>
            </a:r>
            <a:r>
              <a:rPr lang="en-US" i="1" dirty="0" smtClean="0">
                <a:solidFill>
                  <a:srgbClr val="F8F8F8"/>
                </a:solidFill>
                <a:latin typeface="+mn-lt"/>
              </a:rPr>
              <a:t>g</a:t>
            </a:r>
            <a:endParaRPr lang="en-US" dirty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Wilberforce Pendulum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Background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Mathematical and Physical Significance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Videos</a:t>
            </a:r>
          </a:p>
          <a:p>
            <a:pPr lvl="1"/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Source for Expected Value of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229600" cy="57150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National Geodetic Survey (NGS) and National Oceanic and Atmospheric Administration (NOAA)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Surface gravity measurement predicted by interpolation based on observed values</a:t>
            </a:r>
          </a:p>
          <a:p>
            <a:pPr>
              <a:buClr>
                <a:srgbClr val="FFFF00"/>
              </a:buClr>
            </a:pPr>
            <a:r>
              <a:rPr lang="en-US" dirty="0">
                <a:latin typeface="+mn-lt"/>
              </a:rPr>
              <a:t>Observed gravity data in the National Geodetic Survey's Integrated Data </a:t>
            </a:r>
            <a:r>
              <a:rPr lang="en-US" dirty="0" smtClean="0">
                <a:latin typeface="+mn-lt"/>
              </a:rPr>
              <a:t>Base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International </a:t>
            </a:r>
            <a:r>
              <a:rPr lang="en-US" dirty="0">
                <a:latin typeface="+mn-lt"/>
              </a:rPr>
              <a:t>Gravity Standardization Net </a:t>
            </a:r>
            <a:r>
              <a:rPr lang="en-US" dirty="0" smtClean="0">
                <a:latin typeface="+mn-lt"/>
              </a:rPr>
              <a:t>1971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1,900 Sites Worldwide - 450 U.S. Sites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Accuracy within ±50 </a:t>
            </a:r>
            <a:r>
              <a:rPr lang="el-GR" dirty="0" smtClean="0">
                <a:latin typeface="+mn-lt"/>
              </a:rPr>
              <a:t>μ</a:t>
            </a:r>
            <a:r>
              <a:rPr lang="en-US" dirty="0" smtClean="0">
                <a:latin typeface="+mn-lt"/>
              </a:rPr>
              <a:t>Gal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Official gravity datum worldwide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Formula accounts for 99% of total variation in </a:t>
            </a:r>
            <a:r>
              <a:rPr lang="en-US" i="1" dirty="0" smtClean="0">
                <a:latin typeface="+mn-lt"/>
              </a:rPr>
              <a:t>g </a:t>
            </a:r>
            <a:r>
              <a:rPr lang="en-US" dirty="0" smtClean="0">
                <a:latin typeface="+mn-lt"/>
              </a:rPr>
              <a:t>worldwide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Based on Latitude, Longitude, and Elevation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Used to find gravitational anomalies</a:t>
            </a:r>
            <a:endParaRPr lang="en-US" dirty="0">
              <a:latin typeface="+mn-lt"/>
            </a:endParaRPr>
          </a:p>
          <a:p>
            <a:pPr lvl="1">
              <a:buClr>
                <a:srgbClr val="FFFF00"/>
              </a:buClr>
            </a:pPr>
            <a:endParaRPr lang="en-US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0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Data Analysis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887683"/>
              </p:ext>
            </p:extLst>
          </p:nvPr>
        </p:nvGraphicFramePr>
        <p:xfrm>
          <a:off x="76200" y="2667000"/>
          <a:ext cx="8991600" cy="248919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38656"/>
                <a:gridCol w="1558544"/>
                <a:gridCol w="1438656"/>
                <a:gridCol w="1678432"/>
                <a:gridCol w="1438656"/>
                <a:gridCol w="1438656"/>
              </a:tblGrid>
              <a:tr h="82973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T1=T2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(s)</a:t>
                      </a:r>
                      <a:endParaRPr lang="en-US" sz="2400" dirty="0" smtClean="0"/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Error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(s)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% Error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g</a:t>
                      </a:r>
                    </a:p>
                    <a:p>
                      <a:pPr algn="ctr"/>
                      <a:r>
                        <a:rPr lang="en-US" sz="2400" i="0" dirty="0" smtClean="0"/>
                        <a:t>(m/s</a:t>
                      </a:r>
                      <a:r>
                        <a:rPr lang="en-US" sz="2400" i="0" baseline="30000" dirty="0" smtClean="0"/>
                        <a:t>2</a:t>
                      </a:r>
                      <a:r>
                        <a:rPr lang="en-US" sz="2400" i="0" baseline="0" dirty="0" smtClean="0"/>
                        <a:t>)</a:t>
                      </a:r>
                      <a:endParaRPr lang="en-US" sz="2400" i="0" dirty="0" smtClean="0"/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% </a:t>
                      </a:r>
                    </a:p>
                    <a:p>
                      <a:pPr algn="ctr"/>
                      <a:r>
                        <a:rPr lang="en-US" sz="2400" dirty="0" smtClean="0"/>
                        <a:t>Diff.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829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Trial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1.9771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0.000015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0.0008</a:t>
                      </a:r>
                      <a:r>
                        <a:rPr lang="en-US" sz="2400" u="none" strike="noStrike" dirty="0">
                          <a:effectLst/>
                        </a:rPr>
                        <a:t>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9.79160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-0.050%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829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Trial 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1.977325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0.000002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0.0001%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9.78938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-0.073%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14366"/>
              </p:ext>
            </p:extLst>
          </p:nvPr>
        </p:nvGraphicFramePr>
        <p:xfrm>
          <a:off x="381000" y="1209764"/>
          <a:ext cx="28622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7" name="Equation" r:id="rId4" imgW="863280" imgH="228600" progId="Equation.3">
                  <p:embed/>
                </p:oleObj>
              </mc:Choice>
              <mc:Fallback>
                <p:oleObj name="Equation" r:id="rId4" imgW="86328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09764"/>
                        <a:ext cx="2862263" cy="685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86200" y="10668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L= 38.1697 in = 0.96951 m</a:t>
            </a:r>
          </a:p>
          <a:p>
            <a:r>
              <a:rPr lang="en-US" sz="2400" dirty="0" smtClean="0">
                <a:cs typeface="Times New Roman" pitchFamily="18" charset="0"/>
              </a:rPr>
              <a:t>Accepted </a:t>
            </a:r>
            <a:r>
              <a:rPr lang="en-US" sz="2400" i="1" dirty="0" smtClean="0">
                <a:cs typeface="Times New Roman" pitchFamily="18" charset="0"/>
              </a:rPr>
              <a:t>g = </a:t>
            </a:r>
            <a:r>
              <a:rPr lang="en-US" sz="2400" dirty="0" smtClean="0">
                <a:cs typeface="Times New Roman" pitchFamily="18" charset="0"/>
              </a:rPr>
              <a:t>9.79653 m/s</a:t>
            </a:r>
            <a:r>
              <a:rPr lang="en-US" sz="2400" baseline="30000" dirty="0" smtClean="0">
                <a:cs typeface="Times New Roman" pitchFamily="18" charset="0"/>
              </a:rPr>
              <a:t>2</a:t>
            </a:r>
            <a:r>
              <a:rPr lang="en-US" sz="2400" dirty="0" smtClean="0">
                <a:cs typeface="Times New Roman" pitchFamily="18" charset="0"/>
              </a:rPr>
              <a:t> </a:t>
            </a:r>
          </a:p>
          <a:p>
            <a:endParaRPr lang="en-US" sz="24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Modern Methods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876800" cy="32004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Relative Gravitational Measurements 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Measures changes in gravity using a spring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Absolute Gravimeter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Drops a test mass in a vacuum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Accuracy of 2 </a:t>
            </a:r>
            <a:r>
              <a:rPr lang="en-US" dirty="0" err="1" smtClean="0">
                <a:latin typeface="+mn-lt"/>
              </a:rPr>
              <a:t>microGal</a:t>
            </a:r>
            <a:endParaRPr lang="en-US" dirty="0" smtClean="0">
              <a:latin typeface="+mn-lt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4514850"/>
            <a:ext cx="65722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00200" y="420266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Relative Gravitational Measurements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914400"/>
            <a:ext cx="2838450" cy="354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72200" y="6096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Absolute Gravimeter</a:t>
            </a:r>
            <a:endParaRPr lang="en-US" dirty="0"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33600" y="4876800"/>
            <a:ext cx="457200" cy="809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590800" y="4789724"/>
            <a:ext cx="342900" cy="885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133600" y="5686425"/>
            <a:ext cx="457200" cy="79057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67868" y="4572000"/>
            <a:ext cx="9284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Light 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4687669"/>
            <a:ext cx="114735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Light reflected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708932" y="6261205"/>
            <a:ext cx="78739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Mirror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Wilberforce Pendulum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5257800" cy="51816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Invented in 1896 by Lionel Wilberforce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Mass on a spring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Oscillates in two directions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Vertical (z)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Rotation (</a:t>
            </a:r>
            <a:r>
              <a:rPr lang="el-GR" sz="1800" dirty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)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Gradually alternates between motion in z and </a:t>
            </a:r>
            <a:r>
              <a:rPr lang="el-GR" dirty="0" smtClean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 directions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Used to teach coupled oscillators and conservation of energy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99" y="1295400"/>
            <a:ext cx="3048000" cy="46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04196" y="92606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Wilberforce Pendulum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My Apparatus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6019800" cy="54102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Mass with four adjustable weights 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Weights move in and out from center of mass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Changing the position of the weights changes the angular velocity 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Weights all the way in → High angular velocity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Weights all the way out </a:t>
            </a:r>
            <a:r>
              <a:rPr lang="en-US" dirty="0">
                <a:latin typeface="+mn-lt"/>
              </a:rPr>
              <a:t>→ </a:t>
            </a:r>
            <a:r>
              <a:rPr lang="en-US" dirty="0" smtClean="0">
                <a:latin typeface="+mn-lt"/>
              </a:rPr>
              <a:t>Low </a:t>
            </a:r>
            <a:r>
              <a:rPr lang="en-US" dirty="0">
                <a:latin typeface="+mn-lt"/>
              </a:rPr>
              <a:t>angular </a:t>
            </a:r>
            <a:r>
              <a:rPr lang="en-US" dirty="0" smtClean="0">
                <a:latin typeface="+mn-lt"/>
              </a:rPr>
              <a:t>velocity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Normal modes occur when momentum is either all in z or all in </a:t>
            </a:r>
            <a:r>
              <a:rPr lang="el-GR" dirty="0" smtClean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 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latin typeface="+mn-lt"/>
              </a:rPr>
              <a:t>Normal modes best illustrated with weights in middle of the screws</a:t>
            </a:r>
          </a:p>
          <a:p>
            <a:pPr marL="36576" indent="0">
              <a:buClr>
                <a:srgbClr val="FFFF00"/>
              </a:buClr>
              <a:buNone/>
            </a:pPr>
            <a:endParaRPr lang="en-US" dirty="0" smtClean="0">
              <a:latin typeface="+mn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27" y="1066800"/>
            <a:ext cx="2712173" cy="482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1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Videos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153400" cy="18288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Weights in middle of screws to see normal modes best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Video from bottom to see angular velocity changes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Video from side to see vertical changes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Synchronized to see their relationship</a:t>
            </a:r>
          </a:p>
          <a:p>
            <a:pPr marL="36576" indent="0">
              <a:buClr>
                <a:srgbClr val="FFFF00"/>
              </a:buClr>
              <a:buNone/>
            </a:pPr>
            <a:endParaRPr lang="en-US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602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Bottom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602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Side</a:t>
            </a:r>
            <a:endParaRPr lang="en-US" dirty="0"/>
          </a:p>
        </p:txBody>
      </p:sp>
      <p:pic>
        <p:nvPicPr>
          <p:cNvPr id="30722" name="Picture 2" descr="D:\below-sm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899"/>
            <a:ext cx="3911601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side-smal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0480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7315200" y="3657600"/>
            <a:ext cx="0" cy="1066800"/>
          </a:xfrm>
          <a:prstGeom prst="line">
            <a:avLst/>
          </a:prstGeom>
          <a:ln w="254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40063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Questions?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Sources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5181600"/>
          </a:xfrm>
        </p:spPr>
        <p:txBody>
          <a:bodyPr>
            <a:normAutofit/>
          </a:bodyPr>
          <a:lstStyle/>
          <a:p>
            <a:pPr marL="36576" indent="0">
              <a:buClr>
                <a:srgbClr val="FFFF00"/>
              </a:buClr>
              <a:buNone/>
            </a:pPr>
            <a:r>
              <a:rPr lang="en-US" sz="2000" u="sng" dirty="0" smtClean="0"/>
              <a:t>http</a:t>
            </a:r>
            <a:r>
              <a:rPr lang="en-US" sz="2000" u="sng" dirty="0"/>
              <a:t>://</a:t>
            </a:r>
            <a:r>
              <a:rPr lang="en-US" sz="2000" u="sng" dirty="0" smtClean="0"/>
              <a:t>www.ngs.noaa.gov/cgi-bin/grav_pdx.prl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</a:t>
            </a:r>
            <a:r>
              <a:rPr lang="en-US" sz="2000" u="sng" dirty="0" smtClean="0"/>
              <a:t>www.ngs.noaa.gov/TOOLS/Gravity/grav_method.html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</a:t>
            </a:r>
            <a:r>
              <a:rPr lang="en-US" sz="2000" u="sng" dirty="0" smtClean="0"/>
              <a:t>celebrating200years.noaa.gov/foundations/gravity_surveys/side.html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</a:t>
            </a:r>
            <a:r>
              <a:rPr lang="en-US" sz="2000" u="sng" dirty="0" smtClean="0"/>
              <a:t>www.agu.org/journals/jz/v065/i003/JZ065i003p01021/JZ065i003p01021.pdf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http://en.wikipedia.org/wiki/Kater's_pendulum</a:t>
            </a:r>
            <a:endParaRPr lang="en-US" sz="2000" u="sng" dirty="0" smtClean="0"/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 smtClean="0"/>
              <a:t>http</a:t>
            </a:r>
            <a:r>
              <a:rPr lang="en-US" sz="2000" u="sng" dirty="0"/>
              <a:t>://faraday.physics.utoronto.ca/PHY182S/WilberforcePendulum.pdf 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http://www.upscale.utoronto.ca/IYearLab/WilberforceRefBerg2of8.pdf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</a:t>
            </a:r>
            <a:r>
              <a:rPr lang="en-US" sz="2000" u="sng" dirty="0" smtClean="0"/>
              <a:t>web.mit.edu/paez/Public/mit2671/WilbReport.pdf</a:t>
            </a:r>
          </a:p>
          <a:p>
            <a:pPr marL="36576" indent="0">
              <a:buClr>
                <a:srgbClr val="FFFF00"/>
              </a:buClr>
              <a:buNone/>
            </a:pPr>
            <a:r>
              <a:rPr lang="en-US" sz="2000" u="sng" dirty="0"/>
              <a:t>http://en.wikipedia.org/wiki/Wilberforce_pendulum</a:t>
            </a:r>
          </a:p>
          <a:p>
            <a:pPr marL="36576" indent="0">
              <a:buClr>
                <a:srgbClr val="FFFF00"/>
              </a:buClr>
              <a:buNone/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85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Teaching Aspirations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4572000" cy="59436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High school Physics teacher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Laboratory competence is a deficiency for most teachers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I will be doing a series of projects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Goals of my capstone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Become more comfortable in lab setting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Learn how to teach through experiments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Be able to teach less from the book </a:t>
            </a:r>
          </a:p>
          <a:p>
            <a:pPr lvl="2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Keep students more engaged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Encourage long-term interest in Physics</a:t>
            </a:r>
          </a:p>
          <a:p>
            <a:pPr lvl="1"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 lvl="1">
              <a:buClr>
                <a:srgbClr val="FFFF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 lvl="1">
              <a:buClr>
                <a:srgbClr val="FFFF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 lvl="1"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pic>
        <p:nvPicPr>
          <p:cNvPr id="16386" name="Picture 2" descr="http://clipart.coolclips.com/150/wjm/tf05311/CoolClips_vc064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437" y="1371600"/>
            <a:ext cx="348016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Measure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4572000" cy="5943600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Measurements of </a:t>
            </a:r>
            <a:r>
              <a:rPr lang="en-US" i="1" dirty="0" smtClean="0">
                <a:solidFill>
                  <a:srgbClr val="F8F8F8"/>
                </a:solidFill>
                <a:latin typeface="+mn-lt"/>
              </a:rPr>
              <a:t>g 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can be used to determine the make-up of the Earth beneath a specific, localized area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If accurate enough, measurements can reveal anomalies in the Earth’s crust because of variations in density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Ore deposits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Natural gas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Oil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Important to finding oil reserves in Oklahoma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Measurements made in early 1900’s without modern equipment</a:t>
            </a:r>
          </a:p>
        </p:txBody>
      </p:sp>
      <p:pic>
        <p:nvPicPr>
          <p:cNvPr id="2050" name="Picture 2" descr="Anticline Traps beneath the earth's sur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762000"/>
            <a:ext cx="3810000" cy="3047999"/>
          </a:xfrm>
          <a:prstGeom prst="rect">
            <a:avLst/>
          </a:prstGeom>
          <a:solidFill>
            <a:srgbClr val="F8F8F8"/>
          </a:solidFill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691195"/>
              </p:ext>
            </p:extLst>
          </p:nvPr>
        </p:nvGraphicFramePr>
        <p:xfrm>
          <a:off x="5257800" y="3962400"/>
          <a:ext cx="38100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Material</a:t>
                      </a:r>
                      <a:endParaRPr lang="en-US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Density (kg/m</a:t>
                      </a:r>
                      <a:r>
                        <a:rPr lang="en-US" b="0" baseline="30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Granite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2700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Limestone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2600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Copper Ore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1900-2600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Water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Oil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Natural Gas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0.7</a:t>
                      </a:r>
                      <a:r>
                        <a:rPr kumimoji="0" lang="en-US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-0.9 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Expected Variations in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based on Crust Composition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51816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Paper in Journal of Geophysical Research</a:t>
            </a:r>
          </a:p>
          <a:p>
            <a:pPr lvl="1">
              <a:buClr>
                <a:srgbClr val="FFFF00"/>
              </a:buClr>
            </a:pPr>
            <a:r>
              <a:rPr lang="en-US" i="1" dirty="0">
                <a:latin typeface="+mn-lt"/>
              </a:rPr>
              <a:t>Gravity Anomalies, Crustal Structure, and Geology in </a:t>
            </a:r>
            <a:r>
              <a:rPr lang="en-US" i="1" dirty="0" smtClean="0">
                <a:latin typeface="+mn-lt"/>
              </a:rPr>
              <a:t>Alaska</a:t>
            </a:r>
          </a:p>
          <a:p>
            <a:pPr lvl="1">
              <a:buClr>
                <a:srgbClr val="FFFF00"/>
              </a:buClr>
            </a:pPr>
            <a:r>
              <a:rPr lang="en-US" dirty="0" err="1" smtClean="0">
                <a:solidFill>
                  <a:srgbClr val="F8F8F8"/>
                </a:solidFill>
                <a:latin typeface="+mn-lt"/>
              </a:rPr>
              <a:t>Woollard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F8F8F8"/>
                </a:solidFill>
                <a:latin typeface="+mn-lt"/>
              </a:rPr>
              <a:t>Ostenso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, Thiel, and </a:t>
            </a:r>
            <a:r>
              <a:rPr lang="en-US" dirty="0" err="1" smtClean="0">
                <a:solidFill>
                  <a:srgbClr val="F8F8F8"/>
                </a:solidFill>
                <a:latin typeface="+mn-lt"/>
              </a:rPr>
              <a:t>Bonini</a:t>
            </a:r>
            <a:endParaRPr lang="en-US" dirty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US" dirty="0" smtClean="0">
                <a:latin typeface="+mn-lt"/>
              </a:rPr>
              <a:t>Regional </a:t>
            </a:r>
            <a:r>
              <a:rPr lang="en-US" dirty="0" err="1">
                <a:latin typeface="+mn-lt"/>
              </a:rPr>
              <a:t>Bouguer</a:t>
            </a:r>
            <a:r>
              <a:rPr lang="en-US" dirty="0">
                <a:latin typeface="+mn-lt"/>
              </a:rPr>
              <a:t> gravity anomaly map of </a:t>
            </a:r>
            <a:r>
              <a:rPr lang="en-US" dirty="0" smtClean="0">
                <a:latin typeface="+mn-lt"/>
              </a:rPr>
              <a:t>Alaska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Found: Regional anomalies are probably more indicative of abnormal crust composition than of abnormal crust density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Positive Anomaly – thick crust or high density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Negative Anomaly – thin crust or low density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Local </a:t>
            </a:r>
            <a:r>
              <a:rPr lang="en-US" i="1" dirty="0" smtClean="0">
                <a:solidFill>
                  <a:srgbClr val="F8F8F8"/>
                </a:solidFill>
                <a:latin typeface="+mn-lt"/>
              </a:rPr>
              <a:t>g 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can vary by about 1 </a:t>
            </a:r>
            <a:r>
              <a:rPr lang="en-US" dirty="0" err="1" smtClean="0">
                <a:solidFill>
                  <a:srgbClr val="F8F8F8"/>
                </a:solidFill>
                <a:latin typeface="+mn-lt"/>
              </a:rPr>
              <a:t>milligal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 every km</a:t>
            </a:r>
          </a:p>
          <a:p>
            <a:pPr lvl="1">
              <a:buClr>
                <a:srgbClr val="FFFF00"/>
              </a:buClr>
            </a:pPr>
            <a:r>
              <a:rPr lang="en-US" dirty="0">
                <a:latin typeface="+mn-lt"/>
              </a:rPr>
              <a:t>1 </a:t>
            </a:r>
            <a:r>
              <a:rPr lang="en-US" dirty="0" smtClean="0">
                <a:latin typeface="+mn-lt"/>
              </a:rPr>
              <a:t>gal </a:t>
            </a:r>
            <a:r>
              <a:rPr lang="en-US" dirty="0">
                <a:latin typeface="+mn-lt"/>
              </a:rPr>
              <a:t>= 1 cm/s²</a:t>
            </a:r>
            <a:endParaRPr lang="en-US" dirty="0">
              <a:solidFill>
                <a:srgbClr val="F8F8F8"/>
              </a:solidFill>
              <a:latin typeface="+mn-lt"/>
            </a:endParaRPr>
          </a:p>
          <a:p>
            <a:pPr marL="448056" lvl="1" indent="0">
              <a:buClr>
                <a:srgbClr val="FFFF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74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Gravity Anomaly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1528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4200" y="1535373"/>
            <a:ext cx="1143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150 km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00400" y="15240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867400" y="1143000"/>
            <a:ext cx="1447800" cy="3200400"/>
          </a:xfrm>
          <a:prstGeom prst="ellipse">
            <a:avLst/>
          </a:prstGeom>
          <a:solidFill>
            <a:srgbClr val="0070C0">
              <a:alpha val="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34200" y="8014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Altitude, no peak in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Kater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Pendulum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257800" cy="3945696"/>
          </a:xfrm>
        </p:spPr>
        <p:txBody>
          <a:bodyPr>
            <a:sp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Invented by Henry </a:t>
            </a:r>
            <a:r>
              <a:rPr lang="en-US" dirty="0" err="1" smtClean="0">
                <a:solidFill>
                  <a:srgbClr val="F8F8F8"/>
                </a:solidFill>
                <a:latin typeface="+mn-lt"/>
              </a:rPr>
              <a:t>Kater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 in 1817</a:t>
            </a:r>
          </a:p>
          <a:p>
            <a:pPr>
              <a:buClr>
                <a:srgbClr val="FFFF00"/>
              </a:buClr>
            </a:pPr>
            <a:r>
              <a:rPr lang="en-US" dirty="0" err="1" smtClean="0">
                <a:solidFill>
                  <a:srgbClr val="F8F8F8"/>
                </a:solidFill>
                <a:latin typeface="+mn-lt"/>
              </a:rPr>
              <a:t>Kater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 needed to solve inaccuracy problems of other measurement methods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Inaccurate length factor in standard pendulums</a:t>
            </a:r>
          </a:p>
          <a:p>
            <a:pPr lvl="2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Elasticity of string/wire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Center of mass hard to measure</a:t>
            </a:r>
          </a:p>
          <a:p>
            <a:pP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00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pic>
        <p:nvPicPr>
          <p:cNvPr id="10242" name="Picture 2" descr="Henry Kater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92385"/>
            <a:ext cx="2133600" cy="25894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9400" y="39286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Times New Roman" pitchFamily="18" charset="0"/>
              </a:rPr>
              <a:t>Henry </a:t>
            </a:r>
            <a:r>
              <a:rPr lang="en-US" sz="1600" dirty="0" err="1" smtClean="0">
                <a:cs typeface="Times New Roman" pitchFamily="18" charset="0"/>
              </a:rPr>
              <a:t>Kater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10244" name="Picture 4" descr="http://upload.wikimedia.org/wikipedia/commons/thumb/f/f1/Kater_pendulum_use.png/250px-Kater_pendulum_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90601"/>
            <a:ext cx="2743200" cy="3124199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4148554"/>
            <a:ext cx="5715000" cy="240464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Times New Roman" pitchFamily="18" charset="0"/>
              </a:rPr>
              <a:t>Rigid pendulum needed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2600" dirty="0" err="1" smtClean="0">
                <a:solidFill>
                  <a:srgbClr val="F8F8F8"/>
                </a:solidFill>
                <a:cs typeface="Times New Roman" pitchFamily="18" charset="0"/>
              </a:rPr>
              <a:t>Kater’s</a:t>
            </a:r>
            <a:r>
              <a:rPr lang="en-US" sz="2600" dirty="0" smtClean="0">
                <a:solidFill>
                  <a:srgbClr val="F8F8F8"/>
                </a:solidFill>
                <a:cs typeface="Times New Roman" pitchFamily="18" charset="0"/>
              </a:rPr>
              <a:t> Pendulum solved these problems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cs typeface="Times New Roman" pitchFamily="18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Times New Roman" pitchFamily="18" charset="0"/>
              </a:rPr>
              <a:t>Used until 1930’s as most accurate method of measuring local gravity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Times New Roman" pitchFamily="18" charset="0"/>
              </a:rPr>
              <a:t>Accuracy of 7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Times New Roman" pitchFamily="18" charset="0"/>
              </a:rPr>
              <a:t>milliGal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cs typeface="Times New Roman" pitchFamily="18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80000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6858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cs typeface="Times New Roman" pitchFamily="18" charset="0"/>
              </a:rPr>
              <a:t>Kater’s</a:t>
            </a:r>
            <a:r>
              <a:rPr lang="en-US" sz="1600" dirty="0" smtClean="0">
                <a:cs typeface="Times New Roman" pitchFamily="18" charset="0"/>
              </a:rPr>
              <a:t> Pendulum</a:t>
            </a:r>
            <a:endParaRPr lang="en-US" sz="16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It Works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23302"/>
            <a:ext cx="5638800" cy="60960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Two Pivot Points (knife edges)</a:t>
            </a:r>
            <a:endParaRPr lang="en-US" b="1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Adjustable weight (or multiple weights) to change the period of the swings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Period timed and then pendulum flipped</a:t>
            </a:r>
          </a:p>
          <a:p>
            <a:pPr lvl="1"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Measure Period for other side</a:t>
            </a:r>
          </a:p>
          <a:p>
            <a:pPr>
              <a:buClr>
                <a:srgbClr val="FFFF00"/>
              </a:buClr>
            </a:pPr>
            <a:r>
              <a:rPr lang="en-US" dirty="0" smtClean="0">
                <a:solidFill>
                  <a:srgbClr val="F8F8F8"/>
                </a:solidFill>
                <a:latin typeface="+mn-lt"/>
              </a:rPr>
              <a:t>Adjust weight until periods are the same for both sides</a:t>
            </a:r>
          </a:p>
          <a:p>
            <a:pPr>
              <a:buClr>
                <a:srgbClr val="FFFF00"/>
              </a:buClr>
            </a:pPr>
            <a:r>
              <a:rPr lang="en-US" i="1" dirty="0" smtClean="0">
                <a:solidFill>
                  <a:srgbClr val="F8F8F8"/>
                </a:solidFill>
                <a:latin typeface="+mn-lt"/>
              </a:rPr>
              <a:t>g</a:t>
            </a:r>
            <a:r>
              <a:rPr lang="en-US" dirty="0" smtClean="0">
                <a:solidFill>
                  <a:srgbClr val="F8F8F8"/>
                </a:solidFill>
                <a:latin typeface="+mn-lt"/>
              </a:rPr>
              <a:t> measured using the period and the distance between pivot points</a:t>
            </a:r>
          </a:p>
          <a:p>
            <a:pPr>
              <a:buClr>
                <a:srgbClr val="FFFF00"/>
              </a:buClr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FF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  <a:p>
            <a:pPr>
              <a:buClr>
                <a:srgbClr val="FF0000"/>
              </a:buClr>
              <a:buNone/>
            </a:pPr>
            <a:endParaRPr lang="en-US" dirty="0" smtClean="0">
              <a:solidFill>
                <a:srgbClr val="F8F8F8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77622" y="838200"/>
            <a:ext cx="3116048" cy="5486400"/>
            <a:chOff x="6723653" y="914400"/>
            <a:chExt cx="2301748" cy="5105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653" y="914400"/>
              <a:ext cx="2301748" cy="510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948801" y="1219198"/>
              <a:ext cx="1156897" cy="54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cs typeface="Times New Roman" pitchFamily="18" charset="0"/>
                </a:rPr>
                <a:t>Adjustable Weights</a:t>
              </a:r>
              <a:endParaRPr lang="en-US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48801" y="3174712"/>
              <a:ext cx="593271" cy="54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cs typeface="Times New Roman" pitchFamily="18" charset="0"/>
                </a:rPr>
                <a:t>Knife Edges</a:t>
              </a:r>
              <a:endParaRPr lang="en-US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7014215" y="2631920"/>
              <a:ext cx="1276350" cy="39400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7085124" y="3837364"/>
              <a:ext cx="1134531" cy="39400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010400" y="5029200"/>
              <a:ext cx="838200" cy="54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cs typeface="Times New Roman" pitchFamily="18" charset="0"/>
                </a:rPr>
                <a:t>Fixed Weight</a:t>
              </a:r>
              <a:endParaRPr lang="en-US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15822" y="5334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cs typeface="Times New Roman" pitchFamily="18" charset="0"/>
              </a:rPr>
              <a:t>Kater</a:t>
            </a:r>
            <a:r>
              <a:rPr lang="en-US" sz="1600" dirty="0" smtClean="0">
                <a:cs typeface="Times New Roman" pitchFamily="18" charset="0"/>
              </a:rPr>
              <a:t> Pendulum</a:t>
            </a:r>
            <a:endParaRPr lang="en-US" sz="1600" dirty="0">
              <a:cs typeface="Times New Roman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267590"/>
              </p:ext>
            </p:extLst>
          </p:nvPr>
        </p:nvGraphicFramePr>
        <p:xfrm>
          <a:off x="1447800" y="5284174"/>
          <a:ext cx="2438400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Equation" r:id="rId5" imgW="863280" imgH="507960" progId="Equation.3">
                  <p:embed/>
                </p:oleObj>
              </mc:Choice>
              <mc:Fallback>
                <p:oleObj name="Equation" r:id="rId5" imgW="863280" imgH="50796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284174"/>
                        <a:ext cx="2438400" cy="1298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806422" y="36153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Center of Mass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726145" y="2177955"/>
            <a:ext cx="4077" cy="17297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30222" y="3221025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l1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730222" y="3886200"/>
            <a:ext cx="0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35646" y="4800600"/>
            <a:ext cx="31295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569668" y="3810000"/>
            <a:ext cx="31295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01622" y="2177955"/>
            <a:ext cx="31295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740458" y="4334272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l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Mathematical Derivation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4" name="Content Placeholder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41004"/>
              </p:ext>
            </p:extLst>
          </p:nvPr>
        </p:nvGraphicFramePr>
        <p:xfrm>
          <a:off x="152400" y="914400"/>
          <a:ext cx="2819400" cy="713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9" name="Equation" r:id="rId4" imgW="1002960" imgH="253800" progId="Equation.3">
                  <p:embed/>
                </p:oleObj>
              </mc:Choice>
              <mc:Fallback>
                <p:oleObj name="Equation" r:id="rId4" imgW="1002960" imgH="253800" progId="Equation.3">
                  <p:embed/>
                  <p:pic>
                    <p:nvPicPr>
                      <p:cNvPr id="0" name="Picture 3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14400"/>
                        <a:ext cx="2819400" cy="71355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656410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0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Picture 3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524513"/>
              </p:ext>
            </p:extLst>
          </p:nvPr>
        </p:nvGraphicFramePr>
        <p:xfrm>
          <a:off x="152400" y="1676400"/>
          <a:ext cx="2819400" cy="113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1" name="Equation" r:id="rId8" imgW="1143000" imgH="533400" progId="Equation.3">
                  <p:embed/>
                </p:oleObj>
              </mc:Choice>
              <mc:Fallback>
                <p:oleObj name="Equation" r:id="rId8" imgW="1143000" imgH="533400" progId="Equation.3">
                  <p:embed/>
                  <p:pic>
                    <p:nvPicPr>
                      <p:cNvPr id="0" name="Picture 3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2819400" cy="11378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011363"/>
              </p:ext>
            </p:extLst>
          </p:nvPr>
        </p:nvGraphicFramePr>
        <p:xfrm>
          <a:off x="4330700" y="3314700"/>
          <a:ext cx="482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2" name="Equation" r:id="rId10" imgW="482391" imgH="228501" progId="Equation.3">
                  <p:embed/>
                </p:oleObj>
              </mc:Choice>
              <mc:Fallback>
                <p:oleObj name="Equation" r:id="rId10" imgW="482391" imgH="228501" progId="Equation.3">
                  <p:embed/>
                  <p:pic>
                    <p:nvPicPr>
                      <p:cNvPr id="0" name="Picture 3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700" y="3314700"/>
                        <a:ext cx="4826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595811"/>
              </p:ext>
            </p:extLst>
          </p:nvPr>
        </p:nvGraphicFramePr>
        <p:xfrm>
          <a:off x="152400" y="3962400"/>
          <a:ext cx="2819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3" name="Equation" r:id="rId12" imgW="965160" imgH="215640" progId="Equation.3">
                  <p:embed/>
                </p:oleObj>
              </mc:Choice>
              <mc:Fallback>
                <p:oleObj name="Equation" r:id="rId12" imgW="965160" imgH="215640" progId="Equation.3">
                  <p:embed/>
                  <p:pic>
                    <p:nvPicPr>
                      <p:cNvPr id="0" name="Picture 3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2400"/>
                        <a:ext cx="2819400" cy="609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615826"/>
              </p:ext>
            </p:extLst>
          </p:nvPr>
        </p:nvGraphicFramePr>
        <p:xfrm>
          <a:off x="152400" y="4603829"/>
          <a:ext cx="2819400" cy="730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4" name="Equation" r:id="rId14" imgW="1091880" imgH="304560" progId="Equation.3">
                  <p:embed/>
                </p:oleObj>
              </mc:Choice>
              <mc:Fallback>
                <p:oleObj name="Equation" r:id="rId14" imgW="1091880" imgH="304560" progId="Equation.3">
                  <p:embed/>
                  <p:pic>
                    <p:nvPicPr>
                      <p:cNvPr id="0" name="Picture 3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603829"/>
                        <a:ext cx="2819400" cy="73017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03946"/>
              </p:ext>
            </p:extLst>
          </p:nvPr>
        </p:nvGraphicFramePr>
        <p:xfrm>
          <a:off x="155811" y="5417403"/>
          <a:ext cx="4287815" cy="1440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5" name="Equation" r:id="rId16" imgW="863225" imgH="507780" progId="Equation.3">
                  <p:embed/>
                </p:oleObj>
              </mc:Choice>
              <mc:Fallback>
                <p:oleObj name="Equation" r:id="rId16" imgW="863225" imgH="507780" progId="Equation.3">
                  <p:embed/>
                  <p:pic>
                    <p:nvPicPr>
                      <p:cNvPr id="0" name="Picture 3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11" y="5417403"/>
                        <a:ext cx="4287815" cy="144059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895600" y="3505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From Parallel Axis </a:t>
            </a:r>
            <a:r>
              <a:rPr lang="en-US" sz="2400" dirty="0">
                <a:cs typeface="Times New Roman" pitchFamily="18" charset="0"/>
              </a:rPr>
              <a:t>T</a:t>
            </a:r>
            <a:r>
              <a:rPr lang="en-US" sz="2400" dirty="0" smtClean="0">
                <a:cs typeface="Times New Roman" pitchFamily="18" charset="0"/>
              </a:rPr>
              <a:t>heorem </a:t>
            </a:r>
            <a:endParaRPr lang="en-US" sz="2400" dirty="0">
              <a:cs typeface="Times New Roman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159985"/>
              </p:ext>
            </p:extLst>
          </p:nvPr>
        </p:nvGraphicFramePr>
        <p:xfrm>
          <a:off x="152400" y="2846430"/>
          <a:ext cx="2819400" cy="1074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6" name="Equation" r:id="rId18" imgW="888840" imgH="482400" progId="Equation.3">
                  <p:embed/>
                </p:oleObj>
              </mc:Choice>
              <mc:Fallback>
                <p:oleObj name="Equation" r:id="rId18" imgW="888840" imgH="482400" progId="Equation.3">
                  <p:embed/>
                  <p:pic>
                    <p:nvPicPr>
                      <p:cNvPr id="0" name="Picture 3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846430"/>
                        <a:ext cx="2819400" cy="107426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95600" y="44913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Eliminate </a:t>
            </a:r>
            <a:r>
              <a:rPr lang="en-US" sz="2400" i="1" dirty="0" err="1" smtClean="0">
                <a:cs typeface="Times New Roman" pitchFamily="18" charset="0"/>
              </a:rPr>
              <a:t>I</a:t>
            </a:r>
            <a:r>
              <a:rPr lang="en-US" sz="2400" i="1" baseline="-25000" dirty="0" err="1" smtClean="0">
                <a:cs typeface="Times New Roman" pitchFamily="18" charset="0"/>
              </a:rPr>
              <a:t>cm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700773"/>
            <a:ext cx="292962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0624" lvl="0" indent="-384048">
              <a:spcBef>
                <a:spcPct val="20000"/>
              </a:spcBef>
              <a:buClr>
                <a:srgbClr val="FFFF00"/>
              </a:buClr>
              <a:buSzPct val="80000"/>
              <a:buFont typeface="Wingdings 2"/>
              <a:buChar char=""/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T=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Period</a:t>
            </a:r>
          </a:p>
          <a:p>
            <a:pPr marL="420624" lvl="0" indent="-384048">
              <a:spcBef>
                <a:spcPct val="20000"/>
              </a:spcBef>
              <a:buClr>
                <a:srgbClr val="FFFF00"/>
              </a:buClr>
              <a:buSzPct val="80000"/>
              <a:buFont typeface="Wingdings 2"/>
              <a:buChar char=""/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I =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Moment of Inertia</a:t>
            </a:r>
          </a:p>
          <a:p>
            <a:pPr marL="420624" lvl="0" indent="-384048">
              <a:spcBef>
                <a:spcPct val="20000"/>
              </a:spcBef>
              <a:buClr>
                <a:srgbClr val="FFFF00"/>
              </a:buClr>
              <a:buSzPct val="80000"/>
              <a:buFont typeface="Wingdings 2"/>
              <a:buChar char=""/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M =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Mass of pendulum</a:t>
            </a:r>
          </a:p>
          <a:p>
            <a:pPr marL="420624" lvl="0" indent="-384048">
              <a:spcBef>
                <a:spcPct val="20000"/>
              </a:spcBef>
              <a:buClr>
                <a:srgbClr val="FFFF00"/>
              </a:buClr>
              <a:buSzPct val="80000"/>
              <a:buFont typeface="Wingdings 2"/>
              <a:buChar char=""/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l =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Distance from center of mass to the pivot point</a:t>
            </a:r>
          </a:p>
          <a:p>
            <a:pPr marL="420624" lvl="0" indent="-384048">
              <a:spcBef>
                <a:spcPct val="20000"/>
              </a:spcBef>
              <a:buClr>
                <a:srgbClr val="FFFF00"/>
              </a:buClr>
              <a:buSzPct val="80000"/>
              <a:buFont typeface="Wingdings 2"/>
              <a:buChar char=""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L= l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+ l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977622" y="845403"/>
            <a:ext cx="3116048" cy="5486400"/>
            <a:chOff x="6723653" y="914400"/>
            <a:chExt cx="2301748" cy="510540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653" y="914400"/>
              <a:ext cx="2301748" cy="510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948801" y="1219198"/>
              <a:ext cx="1156897" cy="54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cs typeface="Times New Roman" pitchFamily="18" charset="0"/>
                </a:rPr>
                <a:t>Adjustable Weights</a:t>
              </a:r>
              <a:endParaRPr lang="en-US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801" y="3174712"/>
              <a:ext cx="593271" cy="54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cs typeface="Times New Roman" pitchFamily="18" charset="0"/>
                </a:rPr>
                <a:t>Knife Edges</a:t>
              </a:r>
              <a:endParaRPr lang="en-US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5400000" flipH="1" flipV="1">
              <a:off x="7014215" y="2631920"/>
              <a:ext cx="1276350" cy="39400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H="1">
              <a:off x="7085124" y="3837364"/>
              <a:ext cx="1134531" cy="39400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010400" y="5029200"/>
              <a:ext cx="838200" cy="54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cs typeface="Times New Roman" pitchFamily="18" charset="0"/>
                </a:rPr>
                <a:t>Fixed Weight</a:t>
              </a:r>
              <a:endParaRPr lang="en-US" sz="16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806422" y="3622528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Center of Mass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726145" y="2185158"/>
            <a:ext cx="4077" cy="17297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30222" y="3228228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l1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730222" y="3893403"/>
            <a:ext cx="0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535646" y="4807803"/>
            <a:ext cx="31295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569668" y="3817203"/>
            <a:ext cx="31295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01622" y="2185158"/>
            <a:ext cx="31295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740458" y="4341475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l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4196</TotalTime>
  <Words>1253</Words>
  <Application>Microsoft Office PowerPoint</Application>
  <PresentationFormat>On-screen Show (4:3)</PresentationFormat>
  <Paragraphs>276</Paragraphs>
  <Slides>27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Technic</vt:lpstr>
      <vt:lpstr>Equation</vt:lpstr>
      <vt:lpstr>PowerPoint Presentation</vt:lpstr>
      <vt:lpstr>Outline</vt:lpstr>
      <vt:lpstr>Teaching Aspirations</vt:lpstr>
      <vt:lpstr>Why Measure g?</vt:lpstr>
      <vt:lpstr>Expected Variations in g based on Crust Composition</vt:lpstr>
      <vt:lpstr>Gravity Anomaly Map</vt:lpstr>
      <vt:lpstr>Kater Pendulum</vt:lpstr>
      <vt:lpstr>How It Works</vt:lpstr>
      <vt:lpstr>Mathematical Derivation</vt:lpstr>
      <vt:lpstr>My Apparatus</vt:lpstr>
      <vt:lpstr>Method</vt:lpstr>
      <vt:lpstr>Results</vt:lpstr>
      <vt:lpstr>Zoom 1: Linear Fit</vt:lpstr>
      <vt:lpstr>Zoom 2: Error Range</vt:lpstr>
      <vt:lpstr>Further Measurement</vt:lpstr>
      <vt:lpstr>2nd Time</vt:lpstr>
      <vt:lpstr>Zoom: Error Range</vt:lpstr>
      <vt:lpstr>Error Analysis Method</vt:lpstr>
      <vt:lpstr>Length Measurement</vt:lpstr>
      <vt:lpstr>Source for Expected Value of g</vt:lpstr>
      <vt:lpstr>Data Analysis</vt:lpstr>
      <vt:lpstr>Modern Methods</vt:lpstr>
      <vt:lpstr>Wilberforce Pendulum</vt:lpstr>
      <vt:lpstr>My Apparatus</vt:lpstr>
      <vt:lpstr>Videos</vt:lpstr>
      <vt:lpstr>Questions?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of the Positron</dc:title>
  <dc:creator>stephen</dc:creator>
  <cp:lastModifiedBy>Stephen</cp:lastModifiedBy>
  <cp:revision>229</cp:revision>
  <dcterms:created xsi:type="dcterms:W3CDTF">2010-12-08T03:28:08Z</dcterms:created>
  <dcterms:modified xsi:type="dcterms:W3CDTF">2011-12-17T18:33:39Z</dcterms:modified>
</cp:coreProperties>
</file>