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sldIdLst>
    <p:sldId id="257" r:id="rId2"/>
    <p:sldId id="263" r:id="rId3"/>
    <p:sldId id="264" r:id="rId4"/>
    <p:sldId id="265" r:id="rId5"/>
    <p:sldId id="258" r:id="rId6"/>
    <p:sldId id="261" r:id="rId7"/>
    <p:sldId id="262" r:id="rId8"/>
    <p:sldId id="260" r:id="rId9"/>
    <p:sldId id="259" r:id="rId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2787"/>
    <p:restoredTop sz="81333" autoAdjust="0"/>
  </p:normalViewPr>
  <p:slideViewPr>
    <p:cSldViewPr>
      <p:cViewPr varScale="1">
        <p:scale>
          <a:sx n="95" d="100"/>
          <a:sy n="95" d="100"/>
        </p:scale>
        <p:origin x="-90" y="-2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87DA7DC-761E-40CB-8EF7-F06959A2F9E4}" type="slidenum">
              <a:rPr lang="en-US"/>
              <a:pPr/>
              <a:t>‹#›</a:t>
            </a:fld>
            <a:endParaRPr lang="en-US"/>
          </a:p>
        </p:txBody>
      </p:sp>
    </p:spTree>
    <p:extLst>
      <p:ext uri="{BB962C8B-B14F-4D97-AF65-F5344CB8AC3E}">
        <p14:creationId xmlns:p14="http://schemas.microsoft.com/office/powerpoint/2010/main" val="8183956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ages.csam.montclair.edu/~yecko/ferro/papers/FerroSpinUp/ShliomisMorozov_FerrorfluidNegVisco.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Times" charset="0"/>
                <a:ea typeface="+mn-ea"/>
                <a:cs typeface="+mn-cs"/>
                <a:hlinkClick r:id="rId3"/>
              </a:rPr>
              <a:t>http://pages.csam.montclair.edu/~yecko/ferro/papers/FerroSpinUp/ShliomisMorozov_FerrorfluidNegVisco.pdf</a:t>
            </a:r>
            <a:endParaRPr lang="en-US" sz="1200" kern="1200" dirty="0" smtClean="0">
              <a:solidFill>
                <a:schemeClr val="tx1"/>
              </a:solidFill>
              <a:latin typeface="Times" charset="0"/>
              <a:ea typeface="+mn-ea"/>
              <a:cs typeface="+mn-cs"/>
            </a:endParaRPr>
          </a:p>
          <a:p>
            <a:r>
              <a:rPr lang="en-US" sz="1200" kern="1200" dirty="0" smtClean="0">
                <a:solidFill>
                  <a:schemeClr val="tx1"/>
                </a:solidFill>
                <a:latin typeface="Times" charset="0"/>
                <a:ea typeface="+mn-ea"/>
                <a:cs typeface="+mn-cs"/>
              </a:rPr>
              <a:t>Last finding. </a:t>
            </a:r>
          </a:p>
          <a:p>
            <a:r>
              <a:rPr lang="en-US" sz="1200" kern="1200" dirty="0" smtClean="0">
                <a:solidFill>
                  <a:schemeClr val="tx1"/>
                </a:solidFill>
                <a:latin typeface="Times" charset="0"/>
                <a:ea typeface="+mn-ea"/>
                <a:cs typeface="+mn-cs"/>
              </a:rPr>
              <a:t>This paper provides an equation for the relationship between magnetic field and viscosity. </a:t>
            </a:r>
          </a:p>
          <a:p>
            <a:r>
              <a:rPr lang="en-US" sz="1200" kern="1200" dirty="0" smtClean="0">
                <a:solidFill>
                  <a:schemeClr val="tx1"/>
                </a:solidFill>
                <a:latin typeface="Times" charset="0"/>
                <a:ea typeface="+mn-ea"/>
                <a:cs typeface="+mn-cs"/>
              </a:rPr>
              <a:t>It’s on the first page, and it’s perhaps easier for you just to look at it than for me to try to reproduce it in this document. </a:t>
            </a:r>
          </a:p>
          <a:p>
            <a:r>
              <a:rPr lang="en-US" sz="1200" kern="1200" dirty="0" smtClean="0">
                <a:solidFill>
                  <a:schemeClr val="tx1"/>
                </a:solidFill>
                <a:latin typeface="Times" charset="0"/>
                <a:ea typeface="+mn-ea"/>
                <a:cs typeface="+mn-cs"/>
              </a:rPr>
              <a:t>Essentially, the change in viscosity is proportional to the square of the H field, multiplied by some constants, until the magnetic moment dot H approaches </a:t>
            </a:r>
            <a:r>
              <a:rPr lang="en-US" sz="1200" kern="1200" dirty="0" err="1" smtClean="0">
                <a:solidFill>
                  <a:schemeClr val="tx1"/>
                </a:solidFill>
                <a:latin typeface="Times" charset="0"/>
                <a:ea typeface="+mn-ea"/>
                <a:cs typeface="+mn-cs"/>
              </a:rPr>
              <a:t>k</a:t>
            </a:r>
            <a:r>
              <a:rPr lang="en-US" sz="1200" kern="1200" baseline="-25000" dirty="0" err="1" smtClean="0">
                <a:solidFill>
                  <a:schemeClr val="tx1"/>
                </a:solidFill>
                <a:latin typeface="Times" charset="0"/>
                <a:ea typeface="+mn-ea"/>
                <a:cs typeface="+mn-cs"/>
              </a:rPr>
              <a:t>B</a:t>
            </a:r>
            <a:r>
              <a:rPr lang="en-US" sz="1200" kern="1200" dirty="0" smtClean="0">
                <a:solidFill>
                  <a:schemeClr val="tx1"/>
                </a:solidFill>
                <a:latin typeface="Times" charset="0"/>
                <a:ea typeface="+mn-ea"/>
                <a:cs typeface="+mn-cs"/>
              </a:rPr>
              <a:t>*T, at which point no relationship is provided. When it is much larger than </a:t>
            </a:r>
            <a:r>
              <a:rPr lang="en-US" sz="1200" kern="1200" dirty="0" err="1" smtClean="0">
                <a:solidFill>
                  <a:schemeClr val="tx1"/>
                </a:solidFill>
                <a:latin typeface="Times" charset="0"/>
                <a:ea typeface="+mn-ea"/>
                <a:cs typeface="+mn-cs"/>
              </a:rPr>
              <a:t>k</a:t>
            </a:r>
            <a:r>
              <a:rPr lang="en-US" sz="1200" kern="1200" baseline="-25000" dirty="0" err="1" smtClean="0">
                <a:solidFill>
                  <a:schemeClr val="tx1"/>
                </a:solidFill>
                <a:latin typeface="Times" charset="0"/>
                <a:ea typeface="+mn-ea"/>
                <a:cs typeface="+mn-cs"/>
              </a:rPr>
              <a:t>B</a:t>
            </a:r>
            <a:r>
              <a:rPr lang="en-US" sz="1200" kern="1200" dirty="0" smtClean="0">
                <a:solidFill>
                  <a:schemeClr val="tx1"/>
                </a:solidFill>
                <a:latin typeface="Times" charset="0"/>
                <a:ea typeface="+mn-ea"/>
                <a:cs typeface="+mn-cs"/>
              </a:rPr>
              <a:t>*T, saturation is reached and changes in H have no effect.</a:t>
            </a:r>
          </a:p>
          <a:p>
            <a:endParaRPr lang="en-US" sz="1200" kern="1200" dirty="0" smtClean="0">
              <a:solidFill>
                <a:schemeClr val="tx1"/>
              </a:solidFill>
              <a:latin typeface="Times" charset="0"/>
              <a:ea typeface="+mn-ea"/>
              <a:cs typeface="+mn-cs"/>
            </a:endParaRPr>
          </a:p>
          <a:p>
            <a:r>
              <a:rPr lang="en-US" sz="1200" i="1" kern="1200" dirty="0" err="1" smtClean="0">
                <a:solidFill>
                  <a:schemeClr val="tx1"/>
                </a:solidFill>
                <a:latin typeface="Times" charset="0"/>
                <a:ea typeface="+mn-ea"/>
                <a:cs typeface="+mn-cs"/>
              </a:rPr>
              <a:t>Ferrohydrodynamics</a:t>
            </a:r>
            <a:r>
              <a:rPr lang="en-US" sz="1200" kern="1200" dirty="0" smtClean="0">
                <a:solidFill>
                  <a:schemeClr val="tx1"/>
                </a:solidFill>
                <a:latin typeface="Times" charset="0"/>
                <a:ea typeface="+mn-ea"/>
                <a:cs typeface="+mn-cs"/>
              </a:rPr>
              <a:t> by R. E. </a:t>
            </a:r>
            <a:r>
              <a:rPr lang="en-US" sz="1200" kern="1200" dirty="0" err="1" smtClean="0">
                <a:solidFill>
                  <a:schemeClr val="tx1"/>
                </a:solidFill>
                <a:latin typeface="Times" charset="0"/>
                <a:ea typeface="+mn-ea"/>
                <a:cs typeface="+mn-cs"/>
              </a:rPr>
              <a:t>Rosensweig</a:t>
            </a:r>
            <a:r>
              <a:rPr lang="en-US" sz="1200" kern="1200" dirty="0" smtClean="0">
                <a:solidFill>
                  <a:schemeClr val="tx1"/>
                </a:solidFill>
                <a:latin typeface="Times" charset="0"/>
                <a:ea typeface="+mn-ea"/>
                <a:cs typeface="+mn-cs"/>
              </a:rPr>
              <a:t> treats this in more detail. The Google books preview is unfortunately limited and the library does not seem to carry it, but I’ve put in an ILL request.</a:t>
            </a:r>
            <a:endParaRPr lang="en-US" sz="1200" kern="1200" dirty="0">
              <a:solidFill>
                <a:schemeClr val="tx1"/>
              </a:solidFill>
              <a:latin typeface="Times" charset="0"/>
              <a:ea typeface="+mn-ea"/>
              <a:cs typeface="+mn-cs"/>
            </a:endParaRPr>
          </a:p>
        </p:txBody>
      </p:sp>
      <p:sp>
        <p:nvSpPr>
          <p:cNvPr id="4" name="Slide Number Placeholder 3"/>
          <p:cNvSpPr>
            <a:spLocks noGrp="1"/>
          </p:cNvSpPr>
          <p:nvPr>
            <p:ph type="sldNum" sz="quarter" idx="10"/>
          </p:nvPr>
        </p:nvSpPr>
        <p:spPr/>
        <p:txBody>
          <a:bodyPr/>
          <a:lstStyle/>
          <a:p>
            <a:fld id="{587DA7DC-761E-40CB-8EF7-F06959A2F9E4}"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Document Title/Description</a:t>
            </a:r>
          </a:p>
        </p:txBody>
      </p:sp>
      <p:sp>
        <p:nvSpPr>
          <p:cNvPr id="6" name="Slide Number Placeholder 5"/>
          <p:cNvSpPr>
            <a:spLocks noGrp="1"/>
          </p:cNvSpPr>
          <p:nvPr>
            <p:ph type="sldNum" sz="quarter" idx="12"/>
          </p:nvPr>
        </p:nvSpPr>
        <p:spPr/>
        <p:txBody>
          <a:bodyPr/>
          <a:lstStyle>
            <a:lvl1pPr>
              <a:defRPr/>
            </a:lvl1pPr>
          </a:lstStyle>
          <a:p>
            <a:fld id="{CE925489-6C6F-4B48-A5B1-1B8BDFB2E8D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Document Title/Description</a:t>
            </a:r>
          </a:p>
        </p:txBody>
      </p:sp>
      <p:sp>
        <p:nvSpPr>
          <p:cNvPr id="6" name="Slide Number Placeholder 5"/>
          <p:cNvSpPr>
            <a:spLocks noGrp="1"/>
          </p:cNvSpPr>
          <p:nvPr>
            <p:ph type="sldNum" sz="quarter" idx="12"/>
          </p:nvPr>
        </p:nvSpPr>
        <p:spPr/>
        <p:txBody>
          <a:bodyPr/>
          <a:lstStyle>
            <a:lvl1pPr>
              <a:defRPr/>
            </a:lvl1pPr>
          </a:lstStyle>
          <a:p>
            <a:fld id="{4DCEFD3C-B473-4F2C-B777-5397C57994E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0"/>
            <a:ext cx="19431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56769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Document Title/Description</a:t>
            </a:r>
          </a:p>
        </p:txBody>
      </p:sp>
      <p:sp>
        <p:nvSpPr>
          <p:cNvPr id="6" name="Slide Number Placeholder 5"/>
          <p:cNvSpPr>
            <a:spLocks noGrp="1"/>
          </p:cNvSpPr>
          <p:nvPr>
            <p:ph type="sldNum" sz="quarter" idx="12"/>
          </p:nvPr>
        </p:nvSpPr>
        <p:spPr/>
        <p:txBody>
          <a:bodyPr/>
          <a:lstStyle>
            <a:lvl1pPr>
              <a:defRPr/>
            </a:lvl1pPr>
          </a:lstStyle>
          <a:p>
            <a:fld id="{A7F9AA07-3B20-4CC5-8209-C4D24D50E2E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Document Title/Description</a:t>
            </a:r>
          </a:p>
        </p:txBody>
      </p:sp>
      <p:sp>
        <p:nvSpPr>
          <p:cNvPr id="6" name="Slide Number Placeholder 5"/>
          <p:cNvSpPr>
            <a:spLocks noGrp="1"/>
          </p:cNvSpPr>
          <p:nvPr>
            <p:ph type="sldNum" sz="quarter" idx="12"/>
          </p:nvPr>
        </p:nvSpPr>
        <p:spPr/>
        <p:txBody>
          <a:bodyPr/>
          <a:lstStyle>
            <a:lvl1pPr>
              <a:defRPr/>
            </a:lvl1pPr>
          </a:lstStyle>
          <a:p>
            <a:fld id="{116507A3-FB3C-41F8-A4F7-BB04714730D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Document Title/Description</a:t>
            </a:r>
          </a:p>
        </p:txBody>
      </p:sp>
      <p:sp>
        <p:nvSpPr>
          <p:cNvPr id="6" name="Slide Number Placeholder 5"/>
          <p:cNvSpPr>
            <a:spLocks noGrp="1"/>
          </p:cNvSpPr>
          <p:nvPr>
            <p:ph type="sldNum" sz="quarter" idx="12"/>
          </p:nvPr>
        </p:nvSpPr>
        <p:spPr/>
        <p:txBody>
          <a:bodyPr/>
          <a:lstStyle>
            <a:lvl1pPr>
              <a:defRPr/>
            </a:lvl1pPr>
          </a:lstStyle>
          <a:p>
            <a:fld id="{5AC55E3B-904A-4874-8F28-F9129E7B42F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09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2400" y="609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Document Title/Description</a:t>
            </a:r>
          </a:p>
        </p:txBody>
      </p:sp>
      <p:sp>
        <p:nvSpPr>
          <p:cNvPr id="7" name="Slide Number Placeholder 6"/>
          <p:cNvSpPr>
            <a:spLocks noGrp="1"/>
          </p:cNvSpPr>
          <p:nvPr>
            <p:ph type="sldNum" sz="quarter" idx="12"/>
          </p:nvPr>
        </p:nvSpPr>
        <p:spPr/>
        <p:txBody>
          <a:bodyPr/>
          <a:lstStyle>
            <a:lvl1pPr>
              <a:defRPr/>
            </a:lvl1pPr>
          </a:lstStyle>
          <a:p>
            <a:fld id="{C91DC32A-647A-4BE3-8A3D-95733970FFF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Document Title/Description</a:t>
            </a:r>
          </a:p>
        </p:txBody>
      </p:sp>
      <p:sp>
        <p:nvSpPr>
          <p:cNvPr id="9" name="Slide Number Placeholder 8"/>
          <p:cNvSpPr>
            <a:spLocks noGrp="1"/>
          </p:cNvSpPr>
          <p:nvPr>
            <p:ph type="sldNum" sz="quarter" idx="12"/>
          </p:nvPr>
        </p:nvSpPr>
        <p:spPr/>
        <p:txBody>
          <a:bodyPr/>
          <a:lstStyle>
            <a:lvl1pPr>
              <a:defRPr/>
            </a:lvl1pPr>
          </a:lstStyle>
          <a:p>
            <a:fld id="{3ED06576-BE9D-4C81-9806-AD357B51286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Document Title/Description</a:t>
            </a:r>
          </a:p>
        </p:txBody>
      </p:sp>
      <p:sp>
        <p:nvSpPr>
          <p:cNvPr id="5" name="Slide Number Placeholder 4"/>
          <p:cNvSpPr>
            <a:spLocks noGrp="1"/>
          </p:cNvSpPr>
          <p:nvPr>
            <p:ph type="sldNum" sz="quarter" idx="12"/>
          </p:nvPr>
        </p:nvSpPr>
        <p:spPr/>
        <p:txBody>
          <a:bodyPr/>
          <a:lstStyle>
            <a:lvl1pPr>
              <a:defRPr/>
            </a:lvl1pPr>
          </a:lstStyle>
          <a:p>
            <a:fld id="{ADFB1485-A0C5-48BA-8088-4C0AF397468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Document Title/Description</a:t>
            </a:r>
          </a:p>
        </p:txBody>
      </p:sp>
      <p:sp>
        <p:nvSpPr>
          <p:cNvPr id="4" name="Slide Number Placeholder 3"/>
          <p:cNvSpPr>
            <a:spLocks noGrp="1"/>
          </p:cNvSpPr>
          <p:nvPr>
            <p:ph type="sldNum" sz="quarter" idx="12"/>
          </p:nvPr>
        </p:nvSpPr>
        <p:spPr/>
        <p:txBody>
          <a:bodyPr/>
          <a:lstStyle>
            <a:lvl1pPr>
              <a:defRPr/>
            </a:lvl1pPr>
          </a:lstStyle>
          <a:p>
            <a:fld id="{88A6C82E-77E2-45F2-970A-A963891E46F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Document Title/Description</a:t>
            </a:r>
          </a:p>
        </p:txBody>
      </p:sp>
      <p:sp>
        <p:nvSpPr>
          <p:cNvPr id="7" name="Slide Number Placeholder 6"/>
          <p:cNvSpPr>
            <a:spLocks noGrp="1"/>
          </p:cNvSpPr>
          <p:nvPr>
            <p:ph type="sldNum" sz="quarter" idx="12"/>
          </p:nvPr>
        </p:nvSpPr>
        <p:spPr/>
        <p:txBody>
          <a:bodyPr/>
          <a:lstStyle>
            <a:lvl1pPr>
              <a:defRPr/>
            </a:lvl1pPr>
          </a:lstStyle>
          <a:p>
            <a:fld id="{DBAF51B7-2F57-449E-B300-BB65DF03612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Document Title/Description</a:t>
            </a:r>
          </a:p>
        </p:txBody>
      </p:sp>
      <p:sp>
        <p:nvSpPr>
          <p:cNvPr id="7" name="Slide Number Placeholder 6"/>
          <p:cNvSpPr>
            <a:spLocks noGrp="1"/>
          </p:cNvSpPr>
          <p:nvPr>
            <p:ph type="sldNum" sz="quarter" idx="12"/>
          </p:nvPr>
        </p:nvSpPr>
        <p:spPr/>
        <p:txBody>
          <a:bodyPr/>
          <a:lstStyle>
            <a:lvl1pPr>
              <a:defRPr/>
            </a:lvl1pPr>
          </a:lstStyle>
          <a:p>
            <a:fld id="{14A63707-BEFB-4F24-9DF5-D056ACFAADB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7772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609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1905000" y="6553200"/>
            <a:ext cx="533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Document Title/Description</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A60CDC1-3A2E-4349-B50C-907B4E80730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spcBef>
          <a:spcPct val="0"/>
        </a:spcBef>
        <a:spcAft>
          <a:spcPct val="0"/>
        </a:spcAft>
        <a:defRPr sz="2800">
          <a:solidFill>
            <a:schemeClr val="accent2"/>
          </a:solidFill>
          <a:latin typeface="+mj-lt"/>
          <a:ea typeface="+mj-ea"/>
          <a:cs typeface="+mj-cs"/>
        </a:defRPr>
      </a:lvl1pPr>
      <a:lvl2pPr algn="l" rtl="0" eaLnBrk="1" fontAlgn="base" hangingPunct="1">
        <a:spcBef>
          <a:spcPct val="0"/>
        </a:spcBef>
        <a:spcAft>
          <a:spcPct val="0"/>
        </a:spcAft>
        <a:defRPr sz="2800">
          <a:solidFill>
            <a:schemeClr val="accent2"/>
          </a:solidFill>
          <a:latin typeface="Tahoma" pitchFamily="34" charset="0"/>
        </a:defRPr>
      </a:lvl2pPr>
      <a:lvl3pPr algn="l" rtl="0" eaLnBrk="1" fontAlgn="base" hangingPunct="1">
        <a:spcBef>
          <a:spcPct val="0"/>
        </a:spcBef>
        <a:spcAft>
          <a:spcPct val="0"/>
        </a:spcAft>
        <a:defRPr sz="2800">
          <a:solidFill>
            <a:schemeClr val="accent2"/>
          </a:solidFill>
          <a:latin typeface="Tahoma" pitchFamily="34" charset="0"/>
        </a:defRPr>
      </a:lvl3pPr>
      <a:lvl4pPr algn="l" rtl="0" eaLnBrk="1" fontAlgn="base" hangingPunct="1">
        <a:spcBef>
          <a:spcPct val="0"/>
        </a:spcBef>
        <a:spcAft>
          <a:spcPct val="0"/>
        </a:spcAft>
        <a:defRPr sz="2800">
          <a:solidFill>
            <a:schemeClr val="accent2"/>
          </a:solidFill>
          <a:latin typeface="Tahoma" pitchFamily="34" charset="0"/>
        </a:defRPr>
      </a:lvl4pPr>
      <a:lvl5pPr algn="l" rtl="0" eaLnBrk="1" fontAlgn="base" hangingPunct="1">
        <a:spcBef>
          <a:spcPct val="0"/>
        </a:spcBef>
        <a:spcAft>
          <a:spcPct val="0"/>
        </a:spcAft>
        <a:defRPr sz="2800">
          <a:solidFill>
            <a:schemeClr val="accent2"/>
          </a:solidFill>
          <a:latin typeface="Tahoma" pitchFamily="34" charset="0"/>
        </a:defRPr>
      </a:lvl5pPr>
      <a:lvl6pPr marL="457200" algn="l" rtl="0" eaLnBrk="1" fontAlgn="base" hangingPunct="1">
        <a:spcBef>
          <a:spcPct val="0"/>
        </a:spcBef>
        <a:spcAft>
          <a:spcPct val="0"/>
        </a:spcAft>
        <a:defRPr sz="2800">
          <a:solidFill>
            <a:schemeClr val="accent2"/>
          </a:solidFill>
          <a:latin typeface="Tahoma" pitchFamily="34" charset="0"/>
        </a:defRPr>
      </a:lvl6pPr>
      <a:lvl7pPr marL="914400" algn="l" rtl="0" eaLnBrk="1" fontAlgn="base" hangingPunct="1">
        <a:spcBef>
          <a:spcPct val="0"/>
        </a:spcBef>
        <a:spcAft>
          <a:spcPct val="0"/>
        </a:spcAft>
        <a:defRPr sz="2800">
          <a:solidFill>
            <a:schemeClr val="accent2"/>
          </a:solidFill>
          <a:latin typeface="Tahoma" pitchFamily="34" charset="0"/>
        </a:defRPr>
      </a:lvl7pPr>
      <a:lvl8pPr marL="1371600" algn="l" rtl="0" eaLnBrk="1" fontAlgn="base" hangingPunct="1">
        <a:spcBef>
          <a:spcPct val="0"/>
        </a:spcBef>
        <a:spcAft>
          <a:spcPct val="0"/>
        </a:spcAft>
        <a:defRPr sz="2800">
          <a:solidFill>
            <a:schemeClr val="accent2"/>
          </a:solidFill>
          <a:latin typeface="Tahoma" pitchFamily="34" charset="0"/>
        </a:defRPr>
      </a:lvl8pPr>
      <a:lvl9pPr marL="1828800" algn="l" rtl="0" eaLnBrk="1" fontAlgn="base" hangingPunct="1">
        <a:spcBef>
          <a:spcPct val="0"/>
        </a:spcBef>
        <a:spcAft>
          <a:spcPct val="0"/>
        </a:spcAft>
        <a:defRPr sz="2800">
          <a:solidFill>
            <a:schemeClr val="accent2"/>
          </a:solidFill>
          <a:latin typeface="Tahoma" pitchFamily="34" charset="0"/>
        </a:defRPr>
      </a:lvl9pPr>
    </p:titleStyle>
    <p:bodyStyle>
      <a:lvl1pPr marL="233363" indent="-233363" algn="l" rtl="0" eaLnBrk="1" fontAlgn="base" hangingPunct="1">
        <a:spcBef>
          <a:spcPct val="20000"/>
        </a:spcBef>
        <a:spcAft>
          <a:spcPct val="0"/>
        </a:spcAft>
        <a:buChar char="•"/>
        <a:defRPr sz="2000">
          <a:solidFill>
            <a:schemeClr val="tx1"/>
          </a:solidFill>
          <a:latin typeface="+mn-lt"/>
          <a:ea typeface="+mn-ea"/>
          <a:cs typeface="+mn-cs"/>
        </a:defRPr>
      </a:lvl1pPr>
      <a:lvl2pPr marL="569913" indent="-222250" algn="l" rtl="0" eaLnBrk="1" fontAlgn="base" hangingPunct="1">
        <a:spcBef>
          <a:spcPct val="20000"/>
        </a:spcBef>
        <a:spcAft>
          <a:spcPct val="0"/>
        </a:spcAft>
        <a:buChar char="–"/>
        <a:defRPr sz="2000">
          <a:solidFill>
            <a:schemeClr val="accent2"/>
          </a:solidFill>
          <a:latin typeface="+mn-lt"/>
        </a:defRPr>
      </a:lvl2pPr>
      <a:lvl3pPr marL="912813" indent="-228600" algn="l" rtl="0" eaLnBrk="1" fontAlgn="base" hangingPunct="1">
        <a:spcBef>
          <a:spcPct val="20000"/>
        </a:spcBef>
        <a:spcAft>
          <a:spcPct val="0"/>
        </a:spcAft>
        <a:buChar char="•"/>
        <a:defRPr>
          <a:solidFill>
            <a:schemeClr val="tx1"/>
          </a:solidFill>
          <a:latin typeface="+mn-lt"/>
        </a:defRPr>
      </a:lvl3pPr>
      <a:lvl4pPr marL="1255713" indent="-228600" algn="l" rtl="0" eaLnBrk="1" fontAlgn="base" hangingPunct="1">
        <a:spcBef>
          <a:spcPct val="20000"/>
        </a:spcBef>
        <a:spcAft>
          <a:spcPct val="0"/>
        </a:spcAft>
        <a:buChar char="–"/>
        <a:defRPr>
          <a:solidFill>
            <a:schemeClr val="accent2"/>
          </a:solidFill>
          <a:latin typeface="+mn-lt"/>
        </a:defRPr>
      </a:lvl4pPr>
      <a:lvl5pPr marL="1598613" indent="-228600" algn="l" rtl="0" eaLnBrk="1" fontAlgn="base" hangingPunct="1">
        <a:spcBef>
          <a:spcPct val="20000"/>
        </a:spcBef>
        <a:spcAft>
          <a:spcPct val="0"/>
        </a:spcAft>
        <a:buChar char="»"/>
        <a:defRPr sz="1600">
          <a:solidFill>
            <a:schemeClr val="tx1"/>
          </a:solidFill>
          <a:latin typeface="+mn-lt"/>
        </a:defRPr>
      </a:lvl5pPr>
      <a:lvl6pPr marL="2055813" indent="-228600" algn="l" rtl="0" eaLnBrk="1" fontAlgn="base" hangingPunct="1">
        <a:spcBef>
          <a:spcPct val="20000"/>
        </a:spcBef>
        <a:spcAft>
          <a:spcPct val="0"/>
        </a:spcAft>
        <a:buChar char="»"/>
        <a:defRPr sz="1600">
          <a:solidFill>
            <a:schemeClr val="tx1"/>
          </a:solidFill>
          <a:latin typeface="+mn-lt"/>
        </a:defRPr>
      </a:lvl6pPr>
      <a:lvl7pPr marL="2513013" indent="-228600" algn="l" rtl="0" eaLnBrk="1" fontAlgn="base" hangingPunct="1">
        <a:spcBef>
          <a:spcPct val="20000"/>
        </a:spcBef>
        <a:spcAft>
          <a:spcPct val="0"/>
        </a:spcAft>
        <a:buChar char="»"/>
        <a:defRPr sz="1600">
          <a:solidFill>
            <a:schemeClr val="tx1"/>
          </a:solidFill>
          <a:latin typeface="+mn-lt"/>
        </a:defRPr>
      </a:lvl7pPr>
      <a:lvl8pPr marL="2970213" indent="-228600" algn="l" rtl="0" eaLnBrk="1" fontAlgn="base" hangingPunct="1">
        <a:spcBef>
          <a:spcPct val="20000"/>
        </a:spcBef>
        <a:spcAft>
          <a:spcPct val="0"/>
        </a:spcAft>
        <a:buChar char="»"/>
        <a:defRPr sz="1600">
          <a:solidFill>
            <a:schemeClr val="tx1"/>
          </a:solidFill>
          <a:latin typeface="+mn-lt"/>
        </a:defRPr>
      </a:lvl8pPr>
      <a:lvl9pPr marL="3427413"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homepages.cae.wisc.edu/~klingen/group/ermrintro.ht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hyperlink" Target="http://en.wikipedia.org/wiki/Shear_rate" TargetMode="External"/><Relationship Id="rId4" Type="http://schemas.openxmlformats.org/officeDocument/2006/relationships/hyperlink" Target="http://homepages.cae.wisc.edu/~klingen/group/ermrintro.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hyperlink" Target="http://www.carbibles.com/suspension_bible_pg3.html"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hyperlink" Target="http://autospeed.com.au/cms/title_Magnetic-Dampers/A_110995/article.html" TargetMode="External"/><Relationship Id="rId5" Type="http://schemas.openxmlformats.org/officeDocument/2006/relationships/image" Target="../media/image14.jpeg"/><Relationship Id="rId4" Type="http://schemas.openxmlformats.org/officeDocument/2006/relationships/hyperlink" Target="http://science.howstuffworks.com/engineering/structural/smart-structure2.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6.xml"/><Relationship Id="rId4" Type="http://schemas.openxmlformats.org/officeDocument/2006/relationships/hyperlink" Target="http://www.mpe.mpg.de/~pbrandt/rheology.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rchello.com/en/product/mr-fluid"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762000"/>
            <a:ext cx="5410200" cy="2129814"/>
          </a:xfrm>
        </p:spPr>
        <p:txBody>
          <a:bodyPr wrap="square">
            <a:spAutoFit/>
          </a:bodyPr>
          <a:lstStyle/>
          <a:p>
            <a:pPr>
              <a:buNone/>
            </a:pPr>
            <a:r>
              <a:rPr lang="en-US" sz="1600" u="sng" dirty="0">
                <a:solidFill>
                  <a:schemeClr val="tx1"/>
                </a:solidFill>
                <a:latin typeface="+mn-lt"/>
                <a:ea typeface="+mn-ea"/>
                <a:cs typeface="+mn-cs"/>
                <a:hlinkClick r:id="rId2"/>
              </a:rPr>
              <a:t>http://homepages.cae.wisc.edu/~klingen/group/ermrintro.htm</a:t>
            </a:r>
            <a:endParaRPr lang="en-US" sz="1600" dirty="0">
              <a:solidFill>
                <a:schemeClr val="tx1"/>
              </a:solidFill>
              <a:latin typeface="+mn-lt"/>
              <a:ea typeface="+mn-ea"/>
              <a:cs typeface="+mn-cs"/>
            </a:endParaRPr>
          </a:p>
          <a:p>
            <a:pPr marL="0" indent="0">
              <a:buNone/>
            </a:pPr>
            <a:r>
              <a:rPr lang="en-US" sz="1600" dirty="0">
                <a:solidFill>
                  <a:schemeClr val="tx1"/>
                </a:solidFill>
                <a:latin typeface="+mn-lt"/>
                <a:ea typeface="+mn-ea"/>
                <a:cs typeface="+mn-cs"/>
              </a:rPr>
              <a:t>Short overview of field of  </a:t>
            </a:r>
            <a:r>
              <a:rPr lang="en-US" sz="1600" dirty="0" err="1">
                <a:solidFill>
                  <a:schemeClr val="tx1"/>
                </a:solidFill>
                <a:latin typeface="+mn-lt"/>
                <a:ea typeface="+mn-ea"/>
                <a:cs typeface="+mn-cs"/>
              </a:rPr>
              <a:t>Electrorheological</a:t>
            </a:r>
            <a:r>
              <a:rPr lang="en-US" sz="1600" dirty="0">
                <a:solidFill>
                  <a:schemeClr val="tx1"/>
                </a:solidFill>
                <a:latin typeface="+mn-lt"/>
                <a:ea typeface="+mn-ea"/>
                <a:cs typeface="+mn-cs"/>
              </a:rPr>
              <a:t> and </a:t>
            </a:r>
            <a:r>
              <a:rPr lang="en-US" sz="1600" dirty="0" err="1">
                <a:solidFill>
                  <a:schemeClr val="tx1"/>
                </a:solidFill>
                <a:latin typeface="+mn-lt"/>
                <a:ea typeface="+mn-ea"/>
                <a:cs typeface="+mn-cs"/>
              </a:rPr>
              <a:t>magnetorheological</a:t>
            </a:r>
            <a:r>
              <a:rPr lang="en-US" sz="1600" dirty="0">
                <a:solidFill>
                  <a:schemeClr val="tx1"/>
                </a:solidFill>
                <a:latin typeface="+mn-lt"/>
                <a:ea typeface="+mn-ea"/>
                <a:cs typeface="+mn-cs"/>
              </a:rPr>
              <a:t> (ER and MR) </a:t>
            </a:r>
            <a:r>
              <a:rPr lang="en-US" sz="1600" dirty="0" smtClean="0">
                <a:solidFill>
                  <a:schemeClr val="tx1"/>
                </a:solidFill>
                <a:latin typeface="+mn-lt"/>
                <a:ea typeface="+mn-ea"/>
                <a:cs typeface="+mn-cs"/>
              </a:rPr>
              <a:t>fluids.</a:t>
            </a:r>
          </a:p>
          <a:p>
            <a:pPr marL="0" indent="0">
              <a:buNone/>
            </a:pPr>
            <a:endParaRPr lang="en-US" sz="1400" dirty="0"/>
          </a:p>
          <a:p>
            <a:pPr marL="0" indent="0">
              <a:buNone/>
            </a:pPr>
            <a:r>
              <a:rPr lang="en-US" sz="1400" dirty="0" smtClean="0"/>
              <a:t>Good ref</a:t>
            </a:r>
          </a:p>
          <a:p>
            <a:pPr>
              <a:buNone/>
            </a:pPr>
            <a:r>
              <a:rPr lang="en-US" sz="1400" b="1" dirty="0" smtClean="0">
                <a:solidFill>
                  <a:schemeClr val="tx1"/>
                </a:solidFill>
                <a:latin typeface="+mn-lt"/>
                <a:ea typeface="+mn-ea"/>
                <a:cs typeface="+mn-cs"/>
              </a:rPr>
              <a:t>See </a:t>
            </a:r>
            <a:r>
              <a:rPr lang="en-US" sz="1400" b="1" dirty="0">
                <a:solidFill>
                  <a:schemeClr val="tx1"/>
                </a:solidFill>
                <a:latin typeface="+mn-lt"/>
                <a:ea typeface="+mn-ea"/>
                <a:cs typeface="+mn-cs"/>
              </a:rPr>
              <a:t>Scientific American!!</a:t>
            </a:r>
          </a:p>
          <a:p>
            <a:pPr>
              <a:buNone/>
            </a:pPr>
            <a:r>
              <a:rPr lang="en-US" sz="1400" dirty="0">
                <a:solidFill>
                  <a:schemeClr val="tx1"/>
                </a:solidFill>
                <a:latin typeface="+mn-lt"/>
                <a:ea typeface="+mn-ea"/>
                <a:cs typeface="+mn-cs"/>
              </a:rPr>
              <a:t>"Making Fluids into Solids with Magnets," D. J. </a:t>
            </a:r>
            <a:r>
              <a:rPr lang="en-US" sz="1400" dirty="0" err="1">
                <a:solidFill>
                  <a:schemeClr val="tx1"/>
                </a:solidFill>
                <a:latin typeface="+mn-lt"/>
                <a:ea typeface="+mn-ea"/>
                <a:cs typeface="+mn-cs"/>
              </a:rPr>
              <a:t>Klingenberg</a:t>
            </a:r>
            <a:r>
              <a:rPr lang="en-US" sz="1400" dirty="0">
                <a:solidFill>
                  <a:schemeClr val="tx1"/>
                </a:solidFill>
                <a:latin typeface="+mn-lt"/>
                <a:ea typeface="+mn-ea"/>
                <a:cs typeface="+mn-cs"/>
              </a:rPr>
              <a:t>, Scientific American, 112-113. October, 1993.[Journal]</a:t>
            </a:r>
            <a:endParaRPr lang="en-US" sz="1400" dirty="0"/>
          </a:p>
        </p:txBody>
      </p:sp>
      <p:pic>
        <p:nvPicPr>
          <p:cNvPr id="6150" name="Picture 6"/>
          <p:cNvPicPr>
            <a:picLocks noChangeAspect="1" noChangeArrowheads="1"/>
          </p:cNvPicPr>
          <p:nvPr/>
        </p:nvPicPr>
        <p:blipFill>
          <a:blip r:embed="rId3"/>
          <a:srcRect/>
          <a:stretch>
            <a:fillRect/>
          </a:stretch>
        </p:blipFill>
        <p:spPr bwMode="auto">
          <a:xfrm>
            <a:off x="5648325" y="228600"/>
            <a:ext cx="3495675" cy="3390900"/>
          </a:xfrm>
          <a:prstGeom prst="rect">
            <a:avLst/>
          </a:prstGeom>
          <a:noFill/>
          <a:ln w="9525">
            <a:noFill/>
            <a:miter lim="800000"/>
            <a:headEnd/>
            <a:tailEnd/>
          </a:ln>
        </p:spPr>
      </p:pic>
      <p:sp>
        <p:nvSpPr>
          <p:cNvPr id="10" name="Rectangle 9"/>
          <p:cNvSpPr/>
          <p:nvPr/>
        </p:nvSpPr>
        <p:spPr>
          <a:xfrm>
            <a:off x="5562600" y="3581400"/>
            <a:ext cx="3581400" cy="1200329"/>
          </a:xfrm>
          <a:prstGeom prst="rect">
            <a:avLst/>
          </a:prstGeom>
        </p:spPr>
        <p:txBody>
          <a:bodyPr wrap="square">
            <a:spAutoFit/>
          </a:bodyPr>
          <a:lstStyle/>
          <a:p>
            <a:r>
              <a:rPr lang="en-US" sz="1200" dirty="0" smtClean="0"/>
              <a:t>Apparent suspension viscosities can increase by orders of magnitude for electric fields on the order of 1 kV/mm for ER fluids, and for flux densities on the order of 1 T for MR fluids. Viscosity data for an MR fluid composed of 10 </a:t>
            </a:r>
            <a:r>
              <a:rPr lang="en-US" sz="1200" dirty="0" err="1" smtClean="0"/>
              <a:t>vol</a:t>
            </a:r>
            <a:r>
              <a:rPr lang="en-US" sz="1200" dirty="0" smtClean="0"/>
              <a:t>% iron spheres in silicone oil is presented in Figure 1</a:t>
            </a:r>
            <a:endParaRPr lang="en-US" sz="1200" dirty="0"/>
          </a:p>
        </p:txBody>
      </p:sp>
      <p:pic>
        <p:nvPicPr>
          <p:cNvPr id="6151" name="Picture 7"/>
          <p:cNvPicPr>
            <a:picLocks noChangeAspect="1" noChangeArrowheads="1"/>
          </p:cNvPicPr>
          <p:nvPr/>
        </p:nvPicPr>
        <p:blipFill>
          <a:blip r:embed="rId4" cstate="print"/>
          <a:srcRect/>
          <a:stretch>
            <a:fillRect/>
          </a:stretch>
        </p:blipFill>
        <p:spPr bwMode="auto">
          <a:xfrm>
            <a:off x="0" y="3661611"/>
            <a:ext cx="4114800" cy="3196389"/>
          </a:xfrm>
          <a:prstGeom prst="rect">
            <a:avLst/>
          </a:prstGeom>
          <a:noFill/>
          <a:ln w="9525">
            <a:noFill/>
            <a:miter lim="800000"/>
            <a:headEnd/>
            <a:tailEnd/>
          </a:ln>
          <a:effectLst/>
        </p:spPr>
      </p:pic>
      <p:pic>
        <p:nvPicPr>
          <p:cNvPr id="6152" name="Picture 8"/>
          <p:cNvPicPr>
            <a:picLocks noChangeAspect="1" noChangeArrowheads="1"/>
          </p:cNvPicPr>
          <p:nvPr/>
        </p:nvPicPr>
        <p:blipFill>
          <a:blip r:embed="rId5" cstate="print"/>
          <a:srcRect/>
          <a:stretch>
            <a:fillRect/>
          </a:stretch>
        </p:blipFill>
        <p:spPr bwMode="auto">
          <a:xfrm>
            <a:off x="5486400" y="4798278"/>
            <a:ext cx="3657600" cy="1357313"/>
          </a:xfrm>
          <a:prstGeom prst="rect">
            <a:avLst/>
          </a:prstGeom>
          <a:noFill/>
          <a:ln w="9525">
            <a:noFill/>
            <a:miter lim="800000"/>
            <a:headEnd/>
            <a:tailEnd/>
          </a:ln>
          <a:effectLst/>
        </p:spPr>
      </p:pic>
      <p:sp>
        <p:nvSpPr>
          <p:cNvPr id="13" name="Rectangle 12"/>
          <p:cNvSpPr/>
          <p:nvPr/>
        </p:nvSpPr>
        <p:spPr>
          <a:xfrm>
            <a:off x="5486400" y="6027003"/>
            <a:ext cx="3657600" cy="830997"/>
          </a:xfrm>
          <a:prstGeom prst="rect">
            <a:avLst/>
          </a:prstGeom>
        </p:spPr>
        <p:txBody>
          <a:bodyPr wrap="square">
            <a:spAutoFit/>
          </a:bodyPr>
          <a:lstStyle/>
          <a:p>
            <a:r>
              <a:rPr lang="en-US" sz="1200" dirty="0" smtClean="0"/>
              <a:t>The applied field causes the particles to aggregate into columnar structures, as illustrated in Figure 2 for a 2 </a:t>
            </a:r>
            <a:r>
              <a:rPr lang="en-US" sz="1200" dirty="0" err="1" smtClean="0"/>
              <a:t>vol</a:t>
            </a:r>
            <a:r>
              <a:rPr lang="en-US" sz="1200" dirty="0" smtClean="0"/>
              <a:t>% suspension of iron particles in silicone oil (the direction of the external field is indicated by the arrow). </a:t>
            </a:r>
            <a:endParaRPr lang="en-US" sz="1200" dirty="0"/>
          </a:p>
        </p:txBody>
      </p:sp>
      <p:sp>
        <p:nvSpPr>
          <p:cNvPr id="6146" name="Rectangle 2"/>
          <p:cNvSpPr>
            <a:spLocks noGrp="1" noChangeArrowheads="1"/>
          </p:cNvSpPr>
          <p:nvPr>
            <p:ph type="title"/>
          </p:nvPr>
        </p:nvSpPr>
        <p:spPr/>
        <p:txBody>
          <a:bodyPr/>
          <a:lstStyle/>
          <a:p>
            <a:r>
              <a:rPr lang="en-US" dirty="0" err="1" smtClean="0"/>
              <a:t>Ferrofluids</a:t>
            </a:r>
            <a:r>
              <a:rPr lang="en-US" dirty="0"/>
              <a:t> </a:t>
            </a:r>
            <a:r>
              <a:rPr lang="en-US" dirty="0" smtClean="0"/>
              <a:t>– </a:t>
            </a:r>
            <a:r>
              <a:rPr lang="en-US" dirty="0" err="1" smtClean="0"/>
              <a:t>MagnetoRheological</a:t>
            </a:r>
            <a:r>
              <a:rPr lang="en-US" dirty="0" smtClean="0"/>
              <a:t> (MR) Fluids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a:srcRect/>
          <a:stretch>
            <a:fillRect/>
          </a:stretch>
        </p:blipFill>
        <p:spPr bwMode="auto">
          <a:xfrm>
            <a:off x="5648325" y="228600"/>
            <a:ext cx="3495675" cy="3390900"/>
          </a:xfrm>
          <a:prstGeom prst="rect">
            <a:avLst/>
          </a:prstGeom>
          <a:noFill/>
          <a:ln w="9525">
            <a:noFill/>
            <a:miter lim="800000"/>
            <a:headEnd/>
            <a:tailEnd/>
          </a:ln>
        </p:spPr>
      </p:pic>
      <p:sp>
        <p:nvSpPr>
          <p:cNvPr id="10" name="Rectangle 9"/>
          <p:cNvSpPr/>
          <p:nvPr/>
        </p:nvSpPr>
        <p:spPr>
          <a:xfrm>
            <a:off x="5562600" y="3581400"/>
            <a:ext cx="3581400" cy="1200329"/>
          </a:xfrm>
          <a:prstGeom prst="rect">
            <a:avLst/>
          </a:prstGeom>
        </p:spPr>
        <p:txBody>
          <a:bodyPr wrap="square">
            <a:spAutoFit/>
          </a:bodyPr>
          <a:lstStyle/>
          <a:p>
            <a:r>
              <a:rPr lang="en-US" sz="1200" dirty="0" smtClean="0"/>
              <a:t>Apparent suspension viscosities can increase by orders of magnitude for electric fields on the order of 1 kV/mm for ER fluids, and for flux densities on the order of 1 T for MR fluids. Viscosity data for an MR fluid composed of 10 </a:t>
            </a:r>
            <a:r>
              <a:rPr lang="en-US" sz="1200" dirty="0" err="1" smtClean="0"/>
              <a:t>vol</a:t>
            </a:r>
            <a:r>
              <a:rPr lang="en-US" sz="1200" dirty="0" smtClean="0"/>
              <a:t>% iron spheres in silicone oil is presented in Figure 1</a:t>
            </a:r>
            <a:endParaRPr lang="en-US" sz="1200" dirty="0"/>
          </a:p>
        </p:txBody>
      </p:sp>
      <p:pic>
        <p:nvPicPr>
          <p:cNvPr id="6152" name="Picture 8"/>
          <p:cNvPicPr>
            <a:picLocks noChangeAspect="1" noChangeArrowheads="1"/>
          </p:cNvPicPr>
          <p:nvPr/>
        </p:nvPicPr>
        <p:blipFill>
          <a:blip r:embed="rId3" cstate="print"/>
          <a:srcRect/>
          <a:stretch>
            <a:fillRect/>
          </a:stretch>
        </p:blipFill>
        <p:spPr bwMode="auto">
          <a:xfrm>
            <a:off x="5486400" y="4798278"/>
            <a:ext cx="3657600" cy="1357313"/>
          </a:xfrm>
          <a:prstGeom prst="rect">
            <a:avLst/>
          </a:prstGeom>
          <a:noFill/>
          <a:ln w="9525">
            <a:noFill/>
            <a:miter lim="800000"/>
            <a:headEnd/>
            <a:tailEnd/>
          </a:ln>
          <a:effectLst/>
        </p:spPr>
      </p:pic>
      <p:sp>
        <p:nvSpPr>
          <p:cNvPr id="13" name="Rectangle 12"/>
          <p:cNvSpPr/>
          <p:nvPr/>
        </p:nvSpPr>
        <p:spPr>
          <a:xfrm>
            <a:off x="5486400" y="6027003"/>
            <a:ext cx="3657600" cy="830997"/>
          </a:xfrm>
          <a:prstGeom prst="rect">
            <a:avLst/>
          </a:prstGeom>
        </p:spPr>
        <p:txBody>
          <a:bodyPr wrap="square">
            <a:spAutoFit/>
          </a:bodyPr>
          <a:lstStyle/>
          <a:p>
            <a:r>
              <a:rPr lang="en-US" sz="1200" dirty="0" smtClean="0"/>
              <a:t>The applied field causes the particles to aggregate into columnar structures, as illustrated in Figure 2 for a 2 </a:t>
            </a:r>
            <a:r>
              <a:rPr lang="en-US" sz="1200" dirty="0" err="1" smtClean="0"/>
              <a:t>vol</a:t>
            </a:r>
            <a:r>
              <a:rPr lang="en-US" sz="1200" dirty="0" smtClean="0"/>
              <a:t>% suspension of iron particles in silicone oil (the direction of the external field is indicated by the arrow). </a:t>
            </a:r>
            <a:endParaRPr lang="en-US" sz="1200" dirty="0"/>
          </a:p>
        </p:txBody>
      </p:sp>
      <p:sp>
        <p:nvSpPr>
          <p:cNvPr id="6146" name="Rectangle 2"/>
          <p:cNvSpPr>
            <a:spLocks noGrp="1" noChangeArrowheads="1"/>
          </p:cNvSpPr>
          <p:nvPr>
            <p:ph type="title"/>
          </p:nvPr>
        </p:nvSpPr>
        <p:spPr/>
        <p:txBody>
          <a:bodyPr/>
          <a:lstStyle/>
          <a:p>
            <a:r>
              <a:rPr lang="en-US" dirty="0" err="1" smtClean="0"/>
              <a:t>Ferrofluids</a:t>
            </a:r>
            <a:r>
              <a:rPr lang="en-US" dirty="0"/>
              <a:t> </a:t>
            </a:r>
            <a:r>
              <a:rPr lang="en-US" dirty="0" smtClean="0"/>
              <a:t>– </a:t>
            </a:r>
            <a:r>
              <a:rPr lang="en-US" dirty="0" err="1" smtClean="0"/>
              <a:t>MagnetoRheological</a:t>
            </a:r>
            <a:r>
              <a:rPr lang="en-US" dirty="0" smtClean="0"/>
              <a:t> (MR) Fluids</a:t>
            </a:r>
            <a:endParaRPr lang="en-US" dirty="0"/>
          </a:p>
        </p:txBody>
      </p:sp>
      <p:sp>
        <p:nvSpPr>
          <p:cNvPr id="9" name="Content Placeholder 8"/>
          <p:cNvSpPr>
            <a:spLocks noGrp="1"/>
          </p:cNvSpPr>
          <p:nvPr>
            <p:ph idx="1"/>
          </p:nvPr>
        </p:nvSpPr>
        <p:spPr>
          <a:xfrm>
            <a:off x="0" y="609600"/>
            <a:ext cx="4572000" cy="4013406"/>
          </a:xfrm>
        </p:spPr>
        <p:txBody>
          <a:bodyPr>
            <a:spAutoFit/>
          </a:bodyPr>
          <a:lstStyle/>
          <a:p>
            <a:pPr marL="0" indent="0">
              <a:buNone/>
            </a:pPr>
            <a:r>
              <a:rPr lang="en-US" sz="1400" u="sng" dirty="0" smtClean="0">
                <a:hlinkClick r:id="rId4"/>
              </a:rPr>
              <a:t>http://homepages.cae.wisc.edu/~klingen/group/ermrintro.htm</a:t>
            </a:r>
            <a:r>
              <a:rPr lang="en-US" sz="1400" dirty="0" smtClean="0"/>
              <a:t> The chart on this webpage was very helpful. </a:t>
            </a:r>
          </a:p>
          <a:p>
            <a:pPr marL="0" indent="0">
              <a:buNone/>
            </a:pPr>
            <a:r>
              <a:rPr lang="en-US" sz="1400" dirty="0" smtClean="0"/>
              <a:t>For a given shear rate, it appears the viscosity increases only gradually with an increasing magnetic field, and while the jump in viscosity from B = 0 to B ≠ 0 is orders of magnitude, you get several more orders with a lower shear rate. </a:t>
            </a:r>
          </a:p>
          <a:p>
            <a:pPr marL="0" indent="0">
              <a:buNone/>
            </a:pPr>
            <a:endParaRPr lang="en-US" sz="1400" dirty="0" smtClean="0"/>
          </a:p>
          <a:p>
            <a:pPr marL="0" indent="0">
              <a:buNone/>
            </a:pPr>
            <a:r>
              <a:rPr lang="en-US" sz="1400" dirty="0" smtClean="0"/>
              <a:t>I don’t know much about shear rates, but Wikipedia (</a:t>
            </a:r>
            <a:r>
              <a:rPr lang="en-US" sz="1400" u="sng" dirty="0" smtClean="0">
                <a:hlinkClick r:id="rId5"/>
              </a:rPr>
              <a:t>http://en.wikipedia.org/wiki/Shear_rate</a:t>
            </a:r>
            <a:r>
              <a:rPr lang="en-US" sz="1400" dirty="0" smtClean="0"/>
              <a:t>) </a:t>
            </a:r>
          </a:p>
          <a:p>
            <a:pPr marL="0" indent="0">
              <a:buNone/>
            </a:pPr>
            <a:r>
              <a:rPr lang="en-US" sz="1400" dirty="0" smtClean="0"/>
              <a:t>claims shear rate = 8 * linear fluid velocity / diameter of the pipe for Newtonian fluids. </a:t>
            </a:r>
          </a:p>
          <a:p>
            <a:pPr marL="0" indent="0">
              <a:buNone/>
            </a:pPr>
            <a:r>
              <a:rPr lang="en-US" sz="1400" dirty="0" smtClean="0"/>
              <a:t>I believe </a:t>
            </a:r>
            <a:r>
              <a:rPr lang="en-US" sz="1400" dirty="0" err="1" smtClean="0"/>
              <a:t>ferrofluids</a:t>
            </a:r>
            <a:r>
              <a:rPr lang="en-US" sz="1400" dirty="0" smtClean="0"/>
              <a:t> are non-Newtonian, but I thought perhaps the inverse relationship between shear rate and pipe diameter might still hold. </a:t>
            </a:r>
          </a:p>
          <a:p>
            <a:pPr marL="0" indent="0">
              <a:buNone/>
            </a:pPr>
            <a:r>
              <a:rPr lang="en-US" sz="1400" dirty="0" smtClean="0"/>
              <a:t>Therefore, it seems if we used a setup with a larger diameter, we might be better able to detect an increase in viscosity from B = 0 to B ≠ 0. </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err="1" smtClean="0"/>
              <a:t>Ferrofluids</a:t>
            </a:r>
            <a:r>
              <a:rPr lang="en-US" dirty="0"/>
              <a:t> </a:t>
            </a:r>
            <a:r>
              <a:rPr lang="en-US" dirty="0" smtClean="0"/>
              <a:t>– Viscosity</a:t>
            </a:r>
            <a:endParaRPr lang="en-US" dirty="0"/>
          </a:p>
        </p:txBody>
      </p:sp>
      <p:sp>
        <p:nvSpPr>
          <p:cNvPr id="9" name="Content Placeholder 8"/>
          <p:cNvSpPr>
            <a:spLocks noGrp="1"/>
          </p:cNvSpPr>
          <p:nvPr>
            <p:ph idx="1"/>
          </p:nvPr>
        </p:nvSpPr>
        <p:spPr>
          <a:xfrm>
            <a:off x="0" y="609600"/>
            <a:ext cx="7467600" cy="2031325"/>
          </a:xfrm>
        </p:spPr>
        <p:txBody>
          <a:bodyPr wrap="square">
            <a:spAutoFit/>
          </a:bodyPr>
          <a:lstStyle/>
          <a:p>
            <a:pPr marL="0" marR="0">
              <a:spcBef>
                <a:spcPts val="0"/>
              </a:spcBef>
              <a:spcAft>
                <a:spcPts val="0"/>
              </a:spcAft>
              <a:buNone/>
            </a:pPr>
            <a:r>
              <a:rPr lang="en-US" sz="1400" dirty="0" smtClean="0"/>
              <a:t>“</a:t>
            </a:r>
            <a:r>
              <a:rPr lang="en-US" sz="1400" dirty="0" err="1"/>
              <a:t>Ferrofluid</a:t>
            </a:r>
            <a:r>
              <a:rPr lang="en-US" sz="1400" dirty="0"/>
              <a:t> Flow Phenomena</a:t>
            </a:r>
            <a:r>
              <a:rPr lang="en-US" sz="1400" dirty="0" smtClean="0"/>
              <a:t>”</a:t>
            </a:r>
            <a:r>
              <a:rPr lang="en-US" sz="1400" dirty="0"/>
              <a:t> by Thomas A. </a:t>
            </a:r>
            <a:r>
              <a:rPr lang="en-US" sz="1400" dirty="0" smtClean="0"/>
              <a:t>Franklin (saved </a:t>
            </a:r>
            <a:r>
              <a:rPr lang="en-US" sz="1400" dirty="0"/>
              <a:t>in </a:t>
            </a:r>
            <a:r>
              <a:rPr lang="en-US" sz="1400" dirty="0" err="1"/>
              <a:t>Ferrofluid</a:t>
            </a:r>
            <a:r>
              <a:rPr lang="en-US" sz="1400" dirty="0"/>
              <a:t> folder on </a:t>
            </a:r>
            <a:r>
              <a:rPr lang="en-US" sz="1400" dirty="0" err="1"/>
              <a:t>JLab</a:t>
            </a:r>
            <a:r>
              <a:rPr lang="en-US" sz="1400" dirty="0"/>
              <a:t> </a:t>
            </a:r>
            <a:r>
              <a:rPr lang="en-US" sz="1400" dirty="0" smtClean="0"/>
              <a:t>drive)</a:t>
            </a:r>
          </a:p>
          <a:p>
            <a:pPr marL="0">
              <a:spcBef>
                <a:spcPts val="0"/>
              </a:spcBef>
              <a:spcAft>
                <a:spcPts val="0"/>
              </a:spcAft>
              <a:buNone/>
            </a:pPr>
            <a:endParaRPr lang="en-US" sz="1400" dirty="0" smtClean="0"/>
          </a:p>
          <a:p>
            <a:pPr marL="0">
              <a:spcBef>
                <a:spcPts val="0"/>
              </a:spcBef>
              <a:spcAft>
                <a:spcPts val="0"/>
              </a:spcAft>
              <a:buNone/>
            </a:pPr>
            <a:r>
              <a:rPr lang="en-US" sz="1400" dirty="0" smtClean="0">
                <a:latin typeface="Times New Roman"/>
                <a:ea typeface="MS Mincho"/>
              </a:rPr>
              <a:t>This </a:t>
            </a:r>
            <a:r>
              <a:rPr lang="en-US" sz="1400" dirty="0" smtClean="0">
                <a:latin typeface="Times New Roman"/>
                <a:ea typeface="MS Mincho"/>
              </a:rPr>
              <a:t>paper did not include any experiments on the relationship between viscosity and B field, but did measure the viscosity of EFH1 outside a B field. </a:t>
            </a:r>
            <a:r>
              <a:rPr lang="en-US" sz="1400" dirty="0" smtClean="0">
                <a:latin typeface="Times New Roman"/>
                <a:ea typeface="MS Mincho"/>
              </a:rPr>
              <a:t>He seemed </a:t>
            </a:r>
            <a:r>
              <a:rPr lang="en-US" sz="1400" dirty="0" smtClean="0">
                <a:latin typeface="Times New Roman"/>
                <a:ea typeface="MS Mincho"/>
              </a:rPr>
              <a:t>to have the most luck with EFH1 with the Brookfield rotating shear viscometer, followed by the Cannon-</a:t>
            </a:r>
            <a:r>
              <a:rPr lang="en-US" sz="1400" dirty="0" err="1" smtClean="0">
                <a:latin typeface="Times New Roman"/>
                <a:ea typeface="MS Mincho"/>
              </a:rPr>
              <a:t>Fenske</a:t>
            </a:r>
            <a:r>
              <a:rPr lang="en-US" sz="1400" dirty="0" smtClean="0">
                <a:latin typeface="Times New Roman"/>
                <a:ea typeface="MS Mincho"/>
              </a:rPr>
              <a:t> Opaque Kinematic Viscometer, which was difficult to clean after the EFH1 apparently. The issue with using these over the method we have been using would seem to be applying a constant magnetic field, though with a series of magnets placed around them, this could probably be done, and these instruments would almost certainly give us more precise results than what we’ve been using.</a:t>
            </a:r>
            <a:endParaRPr lang="en-US" sz="1400" dirty="0">
              <a:latin typeface="Times New Roman"/>
              <a:ea typeface="MS Mincho"/>
            </a:endParaRPr>
          </a:p>
        </p:txBody>
      </p:sp>
      <p:pic>
        <p:nvPicPr>
          <p:cNvPr id="1026" name="il_fi" descr="2475052701p?src=http%3A%2F%2Fwww"/>
          <p:cNvPicPr>
            <a:picLocks noChangeAspect="1" noChangeArrowheads="1"/>
          </p:cNvPicPr>
          <p:nvPr/>
        </p:nvPicPr>
        <p:blipFill>
          <a:blip r:embed="rId3"/>
          <a:srcRect l="34003" t="7615" r="30460"/>
          <a:stretch>
            <a:fillRect/>
          </a:stretch>
        </p:blipFill>
        <p:spPr bwMode="auto">
          <a:xfrm>
            <a:off x="7543800" y="0"/>
            <a:ext cx="1371600" cy="3565751"/>
          </a:xfrm>
          <a:prstGeom prst="rect">
            <a:avLst/>
          </a:prstGeom>
          <a:noFill/>
          <a:ln w="9525">
            <a:noFill/>
            <a:miter lim="800000"/>
            <a:headEnd/>
            <a:tailEnd/>
          </a:ln>
        </p:spPr>
      </p:pic>
      <p:pic>
        <p:nvPicPr>
          <p:cNvPr id="1027" name="il_fi" descr="backup_200203_KinemVisc-Fig1"/>
          <p:cNvPicPr>
            <a:picLocks noChangeAspect="1" noChangeArrowheads="1"/>
          </p:cNvPicPr>
          <p:nvPr/>
        </p:nvPicPr>
        <p:blipFill>
          <a:blip r:embed="rId4"/>
          <a:srcRect/>
          <a:stretch>
            <a:fillRect/>
          </a:stretch>
        </p:blipFill>
        <p:spPr bwMode="auto">
          <a:xfrm>
            <a:off x="6477000" y="3382117"/>
            <a:ext cx="2514600" cy="3171083"/>
          </a:xfrm>
          <a:prstGeom prst="rect">
            <a:avLst/>
          </a:prstGeom>
          <a:noFill/>
          <a:ln w="9525">
            <a:noFill/>
            <a:miter lim="800000"/>
            <a:headEnd/>
            <a:tailEnd/>
          </a:ln>
        </p:spPr>
      </p:pic>
      <p:pic>
        <p:nvPicPr>
          <p:cNvPr id="1028" name="Picture 4" descr="http://media.noria.com/sites/archive_images/backup_200203_KinemVisc-Fig2.gif"/>
          <p:cNvPicPr>
            <a:picLocks noChangeAspect="1" noChangeArrowheads="1"/>
          </p:cNvPicPr>
          <p:nvPr/>
        </p:nvPicPr>
        <p:blipFill>
          <a:blip r:embed="rId5"/>
          <a:srcRect/>
          <a:stretch>
            <a:fillRect/>
          </a:stretch>
        </p:blipFill>
        <p:spPr bwMode="auto">
          <a:xfrm>
            <a:off x="4495800" y="3124200"/>
            <a:ext cx="1981200" cy="3070860"/>
          </a:xfrm>
          <a:prstGeom prst="rect">
            <a:avLst/>
          </a:prstGeom>
          <a:noFill/>
        </p:spPr>
      </p:pic>
      <p:pic>
        <p:nvPicPr>
          <p:cNvPr id="1030" name="Picture 6" descr="http://media.noria.com/sites/archive_images/backup_200203_KinemVisc-Fig3.gif"/>
          <p:cNvPicPr>
            <a:picLocks noChangeAspect="1" noChangeArrowheads="1"/>
          </p:cNvPicPr>
          <p:nvPr/>
        </p:nvPicPr>
        <p:blipFill>
          <a:blip r:embed="rId6"/>
          <a:srcRect/>
          <a:stretch>
            <a:fillRect/>
          </a:stretch>
        </p:blipFill>
        <p:spPr bwMode="auto">
          <a:xfrm>
            <a:off x="1499558" y="5257800"/>
            <a:ext cx="2996242" cy="794004"/>
          </a:xfrm>
          <a:prstGeom prst="rect">
            <a:avLst/>
          </a:prstGeom>
          <a:noFill/>
        </p:spPr>
      </p:pic>
      <p:sp>
        <p:nvSpPr>
          <p:cNvPr id="12" name="TextBox 11"/>
          <p:cNvSpPr txBox="1"/>
          <p:nvPr/>
        </p:nvSpPr>
        <p:spPr>
          <a:xfrm>
            <a:off x="1524000" y="6019800"/>
            <a:ext cx="3048000" cy="646331"/>
          </a:xfrm>
          <a:prstGeom prst="rect">
            <a:avLst/>
          </a:prstGeom>
          <a:noFill/>
        </p:spPr>
        <p:txBody>
          <a:bodyPr wrap="square" rtlCol="0">
            <a:spAutoFit/>
          </a:bodyPr>
          <a:lstStyle/>
          <a:p>
            <a:r>
              <a:rPr lang="en-US" sz="1200" dirty="0" smtClean="0"/>
              <a:t>Generally speaking, kinematic viscosity (</a:t>
            </a:r>
            <a:r>
              <a:rPr lang="en-US" sz="1200" dirty="0" err="1" smtClean="0"/>
              <a:t>cSt</a:t>
            </a:r>
            <a:r>
              <a:rPr lang="en-US" sz="1200" dirty="0" smtClean="0"/>
              <a:t>) is related to absolute viscosity (</a:t>
            </a:r>
            <a:r>
              <a:rPr lang="en-US" sz="1200" dirty="0" err="1" smtClean="0"/>
              <a:t>cP</a:t>
            </a:r>
            <a:r>
              <a:rPr lang="en-US" sz="1200" dirty="0" smtClean="0"/>
              <a:t>) as a function of the fluid’s specific gravity (SG).</a:t>
            </a:r>
            <a:endParaRPr lang="en-US" sz="1200" dirty="0"/>
          </a:p>
        </p:txBody>
      </p:sp>
      <p:sp>
        <p:nvSpPr>
          <p:cNvPr id="14" name="Rectangle 13"/>
          <p:cNvSpPr/>
          <p:nvPr/>
        </p:nvSpPr>
        <p:spPr>
          <a:xfrm>
            <a:off x="4191000" y="6581001"/>
            <a:ext cx="5105400" cy="276999"/>
          </a:xfrm>
          <a:prstGeom prst="rect">
            <a:avLst/>
          </a:prstGeom>
        </p:spPr>
        <p:txBody>
          <a:bodyPr wrap="square">
            <a:spAutoFit/>
          </a:bodyPr>
          <a:lstStyle/>
          <a:p>
            <a:r>
              <a:rPr lang="en-US" sz="1200" dirty="0" smtClean="0"/>
              <a:t>http://www.machinerylubrication.com/Read/294/absolute-kinematic-viscosity</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Document Title/Description</a:t>
            </a:r>
            <a:endParaRPr lang="en-US"/>
          </a:p>
        </p:txBody>
      </p:sp>
      <p:sp>
        <p:nvSpPr>
          <p:cNvPr id="3" name="Slide Number Placeholder 2"/>
          <p:cNvSpPr>
            <a:spLocks noGrp="1"/>
          </p:cNvSpPr>
          <p:nvPr>
            <p:ph type="sldNum" sz="quarter" idx="12"/>
          </p:nvPr>
        </p:nvSpPr>
        <p:spPr/>
        <p:txBody>
          <a:bodyPr/>
          <a:lstStyle/>
          <a:p>
            <a:fld id="{88A6C82E-77E2-45F2-970A-A963891E46F3}" type="slidenum">
              <a:rPr lang="en-US" smtClean="0"/>
              <a:pPr/>
              <a:t>4</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7" t="5434" r="3427" b="9685"/>
          <a:stretch/>
        </p:blipFill>
        <p:spPr bwMode="auto">
          <a:xfrm>
            <a:off x="0" y="0"/>
            <a:ext cx="5612524" cy="693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406851" y="0"/>
            <a:ext cx="3733800" cy="2123658"/>
          </a:xfrm>
          <a:prstGeom prst="rect">
            <a:avLst/>
          </a:prstGeom>
        </p:spPr>
        <p:txBody>
          <a:bodyPr wrap="square">
            <a:spAutoFit/>
          </a:bodyPr>
          <a:lstStyle/>
          <a:p>
            <a:r>
              <a:rPr lang="en-US" sz="1200" dirty="0" smtClean="0"/>
              <a:t>Data provided by </a:t>
            </a:r>
            <a:r>
              <a:rPr lang="en-US" sz="1200" dirty="0" err="1" smtClean="0"/>
              <a:t>FerroTec</a:t>
            </a:r>
            <a:r>
              <a:rPr lang="en-US" sz="1200" dirty="0" smtClean="0"/>
              <a:t>:</a:t>
            </a:r>
          </a:p>
          <a:p>
            <a:r>
              <a:rPr lang="en-US" sz="1200" dirty="0" smtClean="0"/>
              <a:t>FERROFLUID </a:t>
            </a:r>
            <a:r>
              <a:rPr lang="en-US" sz="1200" dirty="0"/>
              <a:t>TYPE: EFH1 (nominal values</a:t>
            </a:r>
            <a:r>
              <a:rPr lang="en-US" sz="1200" dirty="0" smtClean="0"/>
              <a:t>)</a:t>
            </a:r>
            <a:endParaRPr lang="en-US" sz="1200" dirty="0"/>
          </a:p>
          <a:p>
            <a:r>
              <a:rPr lang="en-US" sz="1200" dirty="0"/>
              <a:t>MEDIUM</a:t>
            </a:r>
            <a:r>
              <a:rPr lang="en-US" sz="1200" dirty="0" smtClean="0"/>
              <a:t>.................................... </a:t>
            </a:r>
            <a:r>
              <a:rPr lang="en-US" sz="1200" dirty="0"/>
              <a:t>LIGHT MINERAL </a:t>
            </a:r>
            <a:r>
              <a:rPr lang="en-US" sz="1200" dirty="0" smtClean="0"/>
              <a:t>OIL</a:t>
            </a:r>
            <a:endParaRPr lang="en-US" sz="1200" dirty="0"/>
          </a:p>
          <a:p>
            <a:r>
              <a:rPr lang="en-US" sz="1200" dirty="0"/>
              <a:t>SATURATION MAGNETIZATION</a:t>
            </a:r>
            <a:r>
              <a:rPr lang="en-US" sz="1200" dirty="0" smtClean="0"/>
              <a:t>............. </a:t>
            </a:r>
            <a:r>
              <a:rPr lang="en-US" sz="1200" dirty="0"/>
              <a:t>400 </a:t>
            </a:r>
            <a:r>
              <a:rPr lang="en-US" sz="1200" dirty="0" smtClean="0"/>
              <a:t>GAUSS</a:t>
            </a:r>
            <a:endParaRPr lang="en-US" sz="1200" dirty="0"/>
          </a:p>
          <a:p>
            <a:r>
              <a:rPr lang="en-US" sz="1200" dirty="0"/>
              <a:t>INITIAL SUSCEPTIBILITY</a:t>
            </a:r>
            <a:r>
              <a:rPr lang="en-US" sz="1200" dirty="0" smtClean="0"/>
              <a:t>..................................... 1.70</a:t>
            </a:r>
            <a:endParaRPr lang="en-US" sz="1200" dirty="0"/>
          </a:p>
          <a:p>
            <a:r>
              <a:rPr lang="en-US" sz="1200" dirty="0"/>
              <a:t>FLASH POINT</a:t>
            </a:r>
            <a:r>
              <a:rPr lang="en-US" sz="1200" dirty="0" smtClean="0"/>
              <a:t>......................................................... </a:t>
            </a:r>
            <a:r>
              <a:rPr lang="en-US" sz="1200" dirty="0"/>
              <a:t>92° </a:t>
            </a:r>
            <a:r>
              <a:rPr lang="en-US" sz="1200" dirty="0" smtClean="0"/>
              <a:t>C</a:t>
            </a:r>
            <a:endParaRPr lang="en-US" sz="1200" dirty="0"/>
          </a:p>
          <a:p>
            <a:r>
              <a:rPr lang="en-US" sz="1200" dirty="0"/>
              <a:t>POUR POINT</a:t>
            </a:r>
            <a:r>
              <a:rPr lang="en-US" sz="1200" dirty="0" smtClean="0"/>
              <a:t>.......................................................... </a:t>
            </a:r>
            <a:r>
              <a:rPr lang="en-US" sz="1200" dirty="0"/>
              <a:t>-94° </a:t>
            </a:r>
            <a:r>
              <a:rPr lang="en-US" sz="1200" dirty="0" smtClean="0"/>
              <a:t>C</a:t>
            </a:r>
            <a:endParaRPr lang="en-US" sz="1200" dirty="0"/>
          </a:p>
          <a:p>
            <a:r>
              <a:rPr lang="en-US" sz="1200" dirty="0"/>
              <a:t>VOLATILITY (1 hr. @ 50° C</a:t>
            </a:r>
            <a:r>
              <a:rPr lang="en-US" sz="1200" dirty="0" smtClean="0"/>
              <a:t>)..................................... </a:t>
            </a:r>
            <a:r>
              <a:rPr lang="en-US" sz="1200" dirty="0"/>
              <a:t>9</a:t>
            </a:r>
            <a:r>
              <a:rPr lang="en-US" sz="1200" dirty="0" smtClean="0"/>
              <a:t>%</a:t>
            </a:r>
            <a:endParaRPr lang="en-US" sz="1200" dirty="0"/>
          </a:p>
          <a:p>
            <a:r>
              <a:rPr lang="en-US" sz="1200" dirty="0"/>
              <a:t>DENSITY</a:t>
            </a:r>
            <a:r>
              <a:rPr lang="en-US" sz="1200" dirty="0" smtClean="0"/>
              <a:t>........................................................ </a:t>
            </a:r>
            <a:r>
              <a:rPr lang="en-US" sz="1200" dirty="0"/>
              <a:t>1.21 </a:t>
            </a:r>
            <a:r>
              <a:rPr lang="en-US" sz="1200" dirty="0" err="1" smtClean="0"/>
              <a:t>gm</a:t>
            </a:r>
            <a:r>
              <a:rPr lang="en-US" sz="1200" dirty="0" smtClean="0"/>
              <a:t>/ml</a:t>
            </a:r>
            <a:endParaRPr lang="en-US" sz="1200" dirty="0"/>
          </a:p>
          <a:p>
            <a:r>
              <a:rPr lang="en-US" sz="1200" b="1" dirty="0"/>
              <a:t>VISCOSITY</a:t>
            </a:r>
            <a:r>
              <a:rPr lang="en-US" sz="1200" b="1" dirty="0" smtClean="0"/>
              <a:t>................................................. </a:t>
            </a:r>
            <a:r>
              <a:rPr lang="en-US" sz="1200" b="1" dirty="0"/>
              <a:t>6 </a:t>
            </a:r>
            <a:r>
              <a:rPr lang="en-US" sz="1200" b="1" dirty="0" err="1"/>
              <a:t>cp</a:t>
            </a:r>
            <a:r>
              <a:rPr lang="en-US" sz="1200" b="1" dirty="0"/>
              <a:t> @ </a:t>
            </a:r>
            <a:r>
              <a:rPr lang="en-US" sz="1200" b="1" dirty="0" smtClean="0"/>
              <a:t>27°C</a:t>
            </a:r>
            <a:endParaRPr lang="en-US" sz="1200" b="1" dirty="0"/>
          </a:p>
          <a:p>
            <a:r>
              <a:rPr lang="en-US" sz="1200" dirty="0"/>
              <a:t>SURFACE TENSION</a:t>
            </a:r>
            <a:r>
              <a:rPr lang="en-US" sz="1200" dirty="0" smtClean="0"/>
              <a:t>................................... </a:t>
            </a:r>
            <a:r>
              <a:rPr lang="en-US" sz="1200" dirty="0"/>
              <a:t>29 </a:t>
            </a:r>
            <a:r>
              <a:rPr lang="en-US" sz="1200" dirty="0" smtClean="0"/>
              <a:t>dynes/cm</a:t>
            </a:r>
            <a:endParaRPr lang="en-US" sz="1200" dirty="0"/>
          </a:p>
        </p:txBody>
      </p:sp>
      <p:sp>
        <p:nvSpPr>
          <p:cNvPr id="5" name="TextBox 4"/>
          <p:cNvSpPr txBox="1"/>
          <p:nvPr/>
        </p:nvSpPr>
        <p:spPr>
          <a:xfrm>
            <a:off x="5406851" y="2123658"/>
            <a:ext cx="3657599" cy="1015663"/>
          </a:xfrm>
          <a:prstGeom prst="rect">
            <a:avLst/>
          </a:prstGeom>
          <a:noFill/>
        </p:spPr>
        <p:txBody>
          <a:bodyPr wrap="square" rtlCol="0">
            <a:spAutoFit/>
          </a:bodyPr>
          <a:lstStyle/>
          <a:p>
            <a:r>
              <a:rPr lang="en-US" sz="1200" dirty="0" smtClean="0"/>
              <a:t>Note that on page 52 of “</a:t>
            </a:r>
            <a:r>
              <a:rPr lang="en-US" sz="1200" dirty="0" err="1" smtClean="0"/>
              <a:t>Ferrofluid</a:t>
            </a:r>
            <a:r>
              <a:rPr lang="en-US" sz="1200" dirty="0" smtClean="0"/>
              <a:t> Flow Phenomena” (saved in </a:t>
            </a:r>
            <a:r>
              <a:rPr lang="en-US" sz="1200" dirty="0" err="1" smtClean="0"/>
              <a:t>Ferrofluid</a:t>
            </a:r>
            <a:r>
              <a:rPr lang="en-US" sz="1200" dirty="0" smtClean="0"/>
              <a:t> folder on </a:t>
            </a:r>
            <a:r>
              <a:rPr lang="en-US" sz="1200" dirty="0" err="1" smtClean="0"/>
              <a:t>JLab</a:t>
            </a:r>
            <a:r>
              <a:rPr lang="en-US" sz="1200" dirty="0" smtClean="0"/>
              <a:t> drive) Thomas A. Franklin claims to have found EFH1 to have a viscosity of 10.0 </a:t>
            </a:r>
            <a:r>
              <a:rPr lang="en-US" sz="1200" dirty="0" err="1" smtClean="0"/>
              <a:t>cP</a:t>
            </a:r>
            <a:r>
              <a:rPr lang="en-US" sz="1200" dirty="0" smtClean="0"/>
              <a:t>, which he states is slightly outside the range </a:t>
            </a:r>
            <a:r>
              <a:rPr lang="en-US" sz="1200" dirty="0" err="1" smtClean="0"/>
              <a:t>FerroTec</a:t>
            </a:r>
            <a:r>
              <a:rPr lang="en-US" sz="1200" dirty="0" smtClean="0"/>
              <a:t> provides.</a:t>
            </a:r>
            <a:endParaRPr lang="en-US" sz="1200" dirty="0"/>
          </a:p>
        </p:txBody>
      </p:sp>
      <p:sp>
        <p:nvSpPr>
          <p:cNvPr id="6" name="TextBox 5"/>
          <p:cNvSpPr txBox="1"/>
          <p:nvPr/>
        </p:nvSpPr>
        <p:spPr>
          <a:xfrm>
            <a:off x="5715000" y="6400800"/>
            <a:ext cx="2971800" cy="461665"/>
          </a:xfrm>
          <a:prstGeom prst="rect">
            <a:avLst/>
          </a:prstGeom>
          <a:noFill/>
        </p:spPr>
        <p:txBody>
          <a:bodyPr wrap="square" rtlCol="0">
            <a:spAutoFit/>
          </a:bodyPr>
          <a:lstStyle/>
          <a:p>
            <a:r>
              <a:rPr lang="en-US" sz="1200" dirty="0"/>
              <a:t>http://www.docstoc.com/docs/74702630/Kinematic-Viscosity-Tubes</a:t>
            </a:r>
          </a:p>
        </p:txBody>
      </p:sp>
      <p:sp>
        <p:nvSpPr>
          <p:cNvPr id="7" name="TextBox 6"/>
          <p:cNvSpPr txBox="1"/>
          <p:nvPr/>
        </p:nvSpPr>
        <p:spPr>
          <a:xfrm>
            <a:off x="5406851" y="3139321"/>
            <a:ext cx="3737149" cy="2862322"/>
          </a:xfrm>
          <a:prstGeom prst="rect">
            <a:avLst/>
          </a:prstGeom>
          <a:noFill/>
        </p:spPr>
        <p:txBody>
          <a:bodyPr wrap="square" rtlCol="0">
            <a:spAutoFit/>
          </a:bodyPr>
          <a:lstStyle/>
          <a:p>
            <a:r>
              <a:rPr lang="en-US" sz="1200" dirty="0" smtClean="0"/>
              <a:t>The link at the bottom where the page to the left was taken from suggests using reverse flow viscometers for opaque liquids. These are available in sizes 25 – 700. Sample certificates of calibration suggest that size 100 of this sort of viscometer has a “</a:t>
            </a:r>
            <a:r>
              <a:rPr lang="en-US" sz="1200" dirty="0"/>
              <a:t>Working diameter of upper reservoir 2.5 cm for C, 2.7 cm for </a:t>
            </a:r>
            <a:r>
              <a:rPr lang="en-US" sz="1200" dirty="0" smtClean="0"/>
              <a:t>D.” A routine viscometer (not opaque) of size 200 has a “working diameter of lower reservoir” of 3.0 cm. (See </a:t>
            </a:r>
            <a:r>
              <a:rPr lang="en-US" sz="1200" dirty="0" err="1" smtClean="0"/>
              <a:t>Ferrofluids</a:t>
            </a:r>
            <a:r>
              <a:rPr lang="en-US" sz="1200" dirty="0" smtClean="0"/>
              <a:t> folder for PDF’s.) Cannon seems to want to sell you on a size based on the fluid’s viscosity in </a:t>
            </a:r>
            <a:r>
              <a:rPr lang="en-US" sz="1200" dirty="0" err="1" smtClean="0"/>
              <a:t>cSt</a:t>
            </a:r>
            <a:r>
              <a:rPr lang="en-US" sz="1200" dirty="0" smtClean="0"/>
              <a:t>, which we know for EFH1 using the conversion on the previous page. SG = 1.21 g/mL / (1 kg/m^3) = 1210. </a:t>
            </a:r>
            <a:r>
              <a:rPr lang="en-US" sz="1200" dirty="0" err="1" smtClean="0"/>
              <a:t>cSt</a:t>
            </a:r>
            <a:r>
              <a:rPr lang="en-US" sz="1200" dirty="0" smtClean="0"/>
              <a:t> = </a:t>
            </a:r>
            <a:r>
              <a:rPr lang="en-US" sz="1200" dirty="0" err="1" smtClean="0"/>
              <a:t>cP</a:t>
            </a:r>
            <a:r>
              <a:rPr lang="en-US" sz="1200" dirty="0" smtClean="0"/>
              <a:t>/SG = 6/1210 </a:t>
            </a:r>
            <a:r>
              <a:rPr lang="en-US" sz="1200" dirty="0" err="1" smtClean="0"/>
              <a:t>cSt</a:t>
            </a:r>
            <a:r>
              <a:rPr lang="en-US" sz="1200" dirty="0" smtClean="0"/>
              <a:t> = .005 </a:t>
            </a:r>
            <a:r>
              <a:rPr lang="en-US" sz="1200" dirty="0" err="1" smtClean="0"/>
              <a:t>cSt</a:t>
            </a:r>
            <a:r>
              <a:rPr lang="en-US" sz="1200" dirty="0" smtClean="0"/>
              <a:t>.</a:t>
            </a:r>
          </a:p>
          <a:p>
            <a:r>
              <a:rPr lang="en-US" sz="1200" strike="sngStrike" dirty="0" smtClean="0"/>
              <a:t>Viscosity = 6 </a:t>
            </a:r>
            <a:r>
              <a:rPr lang="en-US" sz="1200" strike="sngStrike" dirty="0" err="1" smtClean="0"/>
              <a:t>cP</a:t>
            </a:r>
            <a:r>
              <a:rPr lang="en-US" sz="1200" strike="sngStrike" dirty="0" smtClean="0"/>
              <a:t> = y </a:t>
            </a:r>
            <a:r>
              <a:rPr lang="en-US" sz="1200" strike="sngStrike" dirty="0" err="1" smtClean="0"/>
              <a:t>cSt</a:t>
            </a:r>
            <a:r>
              <a:rPr lang="en-US" sz="1200" strike="sngStrike" dirty="0" smtClean="0"/>
              <a:t> * 1.21 g / cm^3 / 1 kg * m^3 = 1210 y </a:t>
            </a:r>
            <a:r>
              <a:rPr lang="en-US" sz="1200" strike="sngStrike" dirty="0" err="1" smtClean="0"/>
              <a:t>cSt</a:t>
            </a:r>
            <a:r>
              <a:rPr lang="en-US" sz="1200" strike="sngStrike" dirty="0"/>
              <a:t> </a:t>
            </a:r>
            <a:r>
              <a:rPr lang="en-US" sz="1200" strike="sngStrike" dirty="0" smtClean="0">
                <a:sym typeface="Wingdings" pitchFamily="2" charset="2"/>
              </a:rPr>
              <a:t> y </a:t>
            </a:r>
            <a:r>
              <a:rPr lang="en-US" sz="1200" strike="sngStrike" dirty="0" err="1" smtClean="0">
                <a:sym typeface="Wingdings" pitchFamily="2" charset="2"/>
              </a:rPr>
              <a:t>cSt</a:t>
            </a:r>
            <a:r>
              <a:rPr lang="en-US" sz="1200" strike="sngStrike" dirty="0" smtClean="0">
                <a:sym typeface="Wingdings" pitchFamily="2" charset="2"/>
              </a:rPr>
              <a:t> = .005 </a:t>
            </a:r>
            <a:r>
              <a:rPr lang="en-US" sz="1200" strike="sngStrike" dirty="0" err="1" smtClean="0">
                <a:sym typeface="Wingdings" pitchFamily="2" charset="2"/>
              </a:rPr>
              <a:t>cP</a:t>
            </a:r>
            <a:r>
              <a:rPr lang="en-US" sz="1200" strike="sngStrike" dirty="0" smtClean="0">
                <a:sym typeface="Wingdings" pitchFamily="2" charset="2"/>
              </a:rPr>
              <a:t>  Viscosity = .03 </a:t>
            </a:r>
            <a:r>
              <a:rPr lang="en-US" sz="1200" strike="sngStrike" dirty="0" err="1" smtClean="0">
                <a:sym typeface="Wingdings" pitchFamily="2" charset="2"/>
              </a:rPr>
              <a:t>cSt</a:t>
            </a:r>
            <a:r>
              <a:rPr lang="en-US" sz="1200" strike="sngStrike" dirty="0" smtClean="0">
                <a:sym typeface="Wingdings" pitchFamily="2" charset="2"/>
              </a:rPr>
              <a:t>.</a:t>
            </a:r>
            <a:endParaRPr lang="en-US" sz="1200" strike="sngStrike" dirty="0"/>
          </a:p>
        </p:txBody>
      </p:sp>
    </p:spTree>
    <p:extLst>
      <p:ext uri="{BB962C8B-B14F-4D97-AF65-F5344CB8AC3E}">
        <p14:creationId xmlns:p14="http://schemas.microsoft.com/office/powerpoint/2010/main" val="32359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err="1" smtClean="0"/>
              <a:t>Ferrofluids</a:t>
            </a:r>
            <a:r>
              <a:rPr lang="en-US" dirty="0"/>
              <a:t> </a:t>
            </a:r>
            <a:r>
              <a:rPr lang="en-US" dirty="0" smtClean="0"/>
              <a:t>– </a:t>
            </a:r>
            <a:r>
              <a:rPr lang="en-US" dirty="0" err="1" smtClean="0"/>
              <a:t>Magnetorheological</a:t>
            </a:r>
            <a:r>
              <a:rPr lang="en-US" dirty="0" smtClean="0"/>
              <a:t> (MR) Fluids</a:t>
            </a:r>
            <a:endParaRPr lang="en-US" dirty="0"/>
          </a:p>
        </p:txBody>
      </p:sp>
      <p:pic>
        <p:nvPicPr>
          <p:cNvPr id="6148" name="Picture 4" descr="Q:\Magnetism\FerroFluids\mrfeffekt.gif"/>
          <p:cNvPicPr>
            <a:picLocks noChangeAspect="1" noChangeArrowheads="1" noCrop="1"/>
          </p:cNvPicPr>
          <p:nvPr/>
        </p:nvPicPr>
        <p:blipFill>
          <a:blip r:embed="rId2"/>
          <a:srcRect/>
          <a:stretch>
            <a:fillRect/>
          </a:stretch>
        </p:blipFill>
        <p:spPr bwMode="auto">
          <a:xfrm>
            <a:off x="100013" y="4926013"/>
            <a:ext cx="1905000" cy="1276350"/>
          </a:xfrm>
          <a:prstGeom prst="rect">
            <a:avLst/>
          </a:prstGeom>
          <a:noFill/>
        </p:spPr>
      </p:pic>
      <p:pic>
        <p:nvPicPr>
          <p:cNvPr id="6149" name="Picture 5" descr="Q:\Magnetism\FerroFluids\mrfeffekt1.gif"/>
          <p:cNvPicPr>
            <a:picLocks noChangeAspect="1" noChangeArrowheads="1" noCrop="1"/>
          </p:cNvPicPr>
          <p:nvPr/>
        </p:nvPicPr>
        <p:blipFill>
          <a:blip r:embed="rId3"/>
          <a:srcRect/>
          <a:stretch>
            <a:fillRect/>
          </a:stretch>
        </p:blipFill>
        <p:spPr bwMode="auto">
          <a:xfrm>
            <a:off x="2667000" y="4800600"/>
            <a:ext cx="1905000" cy="1524000"/>
          </a:xfrm>
          <a:prstGeom prst="rect">
            <a:avLst/>
          </a:prstGeom>
          <a:noFill/>
        </p:spPr>
      </p:pic>
      <p:sp>
        <p:nvSpPr>
          <p:cNvPr id="10" name="Rectangle 9"/>
          <p:cNvSpPr/>
          <p:nvPr/>
        </p:nvSpPr>
        <p:spPr>
          <a:xfrm>
            <a:off x="4572000" y="1524000"/>
            <a:ext cx="4419600" cy="2308324"/>
          </a:xfrm>
          <a:prstGeom prst="rect">
            <a:avLst/>
          </a:prstGeom>
        </p:spPr>
        <p:txBody>
          <a:bodyPr wrap="square">
            <a:spAutoFit/>
          </a:bodyPr>
          <a:lstStyle/>
          <a:p>
            <a:r>
              <a:rPr lang="en-US" sz="1200" b="1" dirty="0" smtClean="0"/>
              <a:t>WHAT IS MAGNETORHEOLOGICAL FLUID?</a:t>
            </a:r>
          </a:p>
          <a:p>
            <a:r>
              <a:rPr lang="en-US" sz="1200" dirty="0" err="1" smtClean="0"/>
              <a:t>Magnetorheological</a:t>
            </a:r>
            <a:r>
              <a:rPr lang="en-US" sz="1200" dirty="0" smtClean="0"/>
              <a:t> fluid is a suspension of magnetic fractions (reduced iron, pure iron, cobalt, carbonyl iron, nickel) of about 0,1…100 micrometers in a liquid carrier. Different liquids can be the liquid carrier, depending on the propose of the device these can be: water, </a:t>
            </a:r>
            <a:r>
              <a:rPr lang="en-US" sz="1200" dirty="0" err="1" smtClean="0"/>
              <a:t>organosilicic</a:t>
            </a:r>
            <a:r>
              <a:rPr lang="en-US" sz="1200" dirty="0" smtClean="0"/>
              <a:t> (silicone) liquid, synthetic and semi-synthetic oils, mineral oil, etc. </a:t>
            </a:r>
          </a:p>
          <a:p>
            <a:r>
              <a:rPr lang="en-US" sz="1200" dirty="0" smtClean="0"/>
              <a:t>Apparent suspension viscosities can increase by orders of magnitude for electric fields on the order of 1 kV/mm for ER fluids, and for flux densities on the order of 1 T for MR fluids. Viscosity data for an MR fluid composed of 10 </a:t>
            </a:r>
            <a:r>
              <a:rPr lang="en-US" sz="1200" dirty="0" err="1" smtClean="0"/>
              <a:t>vol</a:t>
            </a:r>
            <a:r>
              <a:rPr lang="en-US" sz="1200" dirty="0" smtClean="0"/>
              <a:t>% iron spheres in silicone oil is presented in Figure 1</a:t>
            </a:r>
            <a:endParaRPr lang="en-US" sz="1200" dirty="0"/>
          </a:p>
        </p:txBody>
      </p:sp>
      <p:sp>
        <p:nvSpPr>
          <p:cNvPr id="12" name="Rectangle 11"/>
          <p:cNvSpPr/>
          <p:nvPr/>
        </p:nvSpPr>
        <p:spPr>
          <a:xfrm>
            <a:off x="0" y="6258580"/>
            <a:ext cx="5638800" cy="523220"/>
          </a:xfrm>
          <a:prstGeom prst="rect">
            <a:avLst/>
          </a:prstGeom>
        </p:spPr>
        <p:txBody>
          <a:bodyPr wrap="square">
            <a:spAutoFit/>
          </a:bodyPr>
          <a:lstStyle/>
          <a:p>
            <a:r>
              <a:rPr lang="en-US" sz="1600" b="1" dirty="0" smtClean="0"/>
              <a:t>MOVIES:  from </a:t>
            </a:r>
          </a:p>
          <a:p>
            <a:r>
              <a:rPr lang="en-US" sz="1200" dirty="0" smtClean="0"/>
              <a:t>http://mrfengineering.com.ua/magnytoreologycheskaya-zhydkost?lang=en</a:t>
            </a:r>
            <a:endParaRPr lang="en-US" sz="1200" dirty="0"/>
          </a:p>
        </p:txBody>
      </p:sp>
      <p:pic>
        <p:nvPicPr>
          <p:cNvPr id="7171" name="Picture 3" descr="Q:\Magnetism\FerroFluids\images.jpg"/>
          <p:cNvPicPr>
            <a:picLocks noChangeAspect="1" noChangeArrowheads="1"/>
          </p:cNvPicPr>
          <p:nvPr/>
        </p:nvPicPr>
        <p:blipFill>
          <a:blip r:embed="rId4"/>
          <a:srcRect/>
          <a:stretch>
            <a:fillRect/>
          </a:stretch>
        </p:blipFill>
        <p:spPr bwMode="auto">
          <a:xfrm>
            <a:off x="0" y="762000"/>
            <a:ext cx="4335194" cy="3276600"/>
          </a:xfrm>
          <a:prstGeom prst="rect">
            <a:avLst/>
          </a:prstGeom>
          <a:noFill/>
        </p:spPr>
      </p:pic>
      <p:sp>
        <p:nvSpPr>
          <p:cNvPr id="15" name="Rectangle 14"/>
          <p:cNvSpPr/>
          <p:nvPr/>
        </p:nvSpPr>
        <p:spPr>
          <a:xfrm>
            <a:off x="0" y="533400"/>
            <a:ext cx="4572000" cy="276999"/>
          </a:xfrm>
          <a:prstGeom prst="rect">
            <a:avLst/>
          </a:prstGeom>
        </p:spPr>
        <p:txBody>
          <a:bodyPr>
            <a:spAutoFit/>
          </a:bodyPr>
          <a:lstStyle/>
          <a:p>
            <a:r>
              <a:rPr lang="en-US" sz="1200" u="sng" dirty="0">
                <a:hlinkClick r:id="rId5"/>
              </a:rPr>
              <a:t>http://www.carbibles.com/suspension_bible_pg3.html</a:t>
            </a:r>
            <a:endParaRPr lang="en-US" sz="1200" dirty="0"/>
          </a:p>
        </p:txBody>
      </p:sp>
      <p:sp>
        <p:nvSpPr>
          <p:cNvPr id="7172" name="Rectangle 4"/>
          <p:cNvSpPr>
            <a:spLocks noChangeArrowheads="1"/>
          </p:cNvSpPr>
          <p:nvPr/>
        </p:nvSpPr>
        <p:spPr bwMode="auto">
          <a:xfrm>
            <a:off x="0" y="3982819"/>
            <a:ext cx="4495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effectLst/>
                <a:latin typeface="Times" pitchFamily="18" charset="0"/>
                <a:ea typeface="Times New Roman" pitchFamily="18" charset="0"/>
              </a:rPr>
              <a:t>Useful site for car suspension etc.</a:t>
            </a:r>
            <a:endParaRPr kumimoji="0" lang="en-US" sz="1200" i="0" u="none" strike="noStrike" cap="none" normalizeH="0" baseline="0" dirty="0" smtClean="0">
              <a:ln>
                <a:noFill/>
              </a:ln>
              <a:effectLst/>
              <a:latin typeface="Times"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effectLst/>
                <a:latin typeface="Times" pitchFamily="18" charset="0"/>
                <a:ea typeface="Times New Roman" pitchFamily="18" charset="0"/>
              </a:rPr>
              <a:t>Diagram is more useful than I earlier thought.  The B fields are transverse to the fluid channels/flow. </a:t>
            </a:r>
            <a:endParaRPr kumimoji="0" lang="en-US" sz="1200" i="0" u="none" strike="noStrike" cap="none" normalizeH="0" baseline="0" dirty="0" smtClean="0">
              <a:ln>
                <a:noFill/>
              </a:ln>
              <a:effectLst/>
              <a:latin typeface="Times"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7" name="Picture 3" descr="MRDampers_ExplodedView"/>
          <p:cNvPicPr>
            <a:picLocks noChangeAspect="1" noChangeArrowheads="1"/>
          </p:cNvPicPr>
          <p:nvPr/>
        </p:nvPicPr>
        <p:blipFill>
          <a:blip r:embed="rId2"/>
          <a:srcRect/>
          <a:stretch>
            <a:fillRect/>
          </a:stretch>
        </p:blipFill>
        <p:spPr bwMode="auto">
          <a:xfrm>
            <a:off x="4267200" y="228600"/>
            <a:ext cx="4735736" cy="3581400"/>
          </a:xfrm>
          <a:prstGeom prst="rect">
            <a:avLst/>
          </a:prstGeom>
          <a:noFill/>
          <a:ln w="9525">
            <a:noFill/>
            <a:miter lim="800000"/>
            <a:headEnd/>
            <a:tailEnd/>
          </a:ln>
        </p:spPr>
      </p:pic>
      <p:pic>
        <p:nvPicPr>
          <p:cNvPr id="21508" name="Picture 4" descr="oe1_img2_1"/>
          <p:cNvPicPr>
            <a:picLocks noChangeAspect="1" noChangeArrowheads="1"/>
          </p:cNvPicPr>
          <p:nvPr/>
        </p:nvPicPr>
        <p:blipFill>
          <a:blip r:embed="rId3"/>
          <a:srcRect/>
          <a:stretch>
            <a:fillRect/>
          </a:stretch>
        </p:blipFill>
        <p:spPr bwMode="auto">
          <a:xfrm>
            <a:off x="5181600" y="4114800"/>
            <a:ext cx="3619500" cy="1910292"/>
          </a:xfrm>
          <a:prstGeom prst="rect">
            <a:avLst/>
          </a:prstGeom>
          <a:noFill/>
          <a:ln w="9525">
            <a:noFill/>
            <a:miter lim="800000"/>
            <a:headEnd/>
            <a:tailEnd/>
          </a:ln>
        </p:spPr>
      </p:pic>
      <p:sp>
        <p:nvSpPr>
          <p:cNvPr id="12" name="Rectangle 11"/>
          <p:cNvSpPr/>
          <p:nvPr/>
        </p:nvSpPr>
        <p:spPr>
          <a:xfrm>
            <a:off x="4343400" y="685800"/>
            <a:ext cx="2895600" cy="646331"/>
          </a:xfrm>
          <a:prstGeom prst="rect">
            <a:avLst/>
          </a:prstGeom>
        </p:spPr>
        <p:txBody>
          <a:bodyPr wrap="square">
            <a:spAutoFit/>
          </a:bodyPr>
          <a:lstStyle/>
          <a:p>
            <a:r>
              <a:rPr lang="en-US" sz="1200" dirty="0" smtClean="0">
                <a:hlinkClick r:id="rId4"/>
              </a:rPr>
              <a:t>http://science.howstuffworks.com/engineering/structural/smart-structure2.htm</a:t>
            </a:r>
            <a:endParaRPr lang="en-US" sz="1200" dirty="0" smtClean="0"/>
          </a:p>
          <a:p>
            <a:endParaRPr lang="en-US" sz="1200" dirty="0"/>
          </a:p>
        </p:txBody>
      </p:sp>
      <p:pic>
        <p:nvPicPr>
          <p:cNvPr id="21514" name="Picture 10" descr="Click for larger image"/>
          <p:cNvPicPr>
            <a:picLocks noChangeAspect="1" noChangeArrowheads="1"/>
          </p:cNvPicPr>
          <p:nvPr/>
        </p:nvPicPr>
        <p:blipFill>
          <a:blip r:embed="rId5"/>
          <a:srcRect/>
          <a:stretch>
            <a:fillRect/>
          </a:stretch>
        </p:blipFill>
        <p:spPr bwMode="auto">
          <a:xfrm>
            <a:off x="0" y="1219200"/>
            <a:ext cx="3352800" cy="2276475"/>
          </a:xfrm>
          <a:prstGeom prst="rect">
            <a:avLst/>
          </a:prstGeom>
          <a:noFill/>
        </p:spPr>
      </p:pic>
      <p:sp>
        <p:nvSpPr>
          <p:cNvPr id="14" name="Rectangle 13"/>
          <p:cNvSpPr/>
          <p:nvPr/>
        </p:nvSpPr>
        <p:spPr>
          <a:xfrm>
            <a:off x="0" y="533400"/>
            <a:ext cx="4572000" cy="954107"/>
          </a:xfrm>
          <a:prstGeom prst="rect">
            <a:avLst/>
          </a:prstGeom>
        </p:spPr>
        <p:txBody>
          <a:bodyPr>
            <a:spAutoFit/>
          </a:bodyPr>
          <a:lstStyle/>
          <a:p>
            <a:r>
              <a:rPr lang="en-US" sz="1400" dirty="0" smtClean="0">
                <a:hlinkClick r:id="rId6"/>
              </a:rPr>
              <a:t>http://autospeed.com.au/cms/title_Magnetic-Dampers/A_110995/article.html</a:t>
            </a:r>
            <a:endParaRPr lang="en-US" sz="1400" dirty="0" smtClean="0"/>
          </a:p>
          <a:p>
            <a:r>
              <a:rPr lang="en-US" sz="1400" dirty="0" smtClean="0"/>
              <a:t>Very good applied site</a:t>
            </a:r>
          </a:p>
          <a:p>
            <a:endParaRPr lang="en-US" sz="1400" dirty="0"/>
          </a:p>
        </p:txBody>
      </p:sp>
      <p:pic>
        <p:nvPicPr>
          <p:cNvPr id="16" name="Picture 2" descr="03"/>
          <p:cNvPicPr>
            <a:picLocks noChangeAspect="1" noChangeArrowheads="1"/>
          </p:cNvPicPr>
          <p:nvPr/>
        </p:nvPicPr>
        <p:blipFill>
          <a:blip r:embed="rId7"/>
          <a:srcRect/>
          <a:stretch>
            <a:fillRect/>
          </a:stretch>
        </p:blipFill>
        <p:spPr bwMode="auto">
          <a:xfrm>
            <a:off x="0" y="3429000"/>
            <a:ext cx="3888629" cy="2440115"/>
          </a:xfrm>
          <a:prstGeom prst="rect">
            <a:avLst/>
          </a:prstGeom>
          <a:noFill/>
          <a:ln w="9525">
            <a:noFill/>
            <a:miter lim="800000"/>
            <a:headEnd/>
            <a:tailEnd/>
          </a:ln>
        </p:spPr>
      </p:pic>
      <p:pic>
        <p:nvPicPr>
          <p:cNvPr id="21515" name="Picture 11" descr="Q:\Magnetism\FerroFluids\1150_4.gif"/>
          <p:cNvPicPr>
            <a:picLocks noChangeAspect="1" noChangeArrowheads="1" noCrop="1"/>
          </p:cNvPicPr>
          <p:nvPr/>
        </p:nvPicPr>
        <p:blipFill>
          <a:blip r:embed="rId8"/>
          <a:srcRect/>
          <a:stretch>
            <a:fillRect/>
          </a:stretch>
        </p:blipFill>
        <p:spPr bwMode="auto">
          <a:xfrm>
            <a:off x="0" y="5610225"/>
            <a:ext cx="1666875" cy="1247775"/>
          </a:xfrm>
          <a:prstGeom prst="rect">
            <a:avLst/>
          </a:prstGeom>
          <a:noFill/>
        </p:spPr>
      </p:pic>
      <p:sp>
        <p:nvSpPr>
          <p:cNvPr id="18" name="Rectangle 17"/>
          <p:cNvSpPr/>
          <p:nvPr/>
        </p:nvSpPr>
        <p:spPr>
          <a:xfrm>
            <a:off x="1447800" y="5943600"/>
            <a:ext cx="4572000" cy="738664"/>
          </a:xfrm>
          <a:prstGeom prst="rect">
            <a:avLst/>
          </a:prstGeom>
        </p:spPr>
        <p:txBody>
          <a:bodyPr>
            <a:spAutoFit/>
          </a:bodyPr>
          <a:lstStyle/>
          <a:p>
            <a:r>
              <a:rPr lang="en-US" sz="1400" b="1" dirty="0" smtClean="0"/>
              <a:t>MOVIE</a:t>
            </a:r>
          </a:p>
          <a:p>
            <a:r>
              <a:rPr lang="en-US" sz="1400" dirty="0" smtClean="0"/>
              <a:t>http://autospeed.com.au/cms/title_Magnetic-Dampers/A_110995/article.html</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systems from Max Planck Institute</a:t>
            </a:r>
            <a:endParaRPr lang="en-US" dirty="0"/>
          </a:p>
        </p:txBody>
      </p:sp>
      <p:pic>
        <p:nvPicPr>
          <p:cNvPr id="21506" name="Picture 2"/>
          <p:cNvPicPr>
            <a:picLocks noChangeAspect="1" noChangeArrowheads="1"/>
          </p:cNvPicPr>
          <p:nvPr/>
        </p:nvPicPr>
        <p:blipFill>
          <a:blip r:embed="rId2"/>
          <a:srcRect/>
          <a:stretch>
            <a:fillRect/>
          </a:stretch>
        </p:blipFill>
        <p:spPr bwMode="auto">
          <a:xfrm>
            <a:off x="0" y="3429000"/>
            <a:ext cx="1872849" cy="2781300"/>
          </a:xfrm>
          <a:prstGeom prst="rect">
            <a:avLst/>
          </a:prstGeom>
          <a:noFill/>
          <a:ln w="9525">
            <a:noFill/>
            <a:miter lim="800000"/>
            <a:headEnd/>
            <a:tailEnd/>
          </a:ln>
        </p:spPr>
      </p:pic>
      <p:pic>
        <p:nvPicPr>
          <p:cNvPr id="21512" name="Picture 8"/>
          <p:cNvPicPr>
            <a:picLocks noChangeAspect="1" noChangeArrowheads="1"/>
          </p:cNvPicPr>
          <p:nvPr/>
        </p:nvPicPr>
        <p:blipFill>
          <a:blip r:embed="rId3"/>
          <a:srcRect l="66217" t="38095" r="16983" b="18476"/>
          <a:stretch>
            <a:fillRect/>
          </a:stretch>
        </p:blipFill>
        <p:spPr bwMode="auto">
          <a:xfrm>
            <a:off x="3991811" y="457200"/>
            <a:ext cx="5152189" cy="4724400"/>
          </a:xfrm>
          <a:prstGeom prst="rect">
            <a:avLst/>
          </a:prstGeom>
          <a:noFill/>
          <a:ln w="9525">
            <a:noFill/>
            <a:miter lim="800000"/>
            <a:headEnd/>
            <a:tailEnd/>
          </a:ln>
          <a:effectLst/>
        </p:spPr>
      </p:pic>
      <p:sp>
        <p:nvSpPr>
          <p:cNvPr id="21510" name="Rectangle 6"/>
          <p:cNvSpPr>
            <a:spLocks noChangeArrowheads="1"/>
          </p:cNvSpPr>
          <p:nvPr/>
        </p:nvSpPr>
        <p:spPr bwMode="auto">
          <a:xfrm>
            <a:off x="0" y="457200"/>
            <a:ext cx="40386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ea typeface="Times New Roman" pitchFamily="18" charset="0"/>
                <a:hlinkClick r:id="rId4"/>
              </a:rPr>
              <a:t>http://www.mpe.mpg.de/~pbrandt/rheology.html</a:t>
            </a:r>
            <a:endParaRPr kumimoji="0" lang="en-US" sz="1200" b="0" i="0" u="none" strike="noStrike" cap="none" normalizeH="0" baseline="0" dirty="0" smtClean="0">
              <a:ln>
                <a:noFill/>
              </a:ln>
              <a:solidFill>
                <a:schemeClr val="tx1"/>
              </a:solidFill>
              <a:effectLst/>
              <a:latin typeface="Times"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ea typeface="Times New Roman" pitchFamily="18" charset="0"/>
              </a:rPr>
              <a:t>Max Planck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ea typeface="Times New Roman" pitchFamily="18" charset="0"/>
              </a:rPr>
              <a:t>Good description of Complex Systems including:</a:t>
            </a:r>
            <a:endParaRPr kumimoji="0" lang="en-US" sz="1400" b="0" i="0" u="none" strike="noStrike" cap="none" normalizeH="0" baseline="0" dirty="0" smtClean="0">
              <a:ln>
                <a:noFill/>
              </a:ln>
              <a:solidFill>
                <a:schemeClr val="tx1"/>
              </a:solidFill>
              <a:effectLst/>
              <a:latin typeface="Times"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ea typeface="Times New Roman" pitchFamily="18" charset="0"/>
              </a:rPr>
              <a:t>E L E C T R O- A ND MAG NE T O R HE O LO G I C AL F L U ID S</a:t>
            </a:r>
            <a:endParaRPr kumimoji="0" lang="en-US" sz="1200" b="0" i="0" u="none" strike="noStrike" cap="none" normalizeH="0" baseline="0" dirty="0" smtClean="0">
              <a:ln>
                <a:noFill/>
              </a:ln>
              <a:solidFill>
                <a:schemeClr val="tx1"/>
              </a:solidFill>
              <a:effectLst/>
              <a:latin typeface="Times"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Times" pitchFamily="18" charset="0"/>
                <a:ea typeface="Times New Roman" pitchFamily="18" charset="0"/>
              </a:rPr>
              <a:t>Mirco</a:t>
            </a:r>
            <a:r>
              <a:rPr kumimoji="0" lang="en-US" sz="1200" b="0" i="0" u="none" strike="noStrike" cap="none" normalizeH="0" baseline="0" dirty="0" smtClean="0">
                <a:ln>
                  <a:noFill/>
                </a:ln>
                <a:solidFill>
                  <a:schemeClr val="tx1"/>
                </a:solidFill>
                <a:effectLst/>
                <a:latin typeface="Times" pitchFamily="18" charset="0"/>
                <a:ea typeface="Times New Roman" pitchFamily="18" charset="0"/>
              </a:rPr>
              <a:t>- and </a:t>
            </a:r>
            <a:r>
              <a:rPr kumimoji="0" lang="en-US" sz="1200" b="0" i="0" u="none" strike="noStrike" cap="none" normalizeH="0" baseline="0" dirty="0" err="1" smtClean="0">
                <a:ln>
                  <a:noFill/>
                </a:ln>
                <a:solidFill>
                  <a:schemeClr val="tx1"/>
                </a:solidFill>
                <a:effectLst/>
                <a:latin typeface="Times" pitchFamily="18" charset="0"/>
                <a:ea typeface="Times New Roman" pitchFamily="18" charset="0"/>
              </a:rPr>
              <a:t>nano</a:t>
            </a:r>
            <a:r>
              <a:rPr kumimoji="0" lang="en-US" sz="1200" b="0" i="0" u="none" strike="noStrike" cap="none" normalizeH="0" baseline="0" dirty="0" smtClean="0">
                <a:ln>
                  <a:noFill/>
                </a:ln>
                <a:solidFill>
                  <a:schemeClr val="tx1"/>
                </a:solidFill>
                <a:effectLst/>
                <a:latin typeface="Times" pitchFamily="18" charset="0"/>
                <a:ea typeface="Times New Roman" pitchFamily="18" charset="0"/>
              </a:rPr>
              <a:t>-particles consisting of special materials have a nice feature:  Usually those particles just behave like normal (i.e. </a:t>
            </a:r>
            <a:r>
              <a:rPr kumimoji="0" lang="en-US" sz="1200" b="0" i="0" u="none" strike="noStrike" cap="none" normalizeH="0" baseline="0" dirty="0" err="1" smtClean="0">
                <a:ln>
                  <a:noFill/>
                </a:ln>
                <a:solidFill>
                  <a:schemeClr val="tx1"/>
                </a:solidFill>
                <a:effectLst/>
                <a:latin typeface="Times" pitchFamily="18" charset="0"/>
                <a:ea typeface="Times New Roman" pitchFamily="18" charset="0"/>
              </a:rPr>
              <a:t>colloidial</a:t>
            </a:r>
            <a:r>
              <a:rPr kumimoji="0" lang="en-US" sz="1200" b="0" i="0" u="none" strike="noStrike" cap="none" normalizeH="0" baseline="0" dirty="0" smtClean="0">
                <a:ln>
                  <a:noFill/>
                </a:ln>
                <a:solidFill>
                  <a:schemeClr val="tx1"/>
                </a:solidFill>
                <a:effectLst/>
                <a:latin typeface="Times" pitchFamily="18" charset="0"/>
                <a:ea typeface="Times New Roman" pitchFamily="18" charset="0"/>
              </a:rPr>
              <a:t>) particles. But influenced by an external those </a:t>
            </a:r>
            <a:endParaRPr kumimoji="0" lang="en-US" sz="1200" b="0" i="0" u="none" strike="noStrike" cap="none" normalizeH="0" baseline="0" dirty="0" smtClean="0">
              <a:ln>
                <a:noFill/>
              </a:ln>
              <a:solidFill>
                <a:schemeClr val="tx1"/>
              </a:solidFill>
              <a:effectLst/>
              <a:latin typeface="Times"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ea typeface="Times New Roman" pitchFamily="18" charset="0"/>
              </a:rPr>
              <a:t>particles carry an induced (electric or magnetic) dipole moment. Of course, this moment is also perfectly aligned in the direction of the external field. Thus, if we assume this field is </a:t>
            </a:r>
            <a:endParaRPr kumimoji="0" lang="en-US" sz="1200" b="0" i="0" u="none" strike="noStrike" cap="none" normalizeH="0" baseline="0" dirty="0" smtClean="0">
              <a:ln>
                <a:noFill/>
              </a:ln>
              <a:solidFill>
                <a:schemeClr val="tx1"/>
              </a:solidFill>
              <a:effectLst/>
              <a:latin typeface="Times"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ea typeface="Times New Roman" pitchFamily="18" charset="0"/>
              </a:rPr>
              <a:t>homogenous, all particles carry a moment of the same magnitude which is additionally precisely tunable.</a:t>
            </a:r>
            <a:endParaRPr kumimoji="0" lang="en-US" sz="1200" b="0" i="0" u="none" strike="noStrike" cap="none" normalizeH="0" baseline="0" dirty="0" smtClean="0">
              <a:ln>
                <a:noFill/>
              </a:ln>
              <a:solidFill>
                <a:schemeClr val="tx1"/>
              </a:solidFill>
              <a:effectLst/>
              <a:latin typeface="Times"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err="1" smtClean="0"/>
              <a:t>Ferrofluids</a:t>
            </a:r>
            <a:r>
              <a:rPr lang="en-US" dirty="0"/>
              <a:t> </a:t>
            </a:r>
            <a:r>
              <a:rPr lang="en-US" dirty="0" smtClean="0"/>
              <a:t>– </a:t>
            </a:r>
            <a:r>
              <a:rPr lang="en-US" dirty="0" err="1" smtClean="0"/>
              <a:t>Magnetorheological</a:t>
            </a:r>
            <a:r>
              <a:rPr lang="en-US" dirty="0" smtClean="0"/>
              <a:t> (MR) Fluids</a:t>
            </a:r>
            <a:endParaRPr lang="en-US" dirty="0"/>
          </a:p>
        </p:txBody>
      </p:sp>
      <p:pic>
        <p:nvPicPr>
          <p:cNvPr id="9218" name="Picture 2"/>
          <p:cNvPicPr>
            <a:picLocks noChangeAspect="1" noChangeArrowheads="1"/>
          </p:cNvPicPr>
          <p:nvPr/>
        </p:nvPicPr>
        <p:blipFill>
          <a:blip r:embed="rId2"/>
          <a:srcRect/>
          <a:stretch>
            <a:fillRect/>
          </a:stretch>
        </p:blipFill>
        <p:spPr bwMode="auto">
          <a:xfrm>
            <a:off x="4305300" y="609600"/>
            <a:ext cx="4838700" cy="3238500"/>
          </a:xfrm>
          <a:prstGeom prst="rect">
            <a:avLst/>
          </a:prstGeom>
          <a:noFill/>
          <a:ln w="9525">
            <a:noFill/>
            <a:miter lim="800000"/>
            <a:headEnd/>
            <a:tailEnd/>
          </a:ln>
          <a:effectLst/>
        </p:spPr>
      </p:pic>
      <p:sp>
        <p:nvSpPr>
          <p:cNvPr id="11" name="Rectangle 10"/>
          <p:cNvSpPr/>
          <p:nvPr/>
        </p:nvSpPr>
        <p:spPr>
          <a:xfrm>
            <a:off x="4419600" y="3857325"/>
            <a:ext cx="4572000" cy="461665"/>
          </a:xfrm>
          <a:prstGeom prst="rect">
            <a:avLst/>
          </a:prstGeom>
        </p:spPr>
        <p:txBody>
          <a:bodyPr>
            <a:spAutoFit/>
          </a:bodyPr>
          <a:lstStyle/>
          <a:p>
            <a:r>
              <a:rPr lang="en-US" sz="1200" dirty="0" smtClean="0">
                <a:hlinkClick r:id="rId3"/>
              </a:rPr>
              <a:t>http://www.archello.com/en/product/mr-fluid</a:t>
            </a:r>
            <a:endParaRPr lang="en-US" sz="1200" dirty="0" smtClean="0"/>
          </a:p>
          <a:p>
            <a:r>
              <a:rPr lang="en-US" sz="1200" dirty="0" smtClean="0"/>
              <a:t>More or less the idea I had</a:t>
            </a:r>
            <a:endParaRPr lang="en-US" sz="1200" dirty="0"/>
          </a:p>
        </p:txBody>
      </p:sp>
      <p:sp>
        <p:nvSpPr>
          <p:cNvPr id="14" name="Rectangle 13"/>
          <p:cNvSpPr/>
          <p:nvPr/>
        </p:nvSpPr>
        <p:spPr>
          <a:xfrm>
            <a:off x="0" y="762000"/>
            <a:ext cx="4191000" cy="4401205"/>
          </a:xfrm>
          <a:prstGeom prst="rect">
            <a:avLst/>
          </a:prstGeom>
        </p:spPr>
        <p:txBody>
          <a:bodyPr wrap="square">
            <a:spAutoFit/>
          </a:bodyPr>
          <a:lstStyle/>
          <a:p>
            <a:r>
              <a:rPr lang="en-US" sz="1400" dirty="0" smtClean="0"/>
              <a:t>Magneto-rheological (MR) fluids respond to a magnetic field with a dramatic change in rheological behavior. These fluids can reversibly and instantaneously change from a free-flowing liquid to a semi-solid with controllable yield strength when exposed to a magnetic field. In the absence of an applied field, MR fluids are reasonably well approximated as Newtonian liquids. For most engineering applications, a simple Bingham plastic model is effective in describing the essential, field-dependent fluid characteristics. </a:t>
            </a:r>
          </a:p>
          <a:p>
            <a:endParaRPr lang="en-US" sz="1400" dirty="0" smtClean="0"/>
          </a:p>
          <a:p>
            <a:r>
              <a:rPr lang="en-US" sz="1400" dirty="0" smtClean="0"/>
              <a:t>A typical MR fluid consists of 20-40 percent by volume of relatively pure, 3-10 micron diameter iron particles, suspended in a carrier liquid such as mineral oil, synthetic oil, water or glycol. A variety of proprietary additives, similar to those found in commercial lubricants to discourage gravitational setting and promote particle suspension, are commonly added to LORD Corporation's state-of-the-art MR fluids to enhance lubricity, modify viscosity and inhibit wear.</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6553200" y="457200"/>
            <a:ext cx="1739047" cy="2395537"/>
          </a:xfrm>
          <a:prstGeom prst="rect">
            <a:avLst/>
          </a:prstGeom>
          <a:noFill/>
          <a:ln w="9525">
            <a:noFill/>
            <a:miter lim="800000"/>
            <a:headEnd/>
            <a:tailEnd/>
          </a:ln>
          <a:effectLst/>
        </p:spPr>
      </p:pic>
      <p:sp>
        <p:nvSpPr>
          <p:cNvPr id="7" name="Rectangle 6"/>
          <p:cNvSpPr/>
          <p:nvPr/>
        </p:nvSpPr>
        <p:spPr>
          <a:xfrm>
            <a:off x="2590800" y="457200"/>
            <a:ext cx="3811108" cy="461665"/>
          </a:xfrm>
          <a:prstGeom prst="rect">
            <a:avLst/>
          </a:prstGeom>
        </p:spPr>
        <p:txBody>
          <a:bodyPr wrap="none">
            <a:spAutoFit/>
          </a:bodyPr>
          <a:lstStyle/>
          <a:p>
            <a:r>
              <a:rPr lang="en-US" sz="1200" dirty="0" smtClean="0"/>
              <a:t>How Liquid Body Armor Works</a:t>
            </a:r>
          </a:p>
          <a:p>
            <a:r>
              <a:rPr lang="en-US" sz="1200" dirty="0" smtClean="0"/>
              <a:t>http://science.howstuffworks.com/liquid-body-armor2.htm</a:t>
            </a:r>
            <a:endParaRPr lang="en-US" sz="1200" dirty="0"/>
          </a:p>
        </p:txBody>
      </p:sp>
      <p:pic>
        <p:nvPicPr>
          <p:cNvPr id="8195" name="Picture 3"/>
          <p:cNvPicPr>
            <a:picLocks noChangeAspect="1" noChangeArrowheads="1"/>
          </p:cNvPicPr>
          <p:nvPr/>
        </p:nvPicPr>
        <p:blipFill>
          <a:blip r:embed="rId3"/>
          <a:srcRect/>
          <a:stretch>
            <a:fillRect/>
          </a:stretch>
        </p:blipFill>
        <p:spPr bwMode="auto">
          <a:xfrm>
            <a:off x="0" y="1600200"/>
            <a:ext cx="4662488" cy="2448256"/>
          </a:xfrm>
          <a:prstGeom prst="rect">
            <a:avLst/>
          </a:prstGeom>
          <a:noFill/>
          <a:ln w="9525">
            <a:noFill/>
            <a:miter lim="800000"/>
            <a:headEnd/>
            <a:tailEnd/>
          </a:ln>
          <a:effectLst/>
        </p:spPr>
      </p:pic>
      <p:sp>
        <p:nvSpPr>
          <p:cNvPr id="10" name="Rectangle 9"/>
          <p:cNvSpPr/>
          <p:nvPr/>
        </p:nvSpPr>
        <p:spPr>
          <a:xfrm>
            <a:off x="0" y="4038600"/>
            <a:ext cx="4572000" cy="646331"/>
          </a:xfrm>
          <a:prstGeom prst="rect">
            <a:avLst/>
          </a:prstGeom>
        </p:spPr>
        <p:txBody>
          <a:bodyPr>
            <a:spAutoFit/>
          </a:bodyPr>
          <a:lstStyle/>
          <a:p>
            <a:r>
              <a:rPr lang="en-US" sz="1200" dirty="0" smtClean="0"/>
              <a:t>oe5_img2.jpg  bwigroup.com</a:t>
            </a:r>
          </a:p>
          <a:p>
            <a:r>
              <a:rPr lang="en-US" sz="1200" dirty="0" smtClean="0"/>
              <a:t>324 × 171 - When the coil current is off, the MR fluid is not </a:t>
            </a:r>
            <a:r>
              <a:rPr lang="en-US" sz="1200" dirty="0" err="1" smtClean="0"/>
              <a:t>magnetised</a:t>
            </a:r>
            <a:r>
              <a:rPr lang="en-US" sz="1200" dirty="0" smtClean="0"/>
              <a:t>, …Similar  More sizes</a:t>
            </a:r>
            <a:endParaRPr lang="en-US" sz="1200" dirty="0"/>
          </a:p>
        </p:txBody>
      </p:sp>
      <p:pic>
        <p:nvPicPr>
          <p:cNvPr id="8196" name="Picture 4" descr="delphi-02"/>
          <p:cNvPicPr>
            <a:picLocks noChangeAspect="1" noChangeArrowheads="1"/>
          </p:cNvPicPr>
          <p:nvPr/>
        </p:nvPicPr>
        <p:blipFill>
          <a:blip r:embed="rId4"/>
          <a:srcRect/>
          <a:stretch>
            <a:fillRect/>
          </a:stretch>
        </p:blipFill>
        <p:spPr bwMode="auto">
          <a:xfrm>
            <a:off x="4193381" y="4191000"/>
            <a:ext cx="4950619" cy="2514600"/>
          </a:xfrm>
          <a:prstGeom prst="rect">
            <a:avLst/>
          </a:prstGeom>
          <a:noFill/>
          <a:ln w="9525">
            <a:noFill/>
            <a:miter lim="800000"/>
            <a:headEnd/>
            <a:tailEnd/>
          </a:ln>
        </p:spPr>
      </p:pic>
      <p:sp>
        <p:nvSpPr>
          <p:cNvPr id="3" name="TextBox 2"/>
          <p:cNvSpPr txBox="1"/>
          <p:nvPr/>
        </p:nvSpPr>
        <p:spPr>
          <a:xfrm>
            <a:off x="0" y="6172200"/>
            <a:ext cx="4193381" cy="276999"/>
          </a:xfrm>
          <a:prstGeom prst="rect">
            <a:avLst/>
          </a:prstGeom>
          <a:noFill/>
        </p:spPr>
        <p:txBody>
          <a:bodyPr wrap="square" rtlCol="0">
            <a:spAutoFit/>
          </a:bodyPr>
          <a:lstStyle/>
          <a:p>
            <a:r>
              <a:rPr lang="en-US" sz="1200" dirty="0" smtClean="0"/>
              <a:t>Presentation by Dr. Matthew Johnson and Michael Wilkinson</a:t>
            </a:r>
            <a:endParaRPr lang="en-US" sz="1200" dirty="0"/>
          </a:p>
        </p:txBody>
      </p:sp>
    </p:spTree>
  </p:cSld>
  <p:clrMapOvr>
    <a:masterClrMapping/>
  </p:clrMapOvr>
</p:sld>
</file>

<file path=ppt/theme/theme1.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ahom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1280</TotalTime>
  <Words>1550</Words>
  <Application>Microsoft Office PowerPoint</Application>
  <PresentationFormat>On-screen Show (4:3)</PresentationFormat>
  <Paragraphs>83</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blank</vt:lpstr>
      <vt:lpstr>Ferrofluids – MagnetoRheological (MR) Fluids</vt:lpstr>
      <vt:lpstr>Ferrofluids – MagnetoRheological (MR) Fluids</vt:lpstr>
      <vt:lpstr>Ferrofluids – Viscosity</vt:lpstr>
      <vt:lpstr>PowerPoint Presentation</vt:lpstr>
      <vt:lpstr>Ferrofluids – Magnetorheological (MR) Fluids</vt:lpstr>
      <vt:lpstr>PowerPoint Presentation</vt:lpstr>
      <vt:lpstr>MR systems from Max Planck Institute</vt:lpstr>
      <vt:lpstr>Ferrofluids – Magnetorheological (MR) Fluids</vt:lpstr>
      <vt:lpstr>PowerPoint Presentation</vt:lpstr>
    </vt:vector>
  </TitlesOfParts>
  <Manager/>
  <Company>University of Oklahoma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spm</dc:creator>
  <cp:keywords/>
  <dc:description/>
  <cp:lastModifiedBy>spm</cp:lastModifiedBy>
  <cp:revision>22</cp:revision>
  <dcterms:created xsi:type="dcterms:W3CDTF">2012-11-13T20:53:18Z</dcterms:created>
  <dcterms:modified xsi:type="dcterms:W3CDTF">2012-12-07T16:29:30Z</dcterms:modified>
  <cp:category/>
</cp:coreProperties>
</file>