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88" r:id="rId2"/>
    <p:sldId id="264" r:id="rId3"/>
    <p:sldId id="287" r:id="rId4"/>
    <p:sldId id="285" r:id="rId5"/>
    <p:sldId id="289" r:id="rId6"/>
    <p:sldId id="291" r:id="rId7"/>
    <p:sldId id="282" r:id="rId8"/>
    <p:sldId id="292" r:id="rId9"/>
    <p:sldId id="263" r:id="rId10"/>
    <p:sldId id="276" r:id="rId11"/>
    <p:sldId id="277" r:id="rId12"/>
    <p:sldId id="260" r:id="rId13"/>
    <p:sldId id="293" r:id="rId14"/>
    <p:sldId id="278" r:id="rId15"/>
    <p:sldId id="279" r:id="rId16"/>
    <p:sldId id="280"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D00"/>
    <a:srgbClr val="F301C8"/>
    <a:srgbClr val="565753"/>
    <a:srgbClr val="0FDF6E"/>
    <a:srgbClr val="5657E5"/>
    <a:srgbClr val="E6E6E6"/>
    <a:srgbClr val="D6B7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93" autoAdjust="0"/>
    <p:restoredTop sz="78388" autoAdjust="0"/>
  </p:normalViewPr>
  <p:slideViewPr>
    <p:cSldViewPr snapToGrid="0" snapToObjects="1">
      <p:cViewPr>
        <p:scale>
          <a:sx n="130" d="100"/>
          <a:sy n="130" d="100"/>
        </p:scale>
        <p:origin x="-72"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DAD77D-A490-4FA8-A612-DAE27DCCE9BF}" type="datetimeFigureOut">
              <a:rPr lang="en-US" smtClean="0"/>
              <a:pPr/>
              <a:t>1/20/2014</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3D3B9D0-518A-4374-99F5-99A4F7297383}" type="slidenum">
              <a:rPr lang="en-US" smtClean="0"/>
              <a:pPr/>
              <a:t>‹#›</a:t>
            </a:fld>
            <a:endParaRPr lang="en-US" dirty="0"/>
          </a:p>
        </p:txBody>
      </p:sp>
    </p:spTree>
    <p:extLst>
      <p:ext uri="{BB962C8B-B14F-4D97-AF65-F5344CB8AC3E}">
        <p14:creationId xmlns:p14="http://schemas.microsoft.com/office/powerpoint/2010/main" val="4224912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7A6745-7883-6949-B844-77C8DABCD457}" type="datetimeFigureOut">
              <a:rPr lang="en-US" smtClean="0"/>
              <a:pPr/>
              <a:t>1/20/2014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FB5BBD-B90F-864F-B069-4D1C46E3A06A}" type="slidenum">
              <a:rPr lang="en-US" smtClean="0"/>
              <a:pPr/>
              <a:t>‹#›</a:t>
            </a:fld>
            <a:endParaRPr lang="en-US" dirty="0"/>
          </a:p>
        </p:txBody>
      </p:sp>
    </p:spTree>
    <p:extLst>
      <p:ext uri="{BB962C8B-B14F-4D97-AF65-F5344CB8AC3E}">
        <p14:creationId xmlns:p14="http://schemas.microsoft.com/office/powerpoint/2010/main" val="237309804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FB5BBD-B90F-864F-B069-4D1C46E3A06A}" type="slidenum">
              <a:rPr lang="en-US" smtClean="0"/>
              <a:pPr/>
              <a:t>2</a:t>
            </a:fld>
            <a:endParaRPr lang="en-US" dirty="0"/>
          </a:p>
        </p:txBody>
      </p:sp>
    </p:spTree>
    <p:extLst>
      <p:ext uri="{BB962C8B-B14F-4D97-AF65-F5344CB8AC3E}">
        <p14:creationId xmlns:p14="http://schemas.microsoft.com/office/powerpoint/2010/main" val="2330766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Lower picture is handwritten data.  Laser moves across screen, in a damped harmonic oscillator pattern.  To measure:</a:t>
            </a:r>
          </a:p>
          <a:p>
            <a:r>
              <a:rPr lang="en-US" dirty="0" smtClean="0"/>
              <a:t>Switch apparatus from equilibrium position.  Watch the laser point move across, marking every 15 seconds.  Though data points drop down, this is only for ease of taking and reading data.  Thus, the graph paper must be made as level as possible, for accurate results.  After 45 minutes, switch apparatus back again.  Repeat for 45 minutes.</a:t>
            </a:r>
          </a:p>
          <a:p>
            <a:r>
              <a:rPr lang="en-US" dirty="0" smtClean="0"/>
              <a:t>With data, interpolate the distance on screen between equilibrium points and calculate period of oscillation.  Calculate G with these values.</a:t>
            </a:r>
          </a:p>
        </p:txBody>
      </p:sp>
      <p:sp>
        <p:nvSpPr>
          <p:cNvPr id="4" name="Slide Number Placeholder 3"/>
          <p:cNvSpPr>
            <a:spLocks noGrp="1"/>
          </p:cNvSpPr>
          <p:nvPr>
            <p:ph type="sldNum" sz="quarter" idx="10"/>
          </p:nvPr>
        </p:nvSpPr>
        <p:spPr/>
        <p:txBody>
          <a:bodyPr/>
          <a:lstStyle/>
          <a:p>
            <a:fld id="{21FB5BBD-B90F-864F-B069-4D1C46E3A06A}" type="slidenum">
              <a:rPr lang="en-US" smtClean="0"/>
              <a:pPr/>
              <a:t>12</a:t>
            </a:fld>
            <a:endParaRPr lang="en-US" dirty="0"/>
          </a:p>
        </p:txBody>
      </p:sp>
    </p:spTree>
    <p:extLst>
      <p:ext uri="{BB962C8B-B14F-4D97-AF65-F5344CB8AC3E}">
        <p14:creationId xmlns:p14="http://schemas.microsoft.com/office/powerpoint/2010/main" val="2321717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Lower picture is handwritten data.  Laser moves across screen, in a damped harmonic oscillator pattern.  To measure:</a:t>
            </a:r>
          </a:p>
          <a:p>
            <a:r>
              <a:rPr lang="en-US" dirty="0" smtClean="0"/>
              <a:t>Switch apparatus from equilibrium position.  Watch the laser point move across, marking every 15 seconds.  Though data points drop down, this is only for ease of taking and reading data.  Thus, the graph paper must be made as level as possible, for accurate results.  After 45 minutes, switch apparatus back again.  Repeat for 45 minutes.</a:t>
            </a:r>
          </a:p>
          <a:p>
            <a:r>
              <a:rPr lang="en-US" dirty="0" smtClean="0"/>
              <a:t>With data, interpolate the distance on screen between equilibrium points and calculate period of oscillation.  Calculate G with these values.</a:t>
            </a:r>
          </a:p>
        </p:txBody>
      </p:sp>
      <p:sp>
        <p:nvSpPr>
          <p:cNvPr id="4" name="Slide Number Placeholder 3"/>
          <p:cNvSpPr>
            <a:spLocks noGrp="1"/>
          </p:cNvSpPr>
          <p:nvPr>
            <p:ph type="sldNum" sz="quarter" idx="10"/>
          </p:nvPr>
        </p:nvSpPr>
        <p:spPr/>
        <p:txBody>
          <a:bodyPr/>
          <a:lstStyle/>
          <a:p>
            <a:fld id="{21FB5BBD-B90F-864F-B069-4D1C46E3A06A}"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321717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Average</a:t>
            </a:r>
            <a:r>
              <a:rPr lang="en-US" baseline="0" dirty="0" smtClean="0"/>
              <a:t> </a:t>
            </a:r>
            <a:r>
              <a:rPr lang="en-US" dirty="0" smtClean="0"/>
              <a:t>from</a:t>
            </a:r>
            <a:r>
              <a:rPr lang="en-US" baseline="0" dirty="0" smtClean="0"/>
              <a:t> 16 measurements of the period:  </a:t>
            </a:r>
            <a:r>
              <a:rPr lang="en-US" dirty="0" smtClean="0"/>
              <a:t>399.14 seconds.</a:t>
            </a:r>
          </a:p>
          <a:p>
            <a:r>
              <a:rPr lang="en-US" dirty="0" smtClean="0"/>
              <a:t>Distance between equilibrium positions of the laser point was 0.132 m.</a:t>
            </a:r>
          </a:p>
          <a:p>
            <a:r>
              <a:rPr lang="en-US" dirty="0" smtClean="0"/>
              <a:t>With these measurements, G = 7.63 in appropriate units.  </a:t>
            </a:r>
          </a:p>
          <a:p>
            <a:r>
              <a:rPr lang="en-US" dirty="0" smtClean="0"/>
              <a:t>The expected error is about</a:t>
            </a:r>
            <a:r>
              <a:rPr lang="en-US" baseline="0" dirty="0" smtClean="0"/>
              <a:t> </a:t>
            </a:r>
            <a:r>
              <a:rPr lang="en-US" dirty="0" smtClean="0"/>
              <a:t>10%, so a 14% error is acceptable.</a:t>
            </a:r>
          </a:p>
        </p:txBody>
      </p:sp>
      <p:sp>
        <p:nvSpPr>
          <p:cNvPr id="4" name="Slide Number Placeholder 3"/>
          <p:cNvSpPr>
            <a:spLocks noGrp="1"/>
          </p:cNvSpPr>
          <p:nvPr>
            <p:ph type="sldNum" sz="quarter" idx="10"/>
          </p:nvPr>
        </p:nvSpPr>
        <p:spPr/>
        <p:txBody>
          <a:bodyPr/>
          <a:lstStyle/>
          <a:p>
            <a:fld id="{21FB5BBD-B90F-864F-B069-4D1C46E3A06A}" type="slidenum">
              <a:rPr lang="en-US" smtClean="0"/>
              <a:pPr/>
              <a:t>14</a:t>
            </a:fld>
            <a:endParaRPr lang="en-US" dirty="0"/>
          </a:p>
        </p:txBody>
      </p:sp>
    </p:spTree>
    <p:extLst>
      <p:ext uri="{BB962C8B-B14F-4D97-AF65-F5344CB8AC3E}">
        <p14:creationId xmlns:p14="http://schemas.microsoft.com/office/powerpoint/2010/main" val="883211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x-axis is our measured time squared and the y-axis is the total displacement.  Hence the slope of the blue data points will represent the acceleration of the small masses.  Since these data points were taken soon after the equilibrium position was disturbed, we are going to assume that the slope of the best-fit-line will represent the initial acceleration of the small masses.</a:t>
            </a:r>
          </a:p>
          <a:p>
            <a:endParaRPr lang="en-US" dirty="0" smtClean="0"/>
          </a:p>
          <a:p>
            <a:r>
              <a:rPr lang="en-US" dirty="0" smtClean="0"/>
              <a:t>This initial acceleration can now be used to calculate G, along with the measured period time of the oscillations.</a:t>
            </a:r>
          </a:p>
        </p:txBody>
      </p:sp>
      <p:sp>
        <p:nvSpPr>
          <p:cNvPr id="4" name="Slide Number Placeholder 3"/>
          <p:cNvSpPr>
            <a:spLocks noGrp="1"/>
          </p:cNvSpPr>
          <p:nvPr>
            <p:ph type="sldNum" sz="quarter" idx="10"/>
          </p:nvPr>
        </p:nvSpPr>
        <p:spPr/>
        <p:txBody>
          <a:bodyPr/>
          <a:lstStyle/>
          <a:p>
            <a:fld id="{21FB5BBD-B90F-864F-B069-4D1C46E3A06A}" type="slidenum">
              <a:rPr lang="en-US" smtClean="0"/>
              <a:pPr/>
              <a:t>16</a:t>
            </a:fld>
            <a:endParaRPr lang="en-US" dirty="0"/>
          </a:p>
        </p:txBody>
      </p:sp>
    </p:spTree>
    <p:extLst>
      <p:ext uri="{BB962C8B-B14F-4D97-AF65-F5344CB8AC3E}">
        <p14:creationId xmlns:p14="http://schemas.microsoft.com/office/powerpoint/2010/main" val="3652491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a:p>
            <a:r>
              <a:rPr lang="en-US" dirty="0" smtClean="0"/>
              <a:t>Other fundamental constants:</a:t>
            </a:r>
          </a:p>
          <a:p>
            <a:r>
              <a:rPr lang="en-US" dirty="0" smtClean="0"/>
              <a:t>-fine</a:t>
            </a:r>
            <a:r>
              <a:rPr lang="en-US" baseline="0" dirty="0" smtClean="0"/>
              <a:t> structure: </a:t>
            </a:r>
            <a:endParaRPr lang="en-US" dirty="0" smtClean="0"/>
          </a:p>
          <a:p>
            <a:r>
              <a:rPr lang="en-US" dirty="0" smtClean="0"/>
              <a:t>Transition: Why</a:t>
            </a:r>
            <a:r>
              <a:rPr lang="en-US" baseline="0" dirty="0" smtClean="0"/>
              <a:t> would you want to perform difficult/delicate experiments to find the value of G and increase precision?</a:t>
            </a:r>
            <a:endParaRPr lang="en-US" dirty="0"/>
          </a:p>
        </p:txBody>
      </p:sp>
      <p:sp>
        <p:nvSpPr>
          <p:cNvPr id="4" name="Slide Number Placeholder 3"/>
          <p:cNvSpPr>
            <a:spLocks noGrp="1"/>
          </p:cNvSpPr>
          <p:nvPr>
            <p:ph type="sldNum" sz="quarter" idx="10"/>
          </p:nvPr>
        </p:nvSpPr>
        <p:spPr/>
        <p:txBody>
          <a:bodyPr/>
          <a:lstStyle/>
          <a:p>
            <a:fld id="{21FB5BBD-B90F-864F-B069-4D1C46E3A06A}" type="slidenum">
              <a:rPr lang="en-US" smtClean="0"/>
              <a:pPr/>
              <a:t>3</a:t>
            </a:fld>
            <a:endParaRPr lang="en-US"/>
          </a:p>
        </p:txBody>
      </p:sp>
    </p:spTree>
    <p:extLst>
      <p:ext uri="{BB962C8B-B14F-4D97-AF65-F5344CB8AC3E}">
        <p14:creationId xmlns:p14="http://schemas.microsoft.com/office/powerpoint/2010/main" val="4174064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latin typeface="Times New Roman" pitchFamily="18" charset="0"/>
              </a:rPr>
              <a:t>G is necessary to calculate the force between two massive objects due to their gravitational interaction.  It is also needed to calculate the mass of the Earth and any other celestial body.  This was why G was first measured and why it is still important today.  </a:t>
            </a:r>
          </a:p>
          <a:p>
            <a:endParaRPr lang="en-US" sz="1200" dirty="0" smtClean="0">
              <a:latin typeface="Times New Roman" pitchFamily="18" charset="0"/>
            </a:endParaRPr>
          </a:p>
          <a:p>
            <a:r>
              <a:rPr lang="en-US" sz="1200" dirty="0" smtClean="0">
                <a:latin typeface="Times New Roman" pitchFamily="18" charset="0"/>
              </a:rPr>
              <a:t>G is the fundamental constant that is known with the lowest accuracy.  Many hope to increase this accuracy to bring it closer to the accuracy of other fundamental constants.  There are also recent experiments that have tried to investigate a possible spatial dependence of G to test predictions made by string theory about alternate dimensions.  </a:t>
            </a:r>
          </a:p>
          <a:p>
            <a:endParaRPr lang="en-US" sz="1200" dirty="0" smtClean="0">
              <a:latin typeface="Times New Roman" pitchFamily="18" charset="0"/>
            </a:endParaRPr>
          </a:p>
          <a:p>
            <a:r>
              <a:rPr lang="en-US" sz="1200" i="1" dirty="0" smtClean="0">
                <a:latin typeface="Times New Roman" pitchFamily="18" charset="0"/>
              </a:rPr>
              <a:t>Notes were</a:t>
            </a:r>
            <a:r>
              <a:rPr lang="en-US" sz="1200" i="1" baseline="0" dirty="0" smtClean="0">
                <a:latin typeface="Times New Roman" pitchFamily="18" charset="0"/>
              </a:rPr>
              <a:t> used as a basic outline, not used in talks but as a safety net in case one lost train of thought. Notes: </a:t>
            </a:r>
            <a:r>
              <a:rPr lang="en-US" sz="1200" i="1" baseline="0" smtClean="0">
                <a:latin typeface="Times New Roman" pitchFamily="18" charset="0"/>
              </a:rPr>
              <a:t>2008F -Cavendish2AdvLabI.ppt</a:t>
            </a:r>
            <a:endParaRPr lang="en-US" sz="1200" i="1" dirty="0">
              <a:latin typeface="Times New Roman" pitchFamily="18" charset="0"/>
            </a:endParaRPr>
          </a:p>
        </p:txBody>
      </p:sp>
      <p:sp>
        <p:nvSpPr>
          <p:cNvPr id="4" name="Slide Number Placeholder 3"/>
          <p:cNvSpPr>
            <a:spLocks noGrp="1"/>
          </p:cNvSpPr>
          <p:nvPr>
            <p:ph type="sldNum" sz="quarter" idx="10"/>
          </p:nvPr>
        </p:nvSpPr>
        <p:spPr/>
        <p:txBody>
          <a:bodyPr/>
          <a:lstStyle/>
          <a:p>
            <a:fld id="{21FB5BBD-B90F-864F-B069-4D1C46E3A06A}" type="slidenum">
              <a:rPr lang="en-US" smtClean="0"/>
              <a:pPr/>
              <a:t>5</a:t>
            </a:fld>
            <a:endParaRPr lang="en-US"/>
          </a:p>
        </p:txBody>
      </p:sp>
    </p:spTree>
    <p:extLst>
      <p:ext uri="{BB962C8B-B14F-4D97-AF65-F5344CB8AC3E}">
        <p14:creationId xmlns:p14="http://schemas.microsoft.com/office/powerpoint/2010/main" val="426417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0" dirty="0" smtClean="0">
                <a:latin typeface="Times New Roman" pitchFamily="18" charset="0"/>
              </a:rPr>
              <a:t>For</a:t>
            </a:r>
            <a:r>
              <a:rPr lang="en-US" sz="1200" i="0" baseline="0" dirty="0" smtClean="0">
                <a:latin typeface="Times New Roman" pitchFamily="18" charset="0"/>
              </a:rPr>
              <a:t> comparison: fine structure constant (e^2/c </a:t>
            </a:r>
            <a:r>
              <a:rPr lang="en-US" sz="1200" i="0" baseline="0" dirty="0" err="1" smtClean="0">
                <a:latin typeface="Times New Roman" pitchFamily="18" charset="0"/>
              </a:rPr>
              <a:t>hbar</a:t>
            </a:r>
            <a:r>
              <a:rPr lang="en-US" sz="1200" i="0" baseline="0" dirty="0" smtClean="0">
                <a:latin typeface="Times New Roman" pitchFamily="18" charset="0"/>
              </a:rPr>
              <a:t>) </a:t>
            </a:r>
            <a:r>
              <a:rPr lang="el-GR" sz="1200" i="0" baseline="0" dirty="0" smtClean="0">
                <a:latin typeface="Calibri"/>
              </a:rPr>
              <a:t>α</a:t>
            </a:r>
            <a:r>
              <a:rPr lang="en-US" sz="1200" i="0" baseline="0" dirty="0" smtClean="0">
                <a:latin typeface="Calibri"/>
              </a:rPr>
              <a:t> </a:t>
            </a:r>
            <a:r>
              <a:rPr lang="en-US" dirty="0" smtClean="0"/>
              <a:t>is 7.2973525698(24)×10</a:t>
            </a:r>
            <a:r>
              <a:rPr lang="en-US" baseline="30000" dirty="0" smtClean="0"/>
              <a:t>−3  </a:t>
            </a:r>
            <a:endParaRPr lang="en-US" sz="1200" i="0" dirty="0">
              <a:latin typeface="Times New Roman" pitchFamily="18" charset="0"/>
            </a:endParaRPr>
          </a:p>
        </p:txBody>
      </p:sp>
      <p:sp>
        <p:nvSpPr>
          <p:cNvPr id="4" name="Slide Number Placeholder 3"/>
          <p:cNvSpPr>
            <a:spLocks noGrp="1"/>
          </p:cNvSpPr>
          <p:nvPr>
            <p:ph type="sldNum" sz="quarter" idx="10"/>
          </p:nvPr>
        </p:nvSpPr>
        <p:spPr/>
        <p:txBody>
          <a:bodyPr/>
          <a:lstStyle/>
          <a:p>
            <a:fld id="{21FB5BBD-B90F-864F-B069-4D1C46E3A06A}" type="slidenum">
              <a:rPr lang="en-US" smtClean="0"/>
              <a:pPr/>
              <a:t>6</a:t>
            </a:fld>
            <a:endParaRPr lang="en-US"/>
          </a:p>
        </p:txBody>
      </p:sp>
    </p:spTree>
    <p:extLst>
      <p:ext uri="{BB962C8B-B14F-4D97-AF65-F5344CB8AC3E}">
        <p14:creationId xmlns:p14="http://schemas.microsoft.com/office/powerpoint/2010/main" val="213781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September 2013</a:t>
            </a:r>
            <a:r>
              <a:rPr lang="en-US" baseline="0" dirty="0" smtClean="0"/>
              <a:t> value: Improved Determination of G Using Two Methods, </a:t>
            </a:r>
            <a:r>
              <a:rPr lang="en-US" sz="1200" kern="1200" baseline="0" dirty="0" smtClean="0">
                <a:solidFill>
                  <a:schemeClr val="tx1"/>
                </a:solidFill>
                <a:latin typeface="+mn-lt"/>
                <a:ea typeface="+mn-ea"/>
                <a:cs typeface="+mn-cs"/>
              </a:rPr>
              <a:t>Physical Review Letters, DOI: 10.1103/PhysRevLett.111.101102.</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Earlier values:  CODATA publications</a:t>
            </a:r>
            <a:endParaRPr lang="en-US" dirty="0"/>
          </a:p>
        </p:txBody>
      </p:sp>
      <p:sp>
        <p:nvSpPr>
          <p:cNvPr id="4" name="Slide Number Placeholder 3"/>
          <p:cNvSpPr>
            <a:spLocks noGrp="1"/>
          </p:cNvSpPr>
          <p:nvPr>
            <p:ph type="sldNum" sz="quarter" idx="10"/>
          </p:nvPr>
        </p:nvSpPr>
        <p:spPr/>
        <p:txBody>
          <a:bodyPr/>
          <a:lstStyle/>
          <a:p>
            <a:fld id="{21FB5BBD-B90F-864F-B069-4D1C46E3A06A}" type="slidenum">
              <a:rPr lang="en-US" smtClean="0"/>
              <a:pPr/>
              <a:t>7</a:t>
            </a:fld>
            <a:endParaRPr lang="en-US" dirty="0"/>
          </a:p>
        </p:txBody>
      </p:sp>
    </p:spTree>
    <p:extLst>
      <p:ext uri="{BB962C8B-B14F-4D97-AF65-F5344CB8AC3E}">
        <p14:creationId xmlns:p14="http://schemas.microsoft.com/office/powerpoint/2010/main" val="1728932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latin typeface="Times New Roman" pitchFamily="18" charset="0"/>
              </a:rPr>
              <a:t>It is also needed to calculate the mass of the Earth and any other celestial body.  This was why G was first measured and why it is still important today.  </a:t>
            </a:r>
          </a:p>
          <a:p>
            <a:endParaRPr lang="en-US" sz="1200" dirty="0" smtClean="0">
              <a:latin typeface="Times New Roman" pitchFamily="18" charset="0"/>
            </a:endParaRPr>
          </a:p>
          <a:p>
            <a:r>
              <a:rPr lang="en-US" sz="1200" dirty="0" smtClean="0">
                <a:latin typeface="Times New Roman" pitchFamily="18" charset="0"/>
              </a:rPr>
              <a:t>G is the fundamental constant that is known with the lowest accuracy.  Many hope to increase this accuracy to bring it closer to the accuracy of other fundamental constants.  There are also recent experiments that have tried to investigate a possible spatial dependence of G to test predictions made by string theory about alternate dimensions.  </a:t>
            </a:r>
          </a:p>
          <a:p>
            <a:endParaRPr lang="en-US" sz="1200" dirty="0" smtClean="0">
              <a:latin typeface="Times New Roman" pitchFamily="18" charset="0"/>
            </a:endParaRPr>
          </a:p>
          <a:p>
            <a:r>
              <a:rPr lang="en-US" sz="1200" i="1" dirty="0" smtClean="0">
                <a:latin typeface="Times New Roman" pitchFamily="18" charset="0"/>
              </a:rPr>
              <a:t>Notes were</a:t>
            </a:r>
            <a:r>
              <a:rPr lang="en-US" sz="1200" i="1" baseline="0" dirty="0" smtClean="0">
                <a:latin typeface="Times New Roman" pitchFamily="18" charset="0"/>
              </a:rPr>
              <a:t> used as a basic outline, not used in talks but as a safety net in case one lost train of thought. Notes: 2008F -Cavendish2AdvLabI.ppt</a:t>
            </a:r>
            <a:endParaRPr lang="en-US" sz="1200" i="1" dirty="0">
              <a:latin typeface="Times New Roman" pitchFamily="18" charset="0"/>
            </a:endParaRPr>
          </a:p>
        </p:txBody>
      </p:sp>
      <p:sp>
        <p:nvSpPr>
          <p:cNvPr id="4" name="Slide Number Placeholder 3"/>
          <p:cNvSpPr>
            <a:spLocks noGrp="1"/>
          </p:cNvSpPr>
          <p:nvPr>
            <p:ph type="sldNum" sz="quarter" idx="10"/>
          </p:nvPr>
        </p:nvSpPr>
        <p:spPr/>
        <p:txBody>
          <a:bodyPr/>
          <a:lstStyle/>
          <a:p>
            <a:fld id="{21FB5BBD-B90F-864F-B069-4D1C46E3A06A}" type="slidenum">
              <a:rPr lang="en-US" smtClean="0"/>
              <a:pPr/>
              <a:t>8</a:t>
            </a:fld>
            <a:endParaRPr lang="en-US"/>
          </a:p>
        </p:txBody>
      </p:sp>
    </p:spTree>
    <p:extLst>
      <p:ext uri="{BB962C8B-B14F-4D97-AF65-F5344CB8AC3E}">
        <p14:creationId xmlns:p14="http://schemas.microsoft.com/office/powerpoint/2010/main" val="213781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torsion wire is to torque as a spring is to force.  The restoring torque of the wire is porportional to the displaced angle from equilibrium.  This has similar limitations to the spring’s.  Displace the angle too far and the relationship becomes more nonlinear.</a:t>
            </a:r>
          </a:p>
        </p:txBody>
      </p:sp>
      <p:sp>
        <p:nvSpPr>
          <p:cNvPr id="4" name="Slide Number Placeholder 3"/>
          <p:cNvSpPr>
            <a:spLocks noGrp="1"/>
          </p:cNvSpPr>
          <p:nvPr>
            <p:ph type="sldNum" sz="quarter" idx="10"/>
          </p:nvPr>
        </p:nvSpPr>
        <p:spPr/>
        <p:txBody>
          <a:bodyPr/>
          <a:lstStyle/>
          <a:p>
            <a:fld id="{21FB5BBD-B90F-864F-B069-4D1C46E3A06A}" type="slidenum">
              <a:rPr lang="en-US" smtClean="0"/>
              <a:pPr/>
              <a:t>9</a:t>
            </a:fld>
            <a:endParaRPr lang="en-US" dirty="0"/>
          </a:p>
        </p:txBody>
      </p:sp>
    </p:spTree>
    <p:extLst>
      <p:ext uri="{BB962C8B-B14F-4D97-AF65-F5344CB8AC3E}">
        <p14:creationId xmlns:p14="http://schemas.microsoft.com/office/powerpoint/2010/main" val="3616665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Times New Roman" pitchFamily="18" charset="0"/>
              </a:rPr>
              <a:t>Before 1st Animation</a:t>
            </a:r>
          </a:p>
          <a:p>
            <a:r>
              <a:rPr lang="en-US" sz="1200" dirty="0" smtClean="0">
                <a:latin typeface="Times New Roman" pitchFamily="18" charset="0"/>
              </a:rPr>
              <a:t>	Small masses are at equilibrium</a:t>
            </a:r>
          </a:p>
          <a:p>
            <a:r>
              <a:rPr lang="en-US" sz="1200" dirty="0" smtClean="0">
                <a:latin typeface="Times New Roman" pitchFamily="18" charset="0"/>
              </a:rPr>
              <a:t>	Laser reflected off mirror to the chalkboard</a:t>
            </a:r>
          </a:p>
          <a:p>
            <a:r>
              <a:rPr lang="en-US" sz="1200" dirty="0" smtClean="0">
                <a:latin typeface="Times New Roman" pitchFamily="18" charset="0"/>
              </a:rPr>
              <a:t>	Laser position is unchanging</a:t>
            </a:r>
          </a:p>
          <a:p>
            <a:r>
              <a:rPr lang="en-US" sz="1200" dirty="0" smtClean="0">
                <a:latin typeface="Times New Roman" pitchFamily="18" charset="0"/>
              </a:rPr>
              <a:t>After 1st Animation</a:t>
            </a:r>
          </a:p>
          <a:p>
            <a:r>
              <a:rPr lang="en-US" sz="1200" dirty="0" smtClean="0">
                <a:latin typeface="Times New Roman" pitchFamily="18" charset="0"/>
              </a:rPr>
              <a:t>	Large masses swiveled</a:t>
            </a:r>
          </a:p>
          <a:p>
            <a:r>
              <a:rPr lang="en-US" sz="1200" dirty="0" smtClean="0">
                <a:latin typeface="Times New Roman" pitchFamily="18" charset="0"/>
              </a:rPr>
              <a:t>	Equilibrium of small masses is disturbed</a:t>
            </a:r>
          </a:p>
          <a:p>
            <a:r>
              <a:rPr lang="en-US" sz="1200" dirty="0" smtClean="0">
                <a:latin typeface="Times New Roman" pitchFamily="18" charset="0"/>
              </a:rPr>
              <a:t>	Small masses begin to rotate, beam position oscillates</a:t>
            </a:r>
          </a:p>
          <a:p>
            <a:r>
              <a:rPr lang="en-US" sz="1200" dirty="0" smtClean="0">
                <a:latin typeface="Times New Roman" pitchFamily="18" charset="0"/>
              </a:rPr>
              <a:t>	Beam position is reaches 2nd maximum at ½ of 1st period</a:t>
            </a:r>
          </a:p>
          <a:p>
            <a:r>
              <a:rPr lang="en-US" sz="1200" dirty="0" smtClean="0">
                <a:latin typeface="Times New Roman" pitchFamily="18" charset="0"/>
              </a:rPr>
              <a:t>After 2nd Animation</a:t>
            </a:r>
          </a:p>
          <a:p>
            <a:r>
              <a:rPr lang="en-US" sz="1200" dirty="0" smtClean="0">
                <a:latin typeface="Times New Roman" pitchFamily="18" charset="0"/>
              </a:rPr>
              <a:t>	After 1st oscillation, beam reaches 3rd maximum</a:t>
            </a:r>
          </a:p>
          <a:p>
            <a:r>
              <a:rPr lang="en-US" sz="1200" dirty="0" smtClean="0">
                <a:latin typeface="Times New Roman" pitchFamily="18" charset="0"/>
              </a:rPr>
              <a:t>	3rd maximum not as far from final equilibrium (after many periods) due to dampening</a:t>
            </a:r>
          </a:p>
          <a:p>
            <a:r>
              <a:rPr lang="en-US" sz="1200" dirty="0" smtClean="0">
                <a:latin typeface="Times New Roman" pitchFamily="18" charset="0"/>
              </a:rPr>
              <a:t>	Final equilibrium is reached after at least 2 hours</a:t>
            </a:r>
            <a:endParaRPr lang="en-US" sz="1200" dirty="0">
              <a:latin typeface="Times New Roman" pitchFamily="18" charset="0"/>
            </a:endParaRPr>
          </a:p>
        </p:txBody>
      </p:sp>
      <p:sp>
        <p:nvSpPr>
          <p:cNvPr id="4" name="Slide Number Placeholder 3"/>
          <p:cNvSpPr>
            <a:spLocks noGrp="1"/>
          </p:cNvSpPr>
          <p:nvPr>
            <p:ph type="sldNum" sz="quarter" idx="10"/>
          </p:nvPr>
        </p:nvSpPr>
        <p:spPr/>
        <p:txBody>
          <a:bodyPr/>
          <a:lstStyle/>
          <a:p>
            <a:fld id="{21FB5BBD-B90F-864F-B069-4D1C46E3A06A}" type="slidenum">
              <a:rPr lang="en-US" smtClean="0"/>
              <a:pPr/>
              <a:t>10</a:t>
            </a:fld>
            <a:endParaRPr lang="en-US" dirty="0"/>
          </a:p>
        </p:txBody>
      </p:sp>
    </p:spTree>
    <p:extLst>
      <p:ext uri="{BB962C8B-B14F-4D97-AF65-F5344CB8AC3E}">
        <p14:creationId xmlns:p14="http://schemas.microsoft.com/office/powerpoint/2010/main" val="1875395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force diagrams for the small masses</a:t>
            </a:r>
          </a:p>
          <a:p>
            <a:endParaRPr lang="en-US" sz="1200" dirty="0" smtClean="0"/>
          </a:p>
          <a:p>
            <a:r>
              <a:rPr lang="en-US" sz="1200" dirty="0" smtClean="0"/>
              <a:t>Lead balls are placed in the original position.  After this, the torsion wire is adjusted such that the gravitational force between the large and small masses is equal but opposite to the force due to the torsion wire.  When the system is left for a long time in this position, the small masses should not feel any acceleration, hence the system will be in equilibrium.</a:t>
            </a:r>
          </a:p>
          <a:p>
            <a:endParaRPr lang="en-US" sz="1200" dirty="0" smtClean="0"/>
          </a:p>
          <a:p>
            <a:r>
              <a:rPr lang="en-US" sz="1200" dirty="0" smtClean="0"/>
              <a:t>In the final position, the large masses have now been turned, and the apparatus has been left to come to equilibrium again.  This time, the force due to gravity between the large and small masses is pointing in the opposite direction.  Similarly the force due to the torsion wire is in the opposite direction.  The new gravitational force and the new torsion force form an equilibrium about 2 hours after the large masses have been moved.  That is, it takes roughly 2 hours for the small masses to stop their motion after the large masses have been moved.</a:t>
            </a:r>
          </a:p>
          <a:p>
            <a:endParaRPr lang="en-US" sz="1200" dirty="0" smtClean="0"/>
          </a:p>
          <a:p>
            <a:r>
              <a:rPr lang="en-US" sz="1200" dirty="0" smtClean="0"/>
              <a:t>It is important to notice that the gravitational force and the torsion force are both responsible for the manner in which the small masses accelerate when the equilibrium positions are disturbed.  </a:t>
            </a:r>
          </a:p>
          <a:p>
            <a:endParaRPr lang="en-US" sz="1200" dirty="0" smtClean="0"/>
          </a:p>
          <a:p>
            <a:r>
              <a:rPr lang="en-US" sz="1200" dirty="0" smtClean="0"/>
              <a:t>It is also important to notice that these forces are responsible for the equilibrium position of the small masses.</a:t>
            </a:r>
          </a:p>
        </p:txBody>
      </p:sp>
      <p:sp>
        <p:nvSpPr>
          <p:cNvPr id="4" name="Slide Number Placeholder 3"/>
          <p:cNvSpPr>
            <a:spLocks noGrp="1"/>
          </p:cNvSpPr>
          <p:nvPr>
            <p:ph type="sldNum" sz="quarter" idx="10"/>
          </p:nvPr>
        </p:nvSpPr>
        <p:spPr/>
        <p:txBody>
          <a:bodyPr/>
          <a:lstStyle/>
          <a:p>
            <a:fld id="{21FB5BBD-B90F-864F-B069-4D1C46E3A06A}" type="slidenum">
              <a:rPr lang="en-US" smtClean="0"/>
              <a:pPr/>
              <a:t>11</a:t>
            </a:fld>
            <a:endParaRPr lang="en-US" dirty="0"/>
          </a:p>
        </p:txBody>
      </p:sp>
    </p:spTree>
    <p:extLst>
      <p:ext uri="{BB962C8B-B14F-4D97-AF65-F5344CB8AC3E}">
        <p14:creationId xmlns:p14="http://schemas.microsoft.com/office/powerpoint/2010/main" val="2065030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6397013"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2743200" y="147002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B6FDD2-5DC2-D847-9A8C-5980506EF067}" type="datetimeFigureOut">
              <a:rPr lang="en-US" smtClean="0"/>
              <a:pPr/>
              <a:t>1/20/2014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840C22-9282-B246-B7DB-EE23A7EF28A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B6FDD2-5DC2-D847-9A8C-5980506EF067}" type="datetimeFigureOut">
              <a:rPr lang="en-US" smtClean="0"/>
              <a:pPr/>
              <a:t>1/20/2014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840C22-9282-B246-B7DB-EE23A7EF28A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B6FDD2-5DC2-D847-9A8C-5980506EF067}" type="datetimeFigureOut">
              <a:rPr lang="en-US" smtClean="0"/>
              <a:pPr/>
              <a:t>1/20/2014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840C22-9282-B246-B7DB-EE23A7EF28A4}"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1518" y="257869"/>
            <a:ext cx="3778550" cy="812262"/>
          </a:xfrm>
        </p:spPr>
        <p:txBody>
          <a:bodyPr anchor="b"/>
          <a:lstStyle>
            <a:lvl1pPr algn="r">
              <a:defRPr b="1">
                <a:latin typeface="Gill Sans"/>
                <a:cs typeface="Gill Sans"/>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B6FDD2-5DC2-D847-9A8C-5980506EF067}" type="datetimeFigureOut">
              <a:rPr lang="en-US" smtClean="0"/>
              <a:pPr/>
              <a:t>1/20/2014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840C22-9282-B246-B7DB-EE23A7EF28A4}" type="slidenum">
              <a:rPr lang="en-US" smtClean="0"/>
              <a:pPr/>
              <a:t>‹#›</a:t>
            </a:fld>
            <a:endParaRPr lang="en-US" dirty="0"/>
          </a:p>
        </p:txBody>
      </p:sp>
      <p:cxnSp>
        <p:nvCxnSpPr>
          <p:cNvPr id="11" name="Straight Connector 10"/>
          <p:cNvCxnSpPr/>
          <p:nvPr userDrawn="1"/>
        </p:nvCxnSpPr>
        <p:spPr>
          <a:xfrm>
            <a:off x="0" y="1108238"/>
            <a:ext cx="39500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B6FDD2-5DC2-D847-9A8C-5980506EF067}" type="datetimeFigureOut">
              <a:rPr lang="en-US" smtClean="0"/>
              <a:pPr/>
              <a:t>1/20/2014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840C22-9282-B246-B7DB-EE23A7EF28A4}"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B6FDD2-5DC2-D847-9A8C-5980506EF067}" type="datetimeFigureOut">
              <a:rPr lang="en-US" smtClean="0"/>
              <a:pPr/>
              <a:t>1/20/2014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F840C22-9282-B246-B7DB-EE23A7EF28A4}"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B6FDD2-5DC2-D847-9A8C-5980506EF067}" type="datetimeFigureOut">
              <a:rPr lang="en-US" smtClean="0"/>
              <a:pPr/>
              <a:t>1/20/2014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F840C22-9282-B246-B7DB-EE23A7EF28A4}"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B6FDD2-5DC2-D847-9A8C-5980506EF067}" type="datetimeFigureOut">
              <a:rPr lang="en-US" smtClean="0"/>
              <a:pPr/>
              <a:t>1/20/2014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F840C22-9282-B246-B7DB-EE23A7EF28A4}"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B6FDD2-5DC2-D847-9A8C-5980506EF067}" type="datetimeFigureOut">
              <a:rPr lang="en-US" smtClean="0"/>
              <a:pPr/>
              <a:t>1/20/2014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F840C22-9282-B246-B7DB-EE23A7EF28A4}"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B6FDD2-5DC2-D847-9A8C-5980506EF067}" type="datetimeFigureOut">
              <a:rPr lang="en-US" smtClean="0"/>
              <a:pPr/>
              <a:t>1/20/2014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F840C22-9282-B246-B7DB-EE23A7EF28A4}"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B6FDD2-5DC2-D847-9A8C-5980506EF067}" type="datetimeFigureOut">
              <a:rPr lang="en-US" smtClean="0"/>
              <a:pPr/>
              <a:t>1/20/2014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F840C22-9282-B246-B7DB-EE23A7EF28A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8000">
              <a:schemeClr val="accent1">
                <a:lumMod val="5000"/>
                <a:lumOff val="95000"/>
              </a:schemeClr>
            </a:gs>
            <a:gs pos="93000">
              <a:schemeClr val="accent1">
                <a:lumMod val="45000"/>
                <a:lumOff val="55000"/>
              </a:schemeClr>
            </a:gs>
            <a:gs pos="100000">
              <a:schemeClr val="accent1">
                <a:lumMod val="45000"/>
                <a:lumOff val="5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1518" y="179808"/>
            <a:ext cx="5848282" cy="8122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71518" y="113504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B6FDD2-5DC2-D847-9A8C-5980506EF067}" type="datetimeFigureOut">
              <a:rPr lang="en-US" smtClean="0"/>
              <a:pPr/>
              <a:t>1/20/2014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840C22-9282-B246-B7DB-EE23A7EF28A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3200" kern="1200">
          <a:solidFill>
            <a:schemeClr val="tx1"/>
          </a:solidFill>
          <a:latin typeface="+mj-lt"/>
          <a:ea typeface="+mj-ea"/>
          <a:cs typeface="+mj-cs"/>
        </a:defRPr>
      </a:lvl1pPr>
    </p:titleStyle>
    <p:bodyStyle>
      <a:lvl1pPr marL="233363" indent="-233363" algn="l" defTabSz="457200" rtl="0" eaLnBrk="1" latinLnBrk="0" hangingPunct="1">
        <a:spcBef>
          <a:spcPct val="20000"/>
        </a:spcBef>
        <a:buFont typeface="Arial"/>
        <a:buChar char="•"/>
        <a:defRPr sz="2900" kern="1200">
          <a:solidFill>
            <a:schemeClr val="tx1"/>
          </a:solidFill>
          <a:latin typeface="+mn-lt"/>
          <a:ea typeface="+mn-ea"/>
          <a:cs typeface="+mn-cs"/>
        </a:defRPr>
      </a:lvl1pPr>
      <a:lvl2pPr marL="512763" indent="-279400" algn="l" defTabSz="457200" rtl="0" eaLnBrk="1" latinLnBrk="0" hangingPunct="1">
        <a:spcBef>
          <a:spcPct val="20000"/>
        </a:spcBef>
        <a:buFont typeface="Arial"/>
        <a:buChar char="–"/>
        <a:defRPr sz="2800" kern="1200">
          <a:solidFill>
            <a:schemeClr val="tx1"/>
          </a:solidFill>
          <a:latin typeface="+mn-lt"/>
          <a:ea typeface="+mn-ea"/>
          <a:cs typeface="+mn-cs"/>
        </a:defRPr>
      </a:lvl2pPr>
      <a:lvl3pPr marL="687388" indent="-174625" algn="l" defTabSz="457200" rtl="0" eaLnBrk="1" latinLnBrk="0" hangingPunct="1">
        <a:spcBef>
          <a:spcPct val="20000"/>
        </a:spcBef>
        <a:buFont typeface="Arial"/>
        <a:buChar char="•"/>
        <a:defRPr sz="2400" kern="1200">
          <a:solidFill>
            <a:schemeClr val="tx1"/>
          </a:solidFill>
          <a:latin typeface="+mn-lt"/>
          <a:ea typeface="+mn-ea"/>
          <a:cs typeface="+mn-cs"/>
        </a:defRPr>
      </a:lvl3pPr>
      <a:lvl4pPr marL="908050" indent="-220663" algn="l" defTabSz="457200" rtl="0" eaLnBrk="1" latinLnBrk="0" hangingPunct="1">
        <a:spcBef>
          <a:spcPct val="20000"/>
        </a:spcBef>
        <a:buFont typeface="Arial"/>
        <a:buChar char="–"/>
        <a:defRPr sz="2000" kern="1200">
          <a:solidFill>
            <a:schemeClr val="tx1"/>
          </a:solidFill>
          <a:latin typeface="+mn-lt"/>
          <a:ea typeface="+mn-ea"/>
          <a:cs typeface="+mn-cs"/>
        </a:defRPr>
      </a:lvl4pPr>
      <a:lvl5pPr marL="1084263" indent="-176213"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8.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0.emf"/><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1875" y="-178125"/>
            <a:ext cx="5765799" cy="1470025"/>
          </a:xfrm>
        </p:spPr>
        <p:txBody>
          <a:bodyPr/>
          <a:lstStyle/>
          <a:p>
            <a:pPr algn="r"/>
            <a:r>
              <a:rPr lang="en-US" b="1" dirty="0" smtClean="0">
                <a:latin typeface="Times New Roman" pitchFamily="18" charset="0"/>
                <a:cs typeface="Times New Roman" pitchFamily="18" charset="0"/>
              </a:rPr>
              <a:t>The Cavendish Experiment</a:t>
            </a:r>
            <a:endParaRPr lang="en-US" b="1" dirty="0">
              <a:latin typeface="Times New Roman" pitchFamily="18" charset="0"/>
              <a:cs typeface="Times New Roman" pitchFamily="18" charset="0"/>
            </a:endParaRPr>
          </a:p>
        </p:txBody>
      </p:sp>
      <p:sp>
        <p:nvSpPr>
          <p:cNvPr id="3" name="Subtitle 2"/>
          <p:cNvSpPr>
            <a:spLocks noGrp="1"/>
          </p:cNvSpPr>
          <p:nvPr>
            <p:ph type="subTitle" idx="1"/>
          </p:nvPr>
        </p:nvSpPr>
        <p:spPr>
          <a:xfrm>
            <a:off x="4867422" y="2096086"/>
            <a:ext cx="3207433" cy="4515729"/>
          </a:xfrm>
        </p:spPr>
        <p:txBody>
          <a:bodyPr>
            <a:noAutofit/>
          </a:bodyPr>
          <a:lstStyle/>
          <a:p>
            <a:pPr algn="l">
              <a:spcBef>
                <a:spcPts val="0"/>
              </a:spcBef>
            </a:pPr>
            <a:r>
              <a:rPr lang="en-US" sz="2000" dirty="0" smtClean="0">
                <a:solidFill>
                  <a:schemeClr val="tx1"/>
                </a:solidFill>
                <a:latin typeface="Times New Roman" pitchFamily="18" charset="0"/>
                <a:cs typeface="Times New Roman" pitchFamily="18" charset="0"/>
              </a:rPr>
              <a:t>Fall 2012</a:t>
            </a:r>
          </a:p>
          <a:p>
            <a:pPr lvl="1" algn="l">
              <a:spcBef>
                <a:spcPts val="0"/>
              </a:spcBef>
            </a:pPr>
            <a:r>
              <a:rPr lang="en-US" sz="2000" dirty="0" smtClean="0">
                <a:solidFill>
                  <a:schemeClr val="tx1"/>
                </a:solidFill>
                <a:latin typeface="Times New Roman" pitchFamily="18" charset="0"/>
                <a:cs typeface="Times New Roman" pitchFamily="18" charset="0"/>
              </a:rPr>
              <a:t>Nathan Beck</a:t>
            </a:r>
          </a:p>
          <a:p>
            <a:pPr lvl="1" algn="l">
              <a:spcBef>
                <a:spcPts val="0"/>
              </a:spcBef>
            </a:pPr>
            <a:r>
              <a:rPr lang="en-US" sz="2000" dirty="0" smtClean="0">
                <a:solidFill>
                  <a:schemeClr val="tx1"/>
                </a:solidFill>
                <a:latin typeface="Times New Roman" pitchFamily="18" charset="0"/>
                <a:cs typeface="Times New Roman" pitchFamily="18" charset="0"/>
              </a:rPr>
              <a:t>Neil McGlohon</a:t>
            </a:r>
          </a:p>
          <a:p>
            <a:pPr lvl="1" algn="l">
              <a:spcBef>
                <a:spcPts val="0"/>
              </a:spcBef>
            </a:pPr>
            <a:r>
              <a:rPr lang="en-US" sz="2000" dirty="0" smtClean="0">
                <a:solidFill>
                  <a:schemeClr val="tx1"/>
                </a:solidFill>
                <a:latin typeface="Times New Roman" pitchFamily="18" charset="0"/>
                <a:cs typeface="Times New Roman" pitchFamily="18" charset="0"/>
              </a:rPr>
              <a:t>Michael Wilkinson</a:t>
            </a:r>
          </a:p>
          <a:p>
            <a:pPr algn="l">
              <a:spcBef>
                <a:spcPts val="0"/>
              </a:spcBef>
            </a:pPr>
            <a:r>
              <a:rPr lang="en-US" sz="2000" dirty="0" smtClean="0">
                <a:solidFill>
                  <a:schemeClr val="tx1"/>
                </a:solidFill>
                <a:latin typeface="Times New Roman" pitchFamily="18" charset="0"/>
                <a:cs typeface="Times New Roman" pitchFamily="18" charset="0"/>
              </a:rPr>
              <a:t>Spring 2013</a:t>
            </a:r>
          </a:p>
          <a:p>
            <a:pPr lvl="1" algn="l">
              <a:spcBef>
                <a:spcPts val="0"/>
              </a:spcBef>
            </a:pPr>
            <a:r>
              <a:rPr lang="en-US" sz="2000" dirty="0" smtClean="0">
                <a:solidFill>
                  <a:schemeClr val="tx1"/>
                </a:solidFill>
                <a:latin typeface="Times New Roman" pitchFamily="18" charset="0"/>
                <a:cs typeface="Times New Roman" pitchFamily="18" charset="0"/>
              </a:rPr>
              <a:t>Bailey Bedford</a:t>
            </a:r>
          </a:p>
          <a:p>
            <a:pPr lvl="1" algn="l">
              <a:spcBef>
                <a:spcPts val="0"/>
              </a:spcBef>
            </a:pPr>
            <a:r>
              <a:rPr lang="en-US" sz="2000" dirty="0" smtClean="0">
                <a:solidFill>
                  <a:schemeClr val="tx1"/>
                </a:solidFill>
                <a:latin typeface="Times New Roman" pitchFamily="18" charset="0"/>
                <a:cs typeface="Times New Roman" pitchFamily="18" charset="0"/>
              </a:rPr>
              <a:t>Seth Hodgson</a:t>
            </a:r>
          </a:p>
          <a:p>
            <a:pPr lvl="1" algn="l">
              <a:spcBef>
                <a:spcPts val="0"/>
              </a:spcBef>
            </a:pPr>
            <a:r>
              <a:rPr lang="en-US" sz="2000" dirty="0" smtClean="0">
                <a:solidFill>
                  <a:schemeClr val="tx1"/>
                </a:solidFill>
                <a:latin typeface="Times New Roman" pitchFamily="18" charset="0"/>
                <a:cs typeface="Times New Roman" pitchFamily="18" charset="0"/>
              </a:rPr>
              <a:t>Catie Ranie</a:t>
            </a:r>
          </a:p>
          <a:p>
            <a:pPr lvl="1" algn="l">
              <a:spcBef>
                <a:spcPts val="0"/>
              </a:spcBef>
            </a:pPr>
            <a:r>
              <a:rPr lang="en-US" sz="2000" dirty="0" smtClean="0">
                <a:solidFill>
                  <a:schemeClr val="tx1"/>
                </a:solidFill>
                <a:latin typeface="Times New Roman" pitchFamily="18" charset="0"/>
                <a:cs typeface="Times New Roman" pitchFamily="18" charset="0"/>
              </a:rPr>
              <a:t>Teddy Curtis</a:t>
            </a:r>
          </a:p>
          <a:p>
            <a:pPr lvl="1" algn="l">
              <a:spcBef>
                <a:spcPts val="0"/>
              </a:spcBef>
            </a:pPr>
            <a:r>
              <a:rPr lang="en-US" sz="2000" dirty="0" smtClean="0">
                <a:solidFill>
                  <a:schemeClr val="tx1"/>
                </a:solidFill>
                <a:latin typeface="Times New Roman" pitchFamily="18" charset="0"/>
                <a:cs typeface="Times New Roman" pitchFamily="18" charset="0"/>
              </a:rPr>
              <a:t>Aaron Wegner</a:t>
            </a:r>
          </a:p>
          <a:p>
            <a:pPr algn="l">
              <a:spcBef>
                <a:spcPts val="0"/>
              </a:spcBef>
            </a:pPr>
            <a:r>
              <a:rPr lang="en-US" sz="2000" dirty="0" smtClean="0">
                <a:solidFill>
                  <a:schemeClr val="tx1"/>
                </a:solidFill>
                <a:latin typeface="Times New Roman" pitchFamily="18" charset="0"/>
                <a:cs typeface="Times New Roman" pitchFamily="18" charset="0"/>
              </a:rPr>
              <a:t>Fall 2013</a:t>
            </a:r>
          </a:p>
          <a:p>
            <a:pPr algn="l">
              <a:spcBef>
                <a:spcPts val="0"/>
              </a:spcBef>
            </a:pPr>
            <a:r>
              <a:rPr lang="en-US" sz="2000" dirty="0" smtClean="0">
                <a:solidFill>
                  <a:schemeClr val="tx1"/>
                </a:solidFill>
                <a:latin typeface="Times New Roman" pitchFamily="18" charset="0"/>
                <a:cs typeface="Times New Roman" pitchFamily="18" charset="0"/>
              </a:rPr>
              <a:t>	Jeff Gillean</a:t>
            </a:r>
          </a:p>
          <a:p>
            <a:pPr algn="l">
              <a:spcBef>
                <a:spcPts val="0"/>
              </a:spcBef>
            </a:pPr>
            <a:r>
              <a:rPr lang="en-US" sz="2000" dirty="0" smtClean="0">
                <a:solidFill>
                  <a:schemeClr val="tx1"/>
                </a:solidFill>
                <a:latin typeface="Times New Roman" pitchFamily="18" charset="0"/>
                <a:cs typeface="Times New Roman" pitchFamily="18" charset="0"/>
              </a:rPr>
              <a:t>	Kate Ciampa</a:t>
            </a:r>
          </a:p>
        </p:txBody>
      </p:sp>
      <p:cxnSp>
        <p:nvCxnSpPr>
          <p:cNvPr id="5" name="Straight Connector 4"/>
          <p:cNvCxnSpPr/>
          <p:nvPr/>
        </p:nvCxnSpPr>
        <p:spPr>
          <a:xfrm>
            <a:off x="0" y="881025"/>
            <a:ext cx="5117527" cy="1588"/>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90500" y="985000"/>
            <a:ext cx="8727869" cy="523220"/>
          </a:xfrm>
          <a:prstGeom prst="rect">
            <a:avLst/>
          </a:prstGeom>
          <a:noFill/>
        </p:spPr>
        <p:txBody>
          <a:bodyPr wrap="square" rtlCol="0">
            <a:spAutoFit/>
          </a:bodyPr>
          <a:lstStyle/>
          <a:p>
            <a:pPr algn="ctr"/>
            <a:r>
              <a:rPr lang="en-US" sz="2800" dirty="0" smtClean="0">
                <a:latin typeface="Times New Roman" pitchFamily="18" charset="0"/>
                <a:cs typeface="Times New Roman" pitchFamily="18" charset="0"/>
              </a:rPr>
              <a:t>Measuring the Gravitational Constant: G</a:t>
            </a:r>
            <a:endParaRPr lang="en-US" sz="2800" dirty="0">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1546071"/>
            <a:ext cx="3571875" cy="530489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533400" y="1371600"/>
            <a:ext cx="8308975" cy="48514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TextBox 29"/>
          <p:cNvSpPr txBox="1">
            <a:spLocks noChangeArrowheads="1"/>
          </p:cNvSpPr>
          <p:nvPr/>
        </p:nvSpPr>
        <p:spPr bwMode="auto">
          <a:xfrm>
            <a:off x="4343400" y="2286000"/>
            <a:ext cx="3527425" cy="396875"/>
          </a:xfrm>
          <a:prstGeom prst="rect">
            <a:avLst/>
          </a:prstGeom>
          <a:noFill/>
          <a:ln w="9525">
            <a:noFill/>
            <a:miter lim="800000"/>
            <a:headEnd/>
            <a:tailEnd/>
          </a:ln>
        </p:spPr>
        <p:txBody>
          <a:bodyPr wrap="none">
            <a:prstTxWarp prst="textNoShape">
              <a:avLst/>
            </a:prstTxWarp>
            <a:spAutoFit/>
          </a:bodyPr>
          <a:lstStyle/>
          <a:p>
            <a:pPr eaLnBrk="1" hangingPunct="1"/>
            <a:r>
              <a:rPr lang="en-US" sz="2000" dirty="0">
                <a:solidFill>
                  <a:schemeClr val="bg1"/>
                </a:solidFill>
                <a:latin typeface="Arial Unicode MS" pitchFamily="8" charset="0"/>
                <a:ea typeface="Times New Roman" pitchFamily="8" charset="0"/>
                <a:cs typeface="Times New Roman" pitchFamily="8" charset="0"/>
              </a:rPr>
              <a:t>laser position after one period</a:t>
            </a:r>
          </a:p>
        </p:txBody>
      </p:sp>
      <p:sp>
        <p:nvSpPr>
          <p:cNvPr id="31" name="TextBox 30"/>
          <p:cNvSpPr txBox="1">
            <a:spLocks noChangeArrowheads="1"/>
          </p:cNvSpPr>
          <p:nvPr/>
        </p:nvSpPr>
        <p:spPr bwMode="auto">
          <a:xfrm>
            <a:off x="2786063" y="2570163"/>
            <a:ext cx="2360612" cy="396875"/>
          </a:xfrm>
          <a:prstGeom prst="rect">
            <a:avLst/>
          </a:prstGeom>
          <a:noFill/>
          <a:ln w="9525">
            <a:noFill/>
            <a:miter lim="800000"/>
            <a:headEnd/>
            <a:tailEnd/>
          </a:ln>
        </p:spPr>
        <p:txBody>
          <a:bodyPr wrap="none">
            <a:prstTxWarp prst="textNoShape">
              <a:avLst/>
            </a:prstTxWarp>
            <a:spAutoFit/>
          </a:bodyPr>
          <a:lstStyle/>
          <a:p>
            <a:pPr eaLnBrk="1" hangingPunct="1"/>
            <a:r>
              <a:rPr lang="en-US" sz="2000" dirty="0">
                <a:latin typeface="Arial Unicode MS" pitchFamily="8" charset="0"/>
                <a:ea typeface="Times New Roman" pitchFamily="8" charset="0"/>
                <a:cs typeface="Times New Roman" pitchFamily="8" charset="0"/>
              </a:rPr>
              <a:t>equilibrium position</a:t>
            </a:r>
          </a:p>
        </p:txBody>
      </p:sp>
      <p:cxnSp>
        <p:nvCxnSpPr>
          <p:cNvPr id="32" name="Straight Arrow Connector 31"/>
          <p:cNvCxnSpPr>
            <a:stCxn id="45" idx="3"/>
          </p:cNvCxnSpPr>
          <p:nvPr/>
        </p:nvCxnSpPr>
        <p:spPr>
          <a:xfrm flipV="1">
            <a:off x="2513013" y="2951163"/>
            <a:ext cx="5454650" cy="831850"/>
          </a:xfrm>
          <a:prstGeom prst="straightConnector1">
            <a:avLst/>
          </a:prstGeom>
          <a:ln w="25400">
            <a:solidFill>
              <a:schemeClr val="bg1"/>
            </a:solidFill>
            <a:tailEnd type="stealth"/>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513013" y="3783013"/>
            <a:ext cx="5454650" cy="996950"/>
          </a:xfrm>
          <a:prstGeom prst="straightConnector1">
            <a:avLst/>
          </a:prstGeom>
          <a:ln w="25400">
            <a:solidFill>
              <a:schemeClr val="bg1"/>
            </a:solidFill>
            <a:tailEnd type="stealth"/>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2513013" y="2570163"/>
            <a:ext cx="5454650" cy="1212850"/>
          </a:xfrm>
          <a:prstGeom prst="straightConnector1">
            <a:avLst/>
          </a:prstGeom>
          <a:ln w="254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1979613" y="1928813"/>
            <a:ext cx="457200" cy="4572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36" name="Oval 35"/>
          <p:cNvSpPr/>
          <p:nvPr/>
        </p:nvSpPr>
        <p:spPr>
          <a:xfrm>
            <a:off x="2513013" y="5205413"/>
            <a:ext cx="457200" cy="4572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37" name="Oval 36"/>
          <p:cNvSpPr/>
          <p:nvPr/>
        </p:nvSpPr>
        <p:spPr>
          <a:xfrm>
            <a:off x="3025775" y="4856163"/>
            <a:ext cx="1143000" cy="1143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38" name="Oval 37"/>
          <p:cNvSpPr/>
          <p:nvPr/>
        </p:nvSpPr>
        <p:spPr>
          <a:xfrm>
            <a:off x="762000" y="1579563"/>
            <a:ext cx="1143000" cy="1143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cxnSp>
        <p:nvCxnSpPr>
          <p:cNvPr id="39" name="Straight Connector 38"/>
          <p:cNvCxnSpPr>
            <a:stCxn id="45" idx="3"/>
          </p:cNvCxnSpPr>
          <p:nvPr/>
        </p:nvCxnSpPr>
        <p:spPr>
          <a:xfrm>
            <a:off x="2513013" y="3783013"/>
            <a:ext cx="2863850" cy="63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4538663" y="3668713"/>
            <a:ext cx="1447800" cy="228600"/>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eaLnBrk="1" hangingPunct="1"/>
            <a:r>
              <a:rPr lang="en-US" sz="2000" dirty="0">
                <a:solidFill>
                  <a:schemeClr val="tx1"/>
                </a:solidFill>
                <a:latin typeface="Arial Unicode MS" pitchFamily="8" charset="0"/>
                <a:ea typeface="Times New Roman" pitchFamily="8" charset="0"/>
                <a:cs typeface="Times New Roman" pitchFamily="8" charset="0"/>
              </a:rPr>
              <a:t>laser</a:t>
            </a:r>
          </a:p>
        </p:txBody>
      </p:sp>
      <p:grpSp>
        <p:nvGrpSpPr>
          <p:cNvPr id="41" name="Group 11"/>
          <p:cNvGrpSpPr/>
          <p:nvPr/>
        </p:nvGrpSpPr>
        <p:grpSpPr>
          <a:xfrm>
            <a:off x="765238" y="1579563"/>
            <a:ext cx="3404616" cy="4419599"/>
            <a:chOff x="1179576" y="2133600"/>
            <a:chExt cx="3404616" cy="4419600"/>
          </a:xfrm>
          <a:solidFill>
            <a:schemeClr val="bg1">
              <a:lumMod val="65000"/>
            </a:schemeClr>
          </a:solidFill>
        </p:grpSpPr>
        <p:sp>
          <p:nvSpPr>
            <p:cNvPr id="42" name="Oval 41"/>
            <p:cNvSpPr/>
            <p:nvPr/>
          </p:nvSpPr>
          <p:spPr>
            <a:xfrm>
              <a:off x="1179576" y="2133600"/>
              <a:ext cx="1143000" cy="114300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43" name="Oval 42"/>
            <p:cNvSpPr/>
            <p:nvPr/>
          </p:nvSpPr>
          <p:spPr>
            <a:xfrm>
              <a:off x="3441192" y="5410200"/>
              <a:ext cx="1143000" cy="114300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grpSp>
        <p:nvGrpSpPr>
          <p:cNvPr id="44" name="Group 22"/>
          <p:cNvGrpSpPr/>
          <p:nvPr/>
        </p:nvGrpSpPr>
        <p:grpSpPr>
          <a:xfrm>
            <a:off x="1970303" y="1928288"/>
            <a:ext cx="1000433" cy="3732907"/>
            <a:chOff x="2384640" y="2482326"/>
            <a:chExt cx="1000434" cy="3732906"/>
          </a:xfrm>
          <a:solidFill>
            <a:schemeClr val="bg1">
              <a:lumMod val="65000"/>
            </a:schemeClr>
          </a:solidFill>
        </p:grpSpPr>
        <p:sp>
          <p:nvSpPr>
            <p:cNvPr id="45" name="Rectangle 44"/>
            <p:cNvSpPr/>
            <p:nvPr/>
          </p:nvSpPr>
          <p:spPr>
            <a:xfrm rot="21034443">
              <a:off x="2832522" y="2591744"/>
              <a:ext cx="94859" cy="3505200"/>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46" name="Oval 45"/>
            <p:cNvSpPr/>
            <p:nvPr/>
          </p:nvSpPr>
          <p:spPr>
            <a:xfrm>
              <a:off x="2384640" y="2482326"/>
              <a:ext cx="457200" cy="45720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47" name="Oval 46"/>
            <p:cNvSpPr/>
            <p:nvPr/>
          </p:nvSpPr>
          <p:spPr>
            <a:xfrm>
              <a:off x="2927874" y="5758032"/>
              <a:ext cx="457200" cy="45720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grpSp>
        <p:nvGrpSpPr>
          <p:cNvPr id="48" name="Group 94"/>
          <p:cNvGrpSpPr>
            <a:grpSpLocks/>
          </p:cNvGrpSpPr>
          <p:nvPr/>
        </p:nvGrpSpPr>
        <p:grpSpPr bwMode="auto">
          <a:xfrm>
            <a:off x="8043863" y="2570163"/>
            <a:ext cx="304800" cy="2211387"/>
            <a:chOff x="8305800" y="2286000"/>
            <a:chExt cx="304800" cy="2210594"/>
          </a:xfrm>
        </p:grpSpPr>
        <p:cxnSp>
          <p:nvCxnSpPr>
            <p:cNvPr id="49" name="Straight Arrow Connector 48"/>
            <p:cNvCxnSpPr/>
            <p:nvPr/>
          </p:nvCxnSpPr>
          <p:spPr>
            <a:xfrm rot="10800000">
              <a:off x="8305800" y="2286000"/>
              <a:ext cx="304800" cy="12695"/>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rot="10800000" flipV="1">
              <a:off x="8305800" y="4495008"/>
              <a:ext cx="304800" cy="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rot="5400000">
              <a:off x="7397352" y="3391296"/>
              <a:ext cx="2209008" cy="1588"/>
            </a:xfrm>
            <a:prstGeom prst="straightConnector1">
              <a:avLst/>
            </a:prstGeom>
            <a:ln w="2540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grpSp>
      <p:sp>
        <p:nvSpPr>
          <p:cNvPr id="52" name="Rectangle 51"/>
          <p:cNvSpPr/>
          <p:nvPr/>
        </p:nvSpPr>
        <p:spPr>
          <a:xfrm>
            <a:off x="7967663" y="2112963"/>
            <a:ext cx="152400" cy="3124200"/>
          </a:xfrm>
          <a:prstGeom prst="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53" name="TextBox 83"/>
          <p:cNvSpPr txBox="1">
            <a:spLocks noChangeArrowheads="1"/>
          </p:cNvSpPr>
          <p:nvPr/>
        </p:nvSpPr>
        <p:spPr bwMode="auto">
          <a:xfrm>
            <a:off x="1066800" y="3048000"/>
            <a:ext cx="846138" cy="396875"/>
          </a:xfrm>
          <a:prstGeom prst="rect">
            <a:avLst/>
          </a:prstGeom>
          <a:noFill/>
          <a:ln w="9525">
            <a:noFill/>
            <a:miter lim="800000"/>
            <a:headEnd/>
            <a:tailEnd/>
          </a:ln>
        </p:spPr>
        <p:txBody>
          <a:bodyPr wrap="none">
            <a:prstTxWarp prst="textNoShape">
              <a:avLst/>
            </a:prstTxWarp>
            <a:spAutoFit/>
          </a:bodyPr>
          <a:lstStyle/>
          <a:p>
            <a:pPr eaLnBrk="1" hangingPunct="1"/>
            <a:r>
              <a:rPr lang="en-US" sz="2000" dirty="0">
                <a:latin typeface="Arial Unicode MS" pitchFamily="8" charset="0"/>
                <a:ea typeface="Times New Roman" pitchFamily="8" charset="0"/>
                <a:cs typeface="Times New Roman" pitchFamily="8" charset="0"/>
              </a:rPr>
              <a:t>mirror</a:t>
            </a:r>
          </a:p>
        </p:txBody>
      </p:sp>
      <p:cxnSp>
        <p:nvCxnSpPr>
          <p:cNvPr id="54" name="Straight Arrow Connector 53"/>
          <p:cNvCxnSpPr>
            <a:endCxn id="45" idx="3"/>
          </p:cNvCxnSpPr>
          <p:nvPr/>
        </p:nvCxnSpPr>
        <p:spPr>
          <a:xfrm>
            <a:off x="1871663" y="3332163"/>
            <a:ext cx="641350" cy="450850"/>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55" name="TextBox 83"/>
          <p:cNvSpPr txBox="1">
            <a:spLocks noChangeArrowheads="1"/>
          </p:cNvSpPr>
          <p:nvPr/>
        </p:nvSpPr>
        <p:spPr bwMode="auto">
          <a:xfrm>
            <a:off x="1752600" y="1371600"/>
            <a:ext cx="1058863" cy="396875"/>
          </a:xfrm>
          <a:prstGeom prst="rect">
            <a:avLst/>
          </a:prstGeom>
          <a:noFill/>
          <a:ln w="9525">
            <a:noFill/>
            <a:miter lim="800000"/>
            <a:headEnd/>
            <a:tailEnd/>
          </a:ln>
        </p:spPr>
        <p:txBody>
          <a:bodyPr wrap="none">
            <a:prstTxWarp prst="textNoShape">
              <a:avLst/>
            </a:prstTxWarp>
            <a:spAutoFit/>
          </a:bodyPr>
          <a:lstStyle/>
          <a:p>
            <a:pPr eaLnBrk="1" hangingPunct="1"/>
            <a:r>
              <a:rPr lang="en-US" sz="2000" dirty="0">
                <a:latin typeface="Arial Unicode MS" pitchFamily="8" charset="0"/>
                <a:ea typeface="Times New Roman" pitchFamily="8" charset="0"/>
                <a:cs typeface="Times New Roman" pitchFamily="8" charset="0"/>
              </a:rPr>
              <a:t>masses</a:t>
            </a:r>
          </a:p>
        </p:txBody>
      </p:sp>
      <p:sp>
        <p:nvSpPr>
          <p:cNvPr id="56" name="Text Box 31"/>
          <p:cNvSpPr txBox="1">
            <a:spLocks noChangeArrowheads="1"/>
          </p:cNvSpPr>
          <p:nvPr/>
        </p:nvSpPr>
        <p:spPr bwMode="auto">
          <a:xfrm rot="10800000">
            <a:off x="8383588" y="3127375"/>
            <a:ext cx="458787" cy="1108075"/>
          </a:xfrm>
          <a:prstGeom prst="rect">
            <a:avLst/>
          </a:prstGeom>
          <a:noFill/>
          <a:ln w="9525">
            <a:noFill/>
            <a:miter lim="800000"/>
            <a:headEnd/>
            <a:tailEnd/>
          </a:ln>
          <a:effectLst/>
        </p:spPr>
        <p:txBody>
          <a:bodyPr vert="eaVert" wrap="none">
            <a:prstTxWarp prst="textNoShape">
              <a:avLst/>
            </a:prstTxWarp>
            <a:spAutoFit/>
          </a:bodyPr>
          <a:lstStyle/>
          <a:p>
            <a:pPr eaLnBrk="1" hangingPunct="1">
              <a:spcBef>
                <a:spcPct val="20000"/>
              </a:spcBef>
              <a:buFont typeface="Arial" pitchFamily="8" charset="0"/>
              <a:buNone/>
            </a:pPr>
            <a:r>
              <a:rPr lang="en-US" sz="1800" dirty="0">
                <a:latin typeface="Arial Unicode MS" pitchFamily="8" charset="0"/>
              </a:rPr>
              <a:t>Amplitude</a:t>
            </a:r>
          </a:p>
        </p:txBody>
      </p:sp>
      <p:sp>
        <p:nvSpPr>
          <p:cNvPr id="57" name="Title 1"/>
          <p:cNvSpPr>
            <a:spLocks noGrp="1"/>
          </p:cNvSpPr>
          <p:nvPr>
            <p:ph type="title"/>
          </p:nvPr>
        </p:nvSpPr>
        <p:spPr>
          <a:xfrm>
            <a:off x="171516" y="270857"/>
            <a:ext cx="3774408" cy="812262"/>
          </a:xfrm>
        </p:spPr>
        <p:txBody>
          <a:bodyPr>
            <a:normAutofit/>
          </a:bodyPr>
          <a:lstStyle/>
          <a:p>
            <a:r>
              <a:rPr lang="en-US" dirty="0" smtClean="0">
                <a:latin typeface="Times New Roman" pitchFamily="18" charset="0"/>
                <a:cs typeface="Times New Roman" pitchFamily="18" charset="0"/>
              </a:rPr>
              <a:t>The Apparatus</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1000" fill="hold"/>
                                        <p:tgtEl>
                                          <p:spTgt spid="31"/>
                                        </p:tgtEl>
                                        <p:attrNameLst>
                                          <p:attrName>style.color</p:attrName>
                                        </p:attrNameLst>
                                      </p:cBhvr>
                                      <p:to>
                                        <a:schemeClr val="bg1"/>
                                      </p:to>
                                    </p:animClr>
                                  </p:childTnLst>
                                </p:cTn>
                              </p:par>
                            </p:childTnLst>
                          </p:cTn>
                        </p:par>
                        <p:par>
                          <p:cTn id="7" fill="hold">
                            <p:stCondLst>
                              <p:cond delay="1000"/>
                            </p:stCondLst>
                            <p:childTnLst>
                              <p:par>
                                <p:cTn id="8" presetID="8" presetClass="emph" presetSubtype="0" fill="hold" nodeType="afterEffect">
                                  <p:stCondLst>
                                    <p:cond delay="0"/>
                                  </p:stCondLst>
                                  <p:childTnLst>
                                    <p:animRot by="-6660000">
                                      <p:cBhvr>
                                        <p:cTn id="9" dur="1000" fill="hold"/>
                                        <p:tgtEl>
                                          <p:spTgt spid="41"/>
                                        </p:tgtEl>
                                        <p:attrNameLst>
                                          <p:attrName>r</p:attrName>
                                        </p:attrNameLst>
                                      </p:cBhvr>
                                    </p:animRot>
                                  </p:childTnLst>
                                </p:cTn>
                              </p:par>
                            </p:childTnLst>
                          </p:cTn>
                        </p:par>
                        <p:par>
                          <p:cTn id="10" fill="hold">
                            <p:stCondLst>
                              <p:cond delay="2000"/>
                            </p:stCondLst>
                            <p:childTnLst>
                              <p:par>
                                <p:cTn id="11" presetID="8" presetClass="emph" presetSubtype="0" fill="hold" nodeType="afterEffect">
                                  <p:stCondLst>
                                    <p:cond delay="0"/>
                                  </p:stCondLst>
                                  <p:childTnLst>
                                    <p:animRot by="1080000">
                                      <p:cBhvr>
                                        <p:cTn id="12" dur="5000" fill="hold"/>
                                        <p:tgtEl>
                                          <p:spTgt spid="44"/>
                                        </p:tgtEl>
                                        <p:attrNameLst>
                                          <p:attrName>r</p:attrName>
                                        </p:attrNameLst>
                                      </p:cBhvr>
                                    </p:animRot>
                                  </p:childTnLst>
                                </p:cTn>
                              </p:par>
                            </p:childTnLst>
                          </p:cTn>
                        </p:par>
                        <p:par>
                          <p:cTn id="13" fill="hold">
                            <p:stCondLst>
                              <p:cond delay="7000"/>
                            </p:stCondLst>
                            <p:childTnLst>
                              <p:par>
                                <p:cTn id="14" presetID="7" presetClass="emph" presetSubtype="2" fill="hold" nodeType="afterEffect">
                                  <p:stCondLst>
                                    <p:cond delay="0"/>
                                  </p:stCondLst>
                                  <p:childTnLst>
                                    <p:animClr clrSpc="rgb" dir="cw">
                                      <p:cBhvr>
                                        <p:cTn id="15" dur="1000" fill="hold"/>
                                        <p:tgtEl>
                                          <p:spTgt spid="34"/>
                                        </p:tgtEl>
                                        <p:attrNameLst>
                                          <p:attrName>stroke.color</p:attrName>
                                        </p:attrNameLst>
                                      </p:cBhvr>
                                      <p:to>
                                        <a:srgbClr val="FFFFFF"/>
                                      </p:to>
                                    </p:animClr>
                                    <p:set>
                                      <p:cBhvr>
                                        <p:cTn id="16" dur="1000" fill="hold"/>
                                        <p:tgtEl>
                                          <p:spTgt spid="34"/>
                                        </p:tgtEl>
                                        <p:attrNameLst>
                                          <p:attrName>stroke.on</p:attrName>
                                        </p:attrNameLst>
                                      </p:cBhvr>
                                      <p:to>
                                        <p:strVal val="true"/>
                                      </p:to>
                                    </p:set>
                                  </p:childTnLst>
                                </p:cTn>
                              </p:par>
                            </p:childTnLst>
                          </p:cTn>
                        </p:par>
                        <p:par>
                          <p:cTn id="17" fill="hold">
                            <p:stCondLst>
                              <p:cond delay="8000"/>
                            </p:stCondLst>
                            <p:childTnLst>
                              <p:par>
                                <p:cTn id="18" presetID="7" presetClass="emph" presetSubtype="2" fill="hold" nodeType="afterEffect">
                                  <p:stCondLst>
                                    <p:cond delay="0"/>
                                  </p:stCondLst>
                                  <p:childTnLst>
                                    <p:animClr clrSpc="rgb" dir="cw">
                                      <p:cBhvr>
                                        <p:cTn id="19" dur="1000" fill="hold"/>
                                        <p:tgtEl>
                                          <p:spTgt spid="33"/>
                                        </p:tgtEl>
                                        <p:attrNameLst>
                                          <p:attrName>stroke.color</p:attrName>
                                        </p:attrNameLst>
                                      </p:cBhvr>
                                      <p:to>
                                        <a:srgbClr val="FF0000"/>
                                      </p:to>
                                    </p:animClr>
                                    <p:set>
                                      <p:cBhvr>
                                        <p:cTn id="20" dur="1000" fill="hold"/>
                                        <p:tgtEl>
                                          <p:spTgt spid="33"/>
                                        </p:tgtEl>
                                        <p:attrNameLst>
                                          <p:attrName>stroke.on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nodeType="clickEffect">
                                  <p:stCondLst>
                                    <p:cond delay="0"/>
                                  </p:stCondLst>
                                  <p:childTnLst>
                                    <p:animRot by="-840000">
                                      <p:cBhvr>
                                        <p:cTn id="24" dur="5000" fill="hold"/>
                                        <p:tgtEl>
                                          <p:spTgt spid="44"/>
                                        </p:tgtEl>
                                        <p:attrNameLst>
                                          <p:attrName>r</p:attrName>
                                        </p:attrNameLst>
                                      </p:cBhvr>
                                    </p:animRot>
                                  </p:childTnLst>
                                </p:cTn>
                              </p:par>
                            </p:childTnLst>
                          </p:cTn>
                        </p:par>
                        <p:par>
                          <p:cTn id="25" fill="hold">
                            <p:stCondLst>
                              <p:cond delay="5000"/>
                            </p:stCondLst>
                            <p:childTnLst>
                              <p:par>
                                <p:cTn id="26" presetID="7" presetClass="emph" presetSubtype="2" fill="hold" nodeType="afterEffect">
                                  <p:stCondLst>
                                    <p:cond delay="0"/>
                                  </p:stCondLst>
                                  <p:childTnLst>
                                    <p:animClr clrSpc="rgb" dir="cw">
                                      <p:cBhvr>
                                        <p:cTn id="27" dur="1000" fill="hold"/>
                                        <p:tgtEl>
                                          <p:spTgt spid="33"/>
                                        </p:tgtEl>
                                        <p:attrNameLst>
                                          <p:attrName>stroke.color</p:attrName>
                                        </p:attrNameLst>
                                      </p:cBhvr>
                                      <p:to>
                                        <a:schemeClr val="bg1"/>
                                      </p:to>
                                    </p:animClr>
                                    <p:set>
                                      <p:cBhvr>
                                        <p:cTn id="28" dur="1000" fill="hold"/>
                                        <p:tgtEl>
                                          <p:spTgt spid="33"/>
                                        </p:tgtEl>
                                        <p:attrNameLst>
                                          <p:attrName>stroke.on</p:attrName>
                                        </p:attrNameLst>
                                      </p:cBhvr>
                                      <p:to>
                                        <p:strVal val="true"/>
                                      </p:to>
                                    </p:set>
                                  </p:childTnLst>
                                </p:cTn>
                              </p:par>
                            </p:childTnLst>
                          </p:cTn>
                        </p:par>
                        <p:par>
                          <p:cTn id="29" fill="hold">
                            <p:stCondLst>
                              <p:cond delay="6000"/>
                            </p:stCondLst>
                            <p:childTnLst>
                              <p:par>
                                <p:cTn id="30" presetID="7" presetClass="emph" presetSubtype="2" fill="hold" nodeType="afterEffect">
                                  <p:stCondLst>
                                    <p:cond delay="0"/>
                                  </p:stCondLst>
                                  <p:childTnLst>
                                    <p:animClr clrSpc="rgb" dir="cw">
                                      <p:cBhvr>
                                        <p:cTn id="31" dur="4000" fill="hold"/>
                                        <p:tgtEl>
                                          <p:spTgt spid="32"/>
                                        </p:tgtEl>
                                        <p:attrNameLst>
                                          <p:attrName>stroke.color</p:attrName>
                                        </p:attrNameLst>
                                      </p:cBhvr>
                                      <p:to>
                                        <a:srgbClr val="FF0000"/>
                                      </p:to>
                                    </p:animClr>
                                    <p:set>
                                      <p:cBhvr>
                                        <p:cTn id="32" dur="4000" fill="hold"/>
                                        <p:tgtEl>
                                          <p:spTgt spid="32"/>
                                        </p:tgtEl>
                                        <p:attrNameLst>
                                          <p:attrName>stroke.on</p:attrName>
                                        </p:attrNameLst>
                                      </p:cBhvr>
                                      <p:to>
                                        <p:strVal val="true"/>
                                      </p:to>
                                    </p:set>
                                  </p:childTnLst>
                                </p:cTn>
                              </p:par>
                              <p:par>
                                <p:cTn id="33" presetID="3" presetClass="emph" presetSubtype="2" fill="hold" grpId="0" nodeType="withEffect">
                                  <p:stCondLst>
                                    <p:cond delay="0"/>
                                  </p:stCondLst>
                                  <p:childTnLst>
                                    <p:animClr clrSpc="rgb" dir="cw">
                                      <p:cBhvr override="childStyle">
                                        <p:cTn id="34" dur="4000" fill="hold"/>
                                        <p:tgtEl>
                                          <p:spTgt spid="30"/>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8"/>
          <p:cNvSpPr>
            <a:spLocks noChangeArrowheads="1"/>
          </p:cNvSpPr>
          <p:nvPr/>
        </p:nvSpPr>
        <p:spPr bwMode="auto">
          <a:xfrm>
            <a:off x="685800" y="5181600"/>
            <a:ext cx="7696200" cy="1524000"/>
          </a:xfrm>
          <a:prstGeom prst="rect">
            <a:avLst/>
          </a:prstGeom>
          <a:solidFill>
            <a:srgbClr val="33CCCC">
              <a:alpha val="70000"/>
            </a:srgbClr>
          </a:solidFill>
          <a:ln w="9525">
            <a:solidFill>
              <a:schemeClr val="tx1"/>
            </a:solidFill>
            <a:miter lim="800000"/>
            <a:headEnd/>
            <a:tailEnd/>
          </a:ln>
          <a:effectLst/>
        </p:spPr>
        <p:txBody>
          <a:bodyPr wrap="none" anchor="ctr">
            <a:prstTxWarp prst="textNoShape">
              <a:avLst/>
            </a:prstTxWarp>
          </a:bodyPr>
          <a:lstStyle/>
          <a:p>
            <a:endParaRPr lang="en-US" dirty="0"/>
          </a:p>
        </p:txBody>
      </p:sp>
      <p:sp>
        <p:nvSpPr>
          <p:cNvPr id="5" name="Text Box 28"/>
          <p:cNvSpPr txBox="1">
            <a:spLocks noChangeArrowheads="1"/>
          </p:cNvSpPr>
          <p:nvPr/>
        </p:nvSpPr>
        <p:spPr bwMode="auto">
          <a:xfrm>
            <a:off x="304800" y="1066800"/>
            <a:ext cx="3486150" cy="769441"/>
          </a:xfrm>
          <a:prstGeom prst="rect">
            <a:avLst/>
          </a:prstGeom>
          <a:noFill/>
          <a:ln w="38100">
            <a:noFill/>
            <a:miter lim="800000"/>
            <a:headEnd/>
            <a:tailEnd/>
          </a:ln>
        </p:spPr>
        <p:txBody>
          <a:bodyPr wrap="square">
            <a:prstTxWarp prst="textNoShape">
              <a:avLst/>
            </a:prstTxWarp>
            <a:spAutoFit/>
          </a:bodyPr>
          <a:lstStyle/>
          <a:p>
            <a:pPr eaLnBrk="1" hangingPunct="1"/>
            <a:r>
              <a:rPr lang="en-US" sz="2400" dirty="0" smtClean="0"/>
              <a:t>Starting Position</a:t>
            </a:r>
            <a:r>
              <a:rPr lang="en-US" sz="2400" dirty="0"/>
              <a:t>: </a:t>
            </a:r>
          </a:p>
          <a:p>
            <a:pPr eaLnBrk="1" hangingPunct="1"/>
            <a:r>
              <a:rPr lang="en-US" sz="2000" dirty="0"/>
              <a:t>System is </a:t>
            </a:r>
            <a:r>
              <a:rPr lang="en-US" sz="2000" dirty="0" smtClean="0"/>
              <a:t>in equilibrium</a:t>
            </a:r>
            <a:endParaRPr lang="en-US" sz="2000" dirty="0"/>
          </a:p>
        </p:txBody>
      </p:sp>
      <p:sp>
        <p:nvSpPr>
          <p:cNvPr id="6" name="Text Box 35"/>
          <p:cNvSpPr txBox="1">
            <a:spLocks noChangeArrowheads="1"/>
          </p:cNvSpPr>
          <p:nvPr/>
        </p:nvSpPr>
        <p:spPr bwMode="auto">
          <a:xfrm>
            <a:off x="5129212" y="1066800"/>
            <a:ext cx="3582987" cy="769441"/>
          </a:xfrm>
          <a:prstGeom prst="rect">
            <a:avLst/>
          </a:prstGeom>
          <a:noFill/>
          <a:ln w="38100">
            <a:noFill/>
            <a:miter lim="800000"/>
            <a:headEnd/>
            <a:tailEnd/>
          </a:ln>
        </p:spPr>
        <p:txBody>
          <a:bodyPr wrap="square">
            <a:prstTxWarp prst="textNoShape">
              <a:avLst/>
            </a:prstTxWarp>
            <a:spAutoFit/>
          </a:bodyPr>
          <a:lstStyle/>
          <a:p>
            <a:pPr eaLnBrk="1" hangingPunct="1"/>
            <a:r>
              <a:rPr lang="en-US" sz="2400" dirty="0" smtClean="0"/>
              <a:t>After Switching Position:</a:t>
            </a:r>
          </a:p>
          <a:p>
            <a:pPr eaLnBrk="1" hangingPunct="1"/>
            <a:r>
              <a:rPr lang="en-US" sz="2000" dirty="0"/>
              <a:t>System is</a:t>
            </a:r>
            <a:r>
              <a:rPr lang="en-US" sz="2000" dirty="0" smtClean="0"/>
              <a:t> not in equilibrium</a:t>
            </a:r>
            <a:endParaRPr lang="en-US" sz="2000" dirty="0"/>
          </a:p>
        </p:txBody>
      </p:sp>
      <p:grpSp>
        <p:nvGrpSpPr>
          <p:cNvPr id="7" name="Group 32"/>
          <p:cNvGrpSpPr>
            <a:grpSpLocks/>
          </p:cNvGrpSpPr>
          <p:nvPr/>
        </p:nvGrpSpPr>
        <p:grpSpPr bwMode="auto">
          <a:xfrm>
            <a:off x="157163" y="1831975"/>
            <a:ext cx="3633787" cy="3076575"/>
            <a:chOff x="99" y="1154"/>
            <a:chExt cx="2289" cy="1938"/>
          </a:xfrm>
        </p:grpSpPr>
        <p:pic>
          <p:nvPicPr>
            <p:cNvPr id="8" name="Picture 30"/>
            <p:cNvPicPr>
              <a:picLocks noChangeAspect="1" noChangeArrowheads="1"/>
            </p:cNvPicPr>
            <p:nvPr/>
          </p:nvPicPr>
          <p:blipFill>
            <a:blip r:embed="rId3"/>
            <a:srcRect/>
            <a:stretch>
              <a:fillRect/>
            </a:stretch>
          </p:blipFill>
          <p:spPr bwMode="auto">
            <a:xfrm>
              <a:off x="99" y="1154"/>
              <a:ext cx="2289" cy="1464"/>
            </a:xfrm>
            <a:prstGeom prst="rect">
              <a:avLst/>
            </a:prstGeom>
            <a:noFill/>
          </p:spPr>
        </p:pic>
        <p:sp>
          <p:nvSpPr>
            <p:cNvPr id="9" name="Text Box 30"/>
            <p:cNvSpPr txBox="1">
              <a:spLocks noChangeArrowheads="1"/>
            </p:cNvSpPr>
            <p:nvPr/>
          </p:nvSpPr>
          <p:spPr bwMode="auto">
            <a:xfrm>
              <a:off x="240" y="2688"/>
              <a:ext cx="2016" cy="404"/>
            </a:xfrm>
            <a:prstGeom prst="rect">
              <a:avLst/>
            </a:prstGeom>
            <a:solidFill>
              <a:srgbClr val="000080"/>
            </a:solidFill>
            <a:ln w="38100">
              <a:noFill/>
              <a:miter lim="800000"/>
              <a:headEnd/>
              <a:tailEnd/>
            </a:ln>
          </p:spPr>
          <p:txBody>
            <a:bodyPr>
              <a:prstTxWarp prst="textNoShape">
                <a:avLst/>
              </a:prstTxWarp>
              <a:spAutoFit/>
            </a:bodyPr>
            <a:lstStyle/>
            <a:p>
              <a:pPr eaLnBrk="1" hangingPunct="1"/>
              <a:r>
                <a:rPr lang="en-US" sz="1800" b="1" dirty="0">
                  <a:solidFill>
                    <a:srgbClr val="66FFCC"/>
                  </a:solidFill>
                </a:rPr>
                <a:t>Gravity</a:t>
              </a:r>
              <a:r>
                <a:rPr lang="en-US" sz="1800" dirty="0">
                  <a:solidFill>
                    <a:schemeClr val="bg1"/>
                  </a:solidFill>
                </a:rPr>
                <a:t> and </a:t>
              </a:r>
              <a:r>
                <a:rPr lang="en-US" sz="1800" b="1" dirty="0">
                  <a:solidFill>
                    <a:srgbClr val="FF0000"/>
                  </a:solidFill>
                </a:rPr>
                <a:t>Torsion</a:t>
              </a:r>
              <a:r>
                <a:rPr lang="en-US" sz="1800" dirty="0">
                  <a:solidFill>
                    <a:schemeClr val="bg1"/>
                  </a:solidFill>
                </a:rPr>
                <a:t> are </a:t>
              </a:r>
            </a:p>
            <a:p>
              <a:pPr eaLnBrk="1" hangingPunct="1"/>
              <a:r>
                <a:rPr lang="en-US" sz="1800" b="1" u="sng" dirty="0">
                  <a:solidFill>
                    <a:schemeClr val="bg1"/>
                  </a:solidFill>
                </a:rPr>
                <a:t>equal and opposite</a:t>
              </a:r>
            </a:p>
          </p:txBody>
        </p:sp>
        <p:sp>
          <p:nvSpPr>
            <p:cNvPr id="10" name="AutoShape 21"/>
            <p:cNvSpPr>
              <a:spLocks noChangeArrowheads="1"/>
            </p:cNvSpPr>
            <p:nvPr/>
          </p:nvSpPr>
          <p:spPr bwMode="auto">
            <a:xfrm>
              <a:off x="2007" y="1427"/>
              <a:ext cx="144" cy="384"/>
            </a:xfrm>
            <a:prstGeom prst="upArrow">
              <a:avLst>
                <a:gd name="adj1" fmla="val 50000"/>
                <a:gd name="adj2" fmla="val 66667"/>
              </a:avLst>
            </a:prstGeom>
            <a:solidFill>
              <a:srgbClr val="33CCCC"/>
            </a:solidFill>
            <a:ln w="19050">
              <a:solidFill>
                <a:schemeClr val="tx1"/>
              </a:solidFill>
              <a:miter lim="800000"/>
              <a:headEnd/>
              <a:tailEnd/>
            </a:ln>
            <a:effectLst/>
          </p:spPr>
          <p:txBody>
            <a:bodyPr wrap="none" anchor="ctr">
              <a:prstTxWarp prst="textNoShape">
                <a:avLst/>
              </a:prstTxWarp>
              <a:spAutoFit/>
            </a:bodyPr>
            <a:lstStyle/>
            <a:p>
              <a:endParaRPr lang="en-US" dirty="0"/>
            </a:p>
          </p:txBody>
        </p:sp>
        <p:sp>
          <p:nvSpPr>
            <p:cNvPr id="11" name="AutoShape 22"/>
            <p:cNvSpPr>
              <a:spLocks noChangeArrowheads="1"/>
            </p:cNvSpPr>
            <p:nvPr/>
          </p:nvSpPr>
          <p:spPr bwMode="auto">
            <a:xfrm flipV="1">
              <a:off x="2007" y="1959"/>
              <a:ext cx="144" cy="384"/>
            </a:xfrm>
            <a:prstGeom prst="upArrow">
              <a:avLst>
                <a:gd name="adj1" fmla="val 50000"/>
                <a:gd name="adj2" fmla="val 66667"/>
              </a:avLst>
            </a:prstGeom>
            <a:solidFill>
              <a:srgbClr val="FF0000"/>
            </a:solidFill>
            <a:ln w="19050">
              <a:solidFill>
                <a:schemeClr val="tx1"/>
              </a:solidFill>
              <a:miter lim="800000"/>
              <a:headEnd/>
              <a:tailEnd/>
            </a:ln>
            <a:effectLst/>
          </p:spPr>
          <p:txBody>
            <a:bodyPr anchor="ctr">
              <a:prstTxWarp prst="textNoShape">
                <a:avLst/>
              </a:prstTxWarp>
              <a:spAutoFit/>
            </a:bodyPr>
            <a:lstStyle/>
            <a:p>
              <a:endParaRPr lang="en-US" dirty="0"/>
            </a:p>
          </p:txBody>
        </p:sp>
      </p:grpSp>
      <p:pic>
        <p:nvPicPr>
          <p:cNvPr id="13" name="Picture 31"/>
          <p:cNvPicPr>
            <a:picLocks noChangeAspect="1" noChangeArrowheads="1"/>
          </p:cNvPicPr>
          <p:nvPr/>
        </p:nvPicPr>
        <p:blipFill>
          <a:blip r:embed="rId3"/>
          <a:srcRect/>
          <a:stretch>
            <a:fillRect/>
          </a:stretch>
        </p:blipFill>
        <p:spPr bwMode="auto">
          <a:xfrm flipH="1">
            <a:off x="4764088" y="1887538"/>
            <a:ext cx="3633787" cy="2324100"/>
          </a:xfrm>
          <a:prstGeom prst="rect">
            <a:avLst/>
          </a:prstGeom>
          <a:noFill/>
        </p:spPr>
      </p:pic>
      <p:sp>
        <p:nvSpPr>
          <p:cNvPr id="14" name="Text Box 36"/>
          <p:cNvSpPr txBox="1">
            <a:spLocks noChangeArrowheads="1"/>
          </p:cNvSpPr>
          <p:nvPr/>
        </p:nvSpPr>
        <p:spPr bwMode="auto">
          <a:xfrm>
            <a:off x="5181600" y="4267200"/>
            <a:ext cx="2895600" cy="646331"/>
          </a:xfrm>
          <a:prstGeom prst="rect">
            <a:avLst/>
          </a:prstGeom>
          <a:solidFill>
            <a:srgbClr val="000080"/>
          </a:solidFill>
          <a:ln w="38100">
            <a:noFill/>
            <a:miter lim="800000"/>
            <a:headEnd/>
            <a:tailEnd/>
          </a:ln>
        </p:spPr>
        <p:txBody>
          <a:bodyPr>
            <a:prstTxWarp prst="textNoShape">
              <a:avLst/>
            </a:prstTxWarp>
            <a:spAutoFit/>
          </a:bodyPr>
          <a:lstStyle/>
          <a:p>
            <a:pPr eaLnBrk="1" hangingPunct="1"/>
            <a:r>
              <a:rPr lang="en-US" sz="1800" b="1" dirty="0">
                <a:solidFill>
                  <a:srgbClr val="66FFCC"/>
                </a:solidFill>
              </a:rPr>
              <a:t>Gravity</a:t>
            </a:r>
            <a:r>
              <a:rPr lang="en-US" sz="1800" dirty="0">
                <a:solidFill>
                  <a:schemeClr val="bg1"/>
                </a:solidFill>
              </a:rPr>
              <a:t> and </a:t>
            </a:r>
            <a:r>
              <a:rPr lang="en-US" sz="1800" b="1" dirty="0" smtClean="0">
                <a:solidFill>
                  <a:srgbClr val="FF0000"/>
                </a:solidFill>
              </a:rPr>
              <a:t>Torsion</a:t>
            </a:r>
            <a:r>
              <a:rPr lang="en-US" b="1" dirty="0" smtClean="0">
                <a:solidFill>
                  <a:schemeClr val="bg1"/>
                </a:solidFill>
              </a:rPr>
              <a:t> are </a:t>
            </a:r>
            <a:r>
              <a:rPr lang="en-US" b="1" u="sng" dirty="0" smtClean="0">
                <a:solidFill>
                  <a:schemeClr val="bg1"/>
                </a:solidFill>
              </a:rPr>
              <a:t>collinear</a:t>
            </a:r>
            <a:endParaRPr lang="en-US" sz="1800" b="1" u="sng" dirty="0">
              <a:solidFill>
                <a:schemeClr val="bg1"/>
              </a:solidFill>
            </a:endParaRPr>
          </a:p>
        </p:txBody>
      </p:sp>
      <p:sp>
        <p:nvSpPr>
          <p:cNvPr id="16" name="AutoShape 24"/>
          <p:cNvSpPr>
            <a:spLocks noChangeArrowheads="1"/>
          </p:cNvSpPr>
          <p:nvPr/>
        </p:nvSpPr>
        <p:spPr bwMode="auto">
          <a:xfrm flipV="1">
            <a:off x="7693025" y="3168651"/>
            <a:ext cx="228600" cy="609600"/>
          </a:xfrm>
          <a:prstGeom prst="upArrow">
            <a:avLst>
              <a:gd name="adj1" fmla="val 50000"/>
              <a:gd name="adj2" fmla="val 66667"/>
            </a:avLst>
          </a:prstGeom>
          <a:solidFill>
            <a:srgbClr val="66FFCC"/>
          </a:solidFill>
          <a:ln w="19050">
            <a:solidFill>
              <a:schemeClr val="tx1"/>
            </a:solidFill>
            <a:miter lim="800000"/>
            <a:headEnd/>
            <a:tailEnd/>
          </a:ln>
          <a:effectLst/>
        </p:spPr>
        <p:txBody>
          <a:bodyPr anchor="ctr">
            <a:prstTxWarp prst="textNoShape">
              <a:avLst/>
            </a:prstTxWarp>
            <a:spAutoFit/>
          </a:bodyPr>
          <a:lstStyle/>
          <a:p>
            <a:endParaRPr lang="en-US" dirty="0"/>
          </a:p>
        </p:txBody>
      </p:sp>
      <p:sp>
        <p:nvSpPr>
          <p:cNvPr id="17" name="Text Box 36"/>
          <p:cNvSpPr txBox="1">
            <a:spLocks noChangeArrowheads="1"/>
          </p:cNvSpPr>
          <p:nvPr/>
        </p:nvSpPr>
        <p:spPr bwMode="auto">
          <a:xfrm>
            <a:off x="395288" y="5372104"/>
            <a:ext cx="7981941" cy="1169551"/>
          </a:xfrm>
          <a:prstGeom prst="rect">
            <a:avLst/>
          </a:prstGeom>
          <a:noFill/>
          <a:ln w="38100">
            <a:noFill/>
            <a:miter lim="800000"/>
            <a:headEnd/>
            <a:tailEnd/>
          </a:ln>
        </p:spPr>
        <p:txBody>
          <a:bodyPr wrap="square">
            <a:prstTxWarp prst="textNoShape">
              <a:avLst/>
            </a:prstTxWarp>
            <a:spAutoFit/>
          </a:bodyPr>
          <a:lstStyle/>
          <a:p>
            <a:pPr marL="630238" lvl="1" indent="-173038" eaLnBrk="1" hangingPunct="1">
              <a:lnSpc>
                <a:spcPts val="2400"/>
              </a:lnSpc>
              <a:spcAft>
                <a:spcPts val="1200"/>
              </a:spcAft>
              <a:buFontTx/>
              <a:buChar char="•"/>
            </a:pPr>
            <a:r>
              <a:rPr lang="en-US" sz="2000" dirty="0">
                <a:latin typeface="Times New Roman" pitchFamily="18" charset="0"/>
                <a:cs typeface="Times New Roman" pitchFamily="18" charset="0"/>
              </a:rPr>
              <a:t>Both forces are responsible for the acceleration that the small balls feel when the equilibrium positions are </a:t>
            </a:r>
            <a:r>
              <a:rPr lang="en-US" sz="2000" dirty="0" smtClean="0">
                <a:latin typeface="Times New Roman" pitchFamily="18" charset="0"/>
                <a:cs typeface="Times New Roman" pitchFamily="18" charset="0"/>
              </a:rPr>
              <a:t>disturbed</a:t>
            </a:r>
            <a:endParaRPr lang="en-US" sz="2000" dirty="0">
              <a:latin typeface="Times New Roman" pitchFamily="18" charset="0"/>
              <a:cs typeface="Times New Roman" pitchFamily="18" charset="0"/>
            </a:endParaRPr>
          </a:p>
          <a:p>
            <a:pPr marL="630238" lvl="1" indent="-173038" eaLnBrk="1" hangingPunct="1">
              <a:lnSpc>
                <a:spcPts val="2400"/>
              </a:lnSpc>
              <a:spcAft>
                <a:spcPts val="1200"/>
              </a:spcAft>
              <a:buFontTx/>
              <a:buChar char="•"/>
            </a:pPr>
            <a:r>
              <a:rPr lang="en-US" sz="2000" dirty="0">
                <a:latin typeface="Times New Roman" pitchFamily="18" charset="0"/>
                <a:cs typeface="Times New Roman" pitchFamily="18" charset="0"/>
              </a:rPr>
              <a:t>Both forces are responsible for the final equilibrium position</a:t>
            </a:r>
          </a:p>
        </p:txBody>
      </p:sp>
      <p:sp>
        <p:nvSpPr>
          <p:cNvPr id="18" name="AutoShape 24"/>
          <p:cNvSpPr>
            <a:spLocks noChangeArrowheads="1"/>
          </p:cNvSpPr>
          <p:nvPr/>
        </p:nvSpPr>
        <p:spPr bwMode="auto">
          <a:xfrm flipV="1">
            <a:off x="7921625" y="3168651"/>
            <a:ext cx="228600" cy="609600"/>
          </a:xfrm>
          <a:prstGeom prst="upArrow">
            <a:avLst>
              <a:gd name="adj1" fmla="val 50000"/>
              <a:gd name="adj2" fmla="val 66667"/>
            </a:avLst>
          </a:prstGeom>
          <a:solidFill>
            <a:srgbClr val="FF0000"/>
          </a:solidFill>
          <a:ln w="19050">
            <a:solidFill>
              <a:schemeClr val="tx1"/>
            </a:solidFill>
            <a:miter lim="800000"/>
            <a:headEnd/>
            <a:tailEnd/>
          </a:ln>
          <a:effectLst/>
        </p:spPr>
        <p:txBody>
          <a:bodyPr anchor="ctr">
            <a:prstTxWarp prst="textNoShape">
              <a:avLst/>
            </a:prstTxWarp>
            <a:spAutoFit/>
          </a:bodyPr>
          <a:lstStyle/>
          <a:p>
            <a:endParaRPr lang="en-US" dirty="0"/>
          </a:p>
        </p:txBody>
      </p:sp>
      <p:sp>
        <p:nvSpPr>
          <p:cNvPr id="3" name="Title 2"/>
          <p:cNvSpPr>
            <a:spLocks noGrp="1"/>
          </p:cNvSpPr>
          <p:nvPr>
            <p:ph type="title"/>
          </p:nvPr>
        </p:nvSpPr>
        <p:spPr>
          <a:xfrm>
            <a:off x="171517" y="257869"/>
            <a:ext cx="4655855" cy="812262"/>
          </a:xfrm>
        </p:spPr>
        <p:txBody>
          <a:bodyPr>
            <a:normAutofit/>
          </a:bodyPr>
          <a:lstStyle/>
          <a:p>
            <a:r>
              <a:rPr lang="en-US" dirty="0" smtClean="0">
                <a:latin typeface="Times New Roman" pitchFamily="18" charset="0"/>
                <a:cs typeface="Times New Roman" pitchFamily="18" charset="0"/>
              </a:rPr>
              <a:t>Description of the Forces</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p:cNvSpPr>
          <p:nvPr/>
        </p:nvSpPr>
        <p:spPr bwMode="auto">
          <a:xfrm>
            <a:off x="0" y="1143000"/>
            <a:ext cx="6278563" cy="25668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171450" marR="0" lvl="0" indent="-171450" algn="l" defTabSz="914400" rtl="0" eaLnBrk="0" fontAlgn="base" latinLnBrk="0" hangingPunct="0">
              <a:lnSpc>
                <a:spcPct val="90000"/>
              </a:lnSpc>
              <a:spcBef>
                <a:spcPct val="15000"/>
              </a:spcBef>
              <a:spcAft>
                <a:spcPct val="15000"/>
              </a:spcAft>
              <a:buClrTx/>
              <a:buSzTx/>
              <a:buFont typeface="Arial" pitchFamily="8" charset="0"/>
              <a:buChar char="•"/>
              <a:tabLst/>
              <a:defRPr/>
            </a:pPr>
            <a:r>
              <a:rPr kumimoji="0" lang="en-US" sz="20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Measure difference on screen </a:t>
            </a:r>
            <a:r>
              <a:rPr kumimoji="0" lang="el-GR" sz="20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a:t>
            </a:r>
            <a:r>
              <a:rPr kumimoji="0" lang="en-US" sz="20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S between equilibrium positions</a:t>
            </a:r>
          </a:p>
          <a:p>
            <a:pPr marL="449263" marR="0" lvl="1" indent="-163513" algn="l" defTabSz="914400" rtl="0" eaLnBrk="0" fontAlgn="base" latinLnBrk="0" hangingPunct="0">
              <a:lnSpc>
                <a:spcPct val="90000"/>
              </a:lnSpc>
              <a:spcBef>
                <a:spcPct val="15000"/>
              </a:spcBef>
              <a:spcAft>
                <a:spcPct val="15000"/>
              </a:spcAft>
              <a:buClrTx/>
              <a:buSzTx/>
              <a:buFont typeface="Arial" pitchFamily="8" charset="0"/>
              <a:buChar char="–"/>
              <a:tabLst/>
              <a:defRPr/>
            </a:pPr>
            <a:r>
              <a:rPr kumimoji="0" lang="en-US" sz="1800" b="0" i="0" u="none" strike="noStrike" kern="1200" cap="none" spc="0" normalizeH="0" baseline="0" noProof="0" dirty="0" smtClean="0">
                <a:ln>
                  <a:noFill/>
                </a:ln>
                <a:solidFill>
                  <a:schemeClr val="tx1"/>
                </a:solidFill>
                <a:effectLst/>
                <a:uLnTx/>
                <a:uFillTx/>
                <a:latin typeface="Times New Roman" pitchFamily="18" charset="0"/>
                <a:ea typeface="ＭＳ Ｐゴシック" pitchFamily="8" charset="-128"/>
                <a:cs typeface="Times New Roman" pitchFamily="18" charset="0"/>
              </a:rPr>
              <a:t>Equilibrium positions: States where lead balls are not moving</a:t>
            </a:r>
          </a:p>
          <a:p>
            <a:pPr marL="449263" marR="0" lvl="1" indent="-163513" algn="l" defTabSz="914400" rtl="0" eaLnBrk="0" fontAlgn="base" latinLnBrk="0" hangingPunct="0">
              <a:lnSpc>
                <a:spcPct val="90000"/>
              </a:lnSpc>
              <a:spcBef>
                <a:spcPct val="15000"/>
              </a:spcBef>
              <a:spcAft>
                <a:spcPct val="15000"/>
              </a:spcAft>
              <a:buClrTx/>
              <a:buSzTx/>
              <a:buFont typeface="Arial" pitchFamily="8" charset="0"/>
              <a:buChar char="–"/>
              <a:tabLst/>
              <a:defRPr/>
            </a:pPr>
            <a:r>
              <a:rPr kumimoji="0" lang="en-US" sz="1800" b="0" i="0" u="none" strike="noStrike" kern="1200" cap="none" spc="0" normalizeH="0" baseline="0" noProof="0" dirty="0" smtClean="0">
                <a:ln>
                  <a:noFill/>
                </a:ln>
                <a:solidFill>
                  <a:schemeClr val="tx1"/>
                </a:solidFill>
                <a:effectLst/>
                <a:uLnTx/>
                <a:uFillTx/>
                <a:latin typeface="Times New Roman" pitchFamily="18" charset="0"/>
                <a:ea typeface="ＭＳ Ｐゴシック" pitchFamily="8" charset="-128"/>
                <a:cs typeface="Times New Roman" pitchFamily="18" charset="0"/>
              </a:rPr>
              <a:t>Measurement gives angular displacement between equilibrium positions</a:t>
            </a:r>
          </a:p>
          <a:p>
            <a:pPr marL="449263" marR="0" lvl="1" indent="-163513" algn="l" defTabSz="914400" rtl="0" eaLnBrk="0" fontAlgn="base" latinLnBrk="0" hangingPunct="0">
              <a:lnSpc>
                <a:spcPct val="90000"/>
              </a:lnSpc>
              <a:spcBef>
                <a:spcPct val="15000"/>
              </a:spcBef>
              <a:spcAft>
                <a:spcPct val="15000"/>
              </a:spcAft>
              <a:buClrTx/>
              <a:buSzTx/>
              <a:buFont typeface="Arial" pitchFamily="8" charset="0"/>
              <a:buChar char="–"/>
              <a:tabLst/>
              <a:defRPr/>
            </a:pPr>
            <a:r>
              <a:rPr kumimoji="0" lang="en-US" sz="1800" b="0" i="0" u="none" strike="noStrike" kern="1200" cap="none" spc="0" normalizeH="0" baseline="0" noProof="0" dirty="0" smtClean="0">
                <a:ln>
                  <a:noFill/>
                </a:ln>
                <a:solidFill>
                  <a:schemeClr val="tx1"/>
                </a:solidFill>
                <a:effectLst/>
                <a:uLnTx/>
                <a:uFillTx/>
                <a:latin typeface="Times New Roman" pitchFamily="18" charset="0"/>
                <a:ea typeface="ＭＳ Ｐゴシック" pitchFamily="8" charset="-128"/>
                <a:cs typeface="Times New Roman" pitchFamily="18" charset="0"/>
              </a:rPr>
              <a:t>Combine with a measurement of the period to obtain G</a:t>
            </a:r>
          </a:p>
          <a:p>
            <a:pPr marL="449263" marR="0" lvl="1" indent="-163513" algn="l" defTabSz="914400" rtl="0" eaLnBrk="0" fontAlgn="base" latinLnBrk="0" hangingPunct="0">
              <a:lnSpc>
                <a:spcPct val="90000"/>
              </a:lnSpc>
              <a:spcBef>
                <a:spcPct val="15000"/>
              </a:spcBef>
              <a:spcAft>
                <a:spcPct val="15000"/>
              </a:spcAft>
              <a:buClrTx/>
              <a:buSzTx/>
              <a:buFont typeface="Arial" pitchFamily="8" charset="0"/>
              <a:buChar char="–"/>
              <a:tabLst/>
              <a:defRPr/>
            </a:pPr>
            <a:endParaRPr kumimoji="0" lang="en-US" sz="1800" b="0" i="0" u="none" strike="noStrike" kern="1200" cap="none" spc="0" normalizeH="0" baseline="0" noProof="0" dirty="0" smtClean="0">
              <a:ln>
                <a:noFill/>
              </a:ln>
              <a:solidFill>
                <a:schemeClr val="tx1"/>
              </a:solidFill>
              <a:effectLst/>
              <a:uLnTx/>
              <a:uFillTx/>
              <a:ea typeface="ＭＳ Ｐゴシック" pitchFamily="8" charset="-128"/>
              <a:cs typeface="+mn-cs"/>
            </a:endParaRPr>
          </a:p>
          <a:p>
            <a:pPr marL="449263" marR="0" lvl="1" indent="-163513" algn="l" defTabSz="914400" rtl="0" eaLnBrk="0" fontAlgn="base" latinLnBrk="0" hangingPunct="0">
              <a:lnSpc>
                <a:spcPct val="90000"/>
              </a:lnSpc>
              <a:spcBef>
                <a:spcPct val="15000"/>
              </a:spcBef>
              <a:spcAft>
                <a:spcPct val="15000"/>
              </a:spcAft>
              <a:buClrTx/>
              <a:buSzTx/>
              <a:buFont typeface="Arial" pitchFamily="8" charset="0"/>
              <a:buChar char="–"/>
              <a:tabLst/>
              <a:defRPr/>
            </a:pPr>
            <a:endParaRPr kumimoji="0" lang="en-US" sz="1800" b="0" i="0" u="none" strike="noStrike" kern="1200" cap="none" spc="0" normalizeH="0" baseline="0" noProof="0" dirty="0">
              <a:ln>
                <a:noFill/>
              </a:ln>
              <a:solidFill>
                <a:schemeClr val="tx1"/>
              </a:solidFill>
              <a:effectLst/>
              <a:uLnTx/>
              <a:uFillTx/>
              <a:ea typeface="ＭＳ Ｐゴシック" pitchFamily="8" charset="-128"/>
              <a:cs typeface="+mn-cs"/>
            </a:endParaRPr>
          </a:p>
        </p:txBody>
      </p:sp>
      <p:pic>
        <p:nvPicPr>
          <p:cNvPr id="6" name="Picture 3" descr="Theta.jpg"/>
          <p:cNvPicPr>
            <a:picLocks noChangeAspect="1"/>
          </p:cNvPicPr>
          <p:nvPr/>
        </p:nvPicPr>
        <p:blipFill>
          <a:blip r:embed="rId3"/>
          <a:srcRect l="5531" r="5972" b="5006"/>
          <a:stretch>
            <a:fillRect/>
          </a:stretch>
        </p:blipFill>
        <p:spPr bwMode="auto">
          <a:xfrm>
            <a:off x="6257924" y="-6454"/>
            <a:ext cx="2886075" cy="5683270"/>
          </a:xfrm>
          <a:prstGeom prst="rect">
            <a:avLst/>
          </a:prstGeom>
          <a:noFill/>
          <a:ln w="9525">
            <a:noFill/>
            <a:miter lim="800000"/>
            <a:headEnd/>
            <a:tailEnd/>
          </a:ln>
        </p:spPr>
      </p:pic>
      <p:pic>
        <p:nvPicPr>
          <p:cNvPr id="7" name="Picture 2"/>
          <p:cNvPicPr>
            <a:picLocks noChangeAspect="1" noChangeArrowheads="1"/>
          </p:cNvPicPr>
          <p:nvPr/>
        </p:nvPicPr>
        <p:blipFill>
          <a:blip r:embed="rId4"/>
          <a:srcRect t="-6456"/>
          <a:stretch>
            <a:fillRect/>
          </a:stretch>
        </p:blipFill>
        <p:spPr bwMode="auto">
          <a:xfrm>
            <a:off x="444500" y="3076575"/>
            <a:ext cx="4413250" cy="3781425"/>
          </a:xfrm>
          <a:prstGeom prst="rect">
            <a:avLst/>
          </a:prstGeom>
          <a:noFill/>
          <a:ln w="38100">
            <a:noFill/>
            <a:miter lim="800000"/>
            <a:headEnd/>
            <a:tailEnd/>
          </a:ln>
        </p:spPr>
      </p:pic>
      <p:sp>
        <p:nvSpPr>
          <p:cNvPr id="8" name="Text Box 7"/>
          <p:cNvSpPr txBox="1">
            <a:spLocks noChangeArrowheads="1"/>
          </p:cNvSpPr>
          <p:nvPr/>
        </p:nvSpPr>
        <p:spPr bwMode="auto">
          <a:xfrm>
            <a:off x="541338" y="5989638"/>
            <a:ext cx="1497012" cy="396875"/>
          </a:xfrm>
          <a:prstGeom prst="rect">
            <a:avLst/>
          </a:prstGeom>
          <a:solidFill>
            <a:srgbClr val="666699"/>
          </a:solidFill>
          <a:ln w="9525">
            <a:noFill/>
            <a:miter lim="800000"/>
            <a:headEnd/>
            <a:tailEnd/>
          </a:ln>
          <a:effectLst/>
        </p:spPr>
        <p:txBody>
          <a:bodyPr wrap="none">
            <a:prstTxWarp prst="textNoShape">
              <a:avLst/>
            </a:prstTxWarp>
            <a:spAutoFit/>
          </a:bodyPr>
          <a:lstStyle/>
          <a:p>
            <a:r>
              <a:rPr lang="en-US" sz="2000" dirty="0"/>
              <a:t>Actual Data</a:t>
            </a:r>
          </a:p>
        </p:txBody>
      </p:sp>
      <p:sp>
        <p:nvSpPr>
          <p:cNvPr id="10" name="Title 1"/>
          <p:cNvSpPr txBox="1">
            <a:spLocks/>
          </p:cNvSpPr>
          <p:nvPr/>
        </p:nvSpPr>
        <p:spPr>
          <a:xfrm>
            <a:off x="-4647696" y="1143000"/>
            <a:ext cx="4298882" cy="812262"/>
          </a:xfrm>
          <a:prstGeom prst="rect">
            <a:avLst/>
          </a:prstGeom>
        </p:spPr>
        <p:txBody>
          <a:bodyPr vert="horz" lIns="91440" tIns="45720" rIns="91440" bIns="45720" rtlCol="0" anchor="b">
            <a:normAutofit/>
          </a:bodyPr>
          <a:lstStyle/>
          <a:p>
            <a:pPr marL="0" marR="0" lvl="0" indent="0" algn="r" defTabSz="4572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Gill Sans"/>
              <a:ea typeface="+mj-ea"/>
              <a:cs typeface="Gill Sans"/>
            </a:endParaRPr>
          </a:p>
        </p:txBody>
      </p:sp>
      <p:sp>
        <p:nvSpPr>
          <p:cNvPr id="12" name="Title 11"/>
          <p:cNvSpPr>
            <a:spLocks noGrp="1"/>
          </p:cNvSpPr>
          <p:nvPr>
            <p:ph type="title"/>
          </p:nvPr>
        </p:nvSpPr>
        <p:spPr>
          <a:xfrm>
            <a:off x="171517" y="257869"/>
            <a:ext cx="5383122" cy="812262"/>
          </a:xfrm>
        </p:spPr>
        <p:txBody>
          <a:bodyPr>
            <a:normAutofit fontScale="90000"/>
          </a:bodyPr>
          <a:lstStyle/>
          <a:p>
            <a:r>
              <a:rPr lang="en-US" dirty="0" smtClean="0">
                <a:latin typeface="Times New Roman" pitchFamily="18" charset="0"/>
                <a:cs typeface="Times New Roman" pitchFamily="18" charset="0"/>
              </a:rPr>
              <a:t>Method 1: Equilibrium Position</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647696" y="1143000"/>
            <a:ext cx="4298882" cy="812262"/>
          </a:xfrm>
          <a:prstGeom prst="rect">
            <a:avLst/>
          </a:prstGeom>
        </p:spPr>
        <p:txBody>
          <a:bodyPr vert="horz" lIns="91440" tIns="45720" rIns="91440" bIns="45720" rtlCol="0" anchor="b">
            <a:normAutofit/>
          </a:bodyPr>
          <a:lstStyle/>
          <a:p>
            <a:pPr algn="r">
              <a:spcBef>
                <a:spcPct val="0"/>
              </a:spcBef>
              <a:defRPr/>
            </a:pPr>
            <a:endParaRPr lang="en-US" sz="3200" b="1" dirty="0">
              <a:solidFill>
                <a:prstClr val="black"/>
              </a:solidFill>
              <a:latin typeface="Gill Sans"/>
              <a:cs typeface="Gill Sans"/>
            </a:endParaRPr>
          </a:p>
        </p:txBody>
      </p:sp>
      <p:sp>
        <p:nvSpPr>
          <p:cNvPr id="12" name="Title 11"/>
          <p:cNvSpPr>
            <a:spLocks noGrp="1"/>
          </p:cNvSpPr>
          <p:nvPr>
            <p:ph type="title"/>
          </p:nvPr>
        </p:nvSpPr>
        <p:spPr>
          <a:xfrm>
            <a:off x="171517" y="257869"/>
            <a:ext cx="1866833" cy="812262"/>
          </a:xfrm>
        </p:spPr>
        <p:txBody>
          <a:bodyPr>
            <a:normAutofit/>
          </a:bodyPr>
          <a:lstStyle/>
          <a:p>
            <a:r>
              <a:rPr lang="en-US" dirty="0" smtClean="0">
                <a:latin typeface="Times New Roman" pitchFamily="18" charset="0"/>
                <a:cs typeface="Times New Roman" pitchFamily="18" charset="0"/>
              </a:rPr>
              <a:t>Movie</a:t>
            </a:r>
            <a:endParaRPr lang="en-US" dirty="0"/>
          </a:p>
        </p:txBody>
      </p:sp>
      <p:pic>
        <p:nvPicPr>
          <p:cNvPr id="4" name="Untitled.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143000"/>
            <a:ext cx="6096000" cy="4572000"/>
          </a:xfrm>
          <a:prstGeom prst="rect">
            <a:avLst/>
          </a:prstGeom>
        </p:spPr>
      </p:pic>
      <p:cxnSp>
        <p:nvCxnSpPr>
          <p:cNvPr id="6" name="Straight Connector 5"/>
          <p:cNvCxnSpPr/>
          <p:nvPr/>
        </p:nvCxnSpPr>
        <p:spPr>
          <a:xfrm>
            <a:off x="3912931" y="1468469"/>
            <a:ext cx="0" cy="5486400"/>
          </a:xfrm>
          <a:prstGeom prst="line">
            <a:avLst/>
          </a:prstGeom>
          <a:ln w="15875">
            <a:solidFill>
              <a:srgbClr val="007D00"/>
            </a:solidFill>
            <a:prstDash val="dash"/>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110728" y="1468469"/>
            <a:ext cx="0" cy="5486400"/>
          </a:xfrm>
          <a:prstGeom prst="line">
            <a:avLst/>
          </a:prstGeom>
          <a:ln w="15875">
            <a:solidFill>
              <a:srgbClr val="FF0000"/>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79355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39103" y="1130786"/>
            <a:ext cx="8933497" cy="707886"/>
          </a:xfrm>
          <a:prstGeom prst="rect">
            <a:avLst/>
          </a:prstGeom>
          <a:noFill/>
        </p:spPr>
        <p:txBody>
          <a:bodyPr wrap="square" rtlCol="0">
            <a:spAutoFit/>
          </a:bodyPr>
          <a:lstStyle/>
          <a:p>
            <a:pPr>
              <a:buFont typeface="Arial"/>
              <a:buChar char="•"/>
            </a:pPr>
            <a:r>
              <a:rPr lang="en-US" sz="2000" dirty="0" smtClean="0">
                <a:latin typeface="Times New Roman" pitchFamily="18" charset="0"/>
                <a:cs typeface="Times New Roman" pitchFamily="18" charset="0"/>
              </a:rPr>
              <a:t>To measure Δs, find the distance between the two equilibrium positions</a:t>
            </a:r>
          </a:p>
          <a:p>
            <a:pPr>
              <a:buFont typeface="Arial"/>
              <a:buChar char="•"/>
            </a:pPr>
            <a:r>
              <a:rPr lang="en-US" sz="2000" dirty="0" smtClean="0">
                <a:latin typeface="Times New Roman" pitchFamily="18" charset="0"/>
                <a:cs typeface="Times New Roman" pitchFamily="18" charset="0"/>
              </a:rPr>
              <a:t>In our case, Δs = 0.132 m</a:t>
            </a:r>
            <a:endParaRPr lang="en-US" sz="2000" dirty="0">
              <a:latin typeface="Times New Roman" pitchFamily="18" charset="0"/>
              <a:cs typeface="Times New Roman" pitchFamily="18" charset="0"/>
            </a:endParaRPr>
          </a:p>
        </p:txBody>
      </p:sp>
      <p:sp>
        <p:nvSpPr>
          <p:cNvPr id="6" name="Title 5"/>
          <p:cNvSpPr>
            <a:spLocks noGrp="1"/>
          </p:cNvSpPr>
          <p:nvPr>
            <p:ph type="title"/>
          </p:nvPr>
        </p:nvSpPr>
        <p:spPr>
          <a:xfrm>
            <a:off x="171518" y="257869"/>
            <a:ext cx="8545762" cy="812262"/>
          </a:xfrm>
        </p:spPr>
        <p:txBody>
          <a:bodyPr>
            <a:normAutofit/>
          </a:bodyPr>
          <a:lstStyle/>
          <a:p>
            <a:pPr algn="ctr"/>
            <a:r>
              <a:rPr lang="en-US" sz="3000" dirty="0" smtClean="0">
                <a:latin typeface="Times New Roman" pitchFamily="18" charset="0"/>
                <a:cs typeface="Times New Roman" pitchFamily="18" charset="0"/>
              </a:rPr>
              <a:t>Results from Equilibrium Position Method</a:t>
            </a:r>
            <a:endParaRPr lang="en-US" sz="3000" dirty="0">
              <a:latin typeface="Times New Roman" pitchFamily="18" charset="0"/>
              <a:cs typeface="Times New Roman" pitchFamily="18" charset="0"/>
            </a:endParaRPr>
          </a:p>
        </p:txBody>
      </p:sp>
      <p:pic>
        <p:nvPicPr>
          <p:cNvPr id="44034" name="Picture 2"/>
          <p:cNvPicPr>
            <a:picLocks noChangeAspect="1" noChangeArrowheads="1"/>
          </p:cNvPicPr>
          <p:nvPr/>
        </p:nvPicPr>
        <p:blipFill>
          <a:blip r:embed="rId3"/>
          <a:srcRect t="2378" r="2611" b="1942"/>
          <a:stretch>
            <a:fillRect/>
          </a:stretch>
        </p:blipFill>
        <p:spPr bwMode="auto">
          <a:xfrm>
            <a:off x="816785" y="1897039"/>
            <a:ext cx="7385519" cy="4585648"/>
          </a:xfrm>
          <a:prstGeom prst="rect">
            <a:avLst/>
          </a:prstGeom>
          <a:noFill/>
          <a:ln w="9525">
            <a:noFill/>
            <a:miter lim="800000"/>
            <a:headEnd/>
            <a:tailEnd/>
          </a:ln>
          <a:effectLst/>
        </p:spPr>
      </p:pic>
      <p:sp>
        <p:nvSpPr>
          <p:cNvPr id="14" name="TextBox 12"/>
          <p:cNvSpPr txBox="1">
            <a:spLocks noChangeArrowheads="1"/>
          </p:cNvSpPr>
          <p:nvPr/>
        </p:nvSpPr>
        <p:spPr bwMode="auto">
          <a:xfrm>
            <a:off x="923152" y="6458236"/>
            <a:ext cx="7238218" cy="366713"/>
          </a:xfrm>
          <a:prstGeom prst="rect">
            <a:avLst/>
          </a:prstGeom>
          <a:solidFill>
            <a:srgbClr val="800000"/>
          </a:solidFill>
          <a:ln w="9525">
            <a:noFill/>
            <a:miter lim="800000"/>
            <a:headEnd/>
            <a:tailEnd/>
          </a:ln>
        </p:spPr>
        <p:txBody>
          <a:bodyPr wrap="square">
            <a:prstTxWarp prst="textNoShape">
              <a:avLst/>
            </a:prstTxWarp>
            <a:spAutoFit/>
          </a:bodyPr>
          <a:lstStyle/>
          <a:p>
            <a:pPr eaLnBrk="1" hangingPunct="1"/>
            <a:r>
              <a:rPr lang="en-US" sz="1800" b="1" dirty="0">
                <a:solidFill>
                  <a:schemeClr val="bg1"/>
                </a:solidFill>
                <a:effectLst>
                  <a:outerShdw blurRad="38100" dist="38100" dir="2700000" algn="tl">
                    <a:srgbClr val="000000"/>
                  </a:outerShdw>
                </a:effectLst>
                <a:latin typeface="Arial" pitchFamily="8" charset="0"/>
              </a:rPr>
              <a:t>G </a:t>
            </a:r>
            <a:r>
              <a:rPr lang="en-US" sz="1800" b="1" dirty="0" smtClean="0">
                <a:solidFill>
                  <a:schemeClr val="bg1"/>
                </a:solidFill>
                <a:effectLst>
                  <a:outerShdw blurRad="38100" dist="38100" dir="2700000" algn="tl">
                    <a:srgbClr val="000000"/>
                  </a:outerShdw>
                </a:effectLst>
                <a:latin typeface="Arial" pitchFamily="8" charset="0"/>
              </a:rPr>
              <a:t>= 7</a:t>
            </a:r>
            <a:r>
              <a:rPr lang="en-US" b="1" dirty="0" smtClean="0">
                <a:solidFill>
                  <a:schemeClr val="bg1"/>
                </a:solidFill>
                <a:effectLst>
                  <a:outerShdw blurRad="38100" dist="38100" dir="2700000" algn="tl">
                    <a:srgbClr val="000000"/>
                  </a:outerShdw>
                </a:effectLst>
                <a:latin typeface="Arial" pitchFamily="8" charset="0"/>
              </a:rPr>
              <a:t>.63</a:t>
            </a:r>
            <a:r>
              <a:rPr lang="en-US" sz="1800" b="1" dirty="0" smtClean="0">
                <a:solidFill>
                  <a:schemeClr val="bg1"/>
                </a:solidFill>
                <a:effectLst>
                  <a:outerShdw blurRad="38100" dist="38100" dir="2700000" algn="tl">
                    <a:srgbClr val="000000"/>
                  </a:outerShdw>
                </a:effectLst>
                <a:latin typeface="Arial" pitchFamily="8" charset="0"/>
              </a:rPr>
              <a:t> </a:t>
            </a:r>
            <a:r>
              <a:rPr lang="en-US" sz="1800" b="1" dirty="0">
                <a:solidFill>
                  <a:schemeClr val="bg1"/>
                </a:solidFill>
                <a:effectLst>
                  <a:outerShdw blurRad="38100" dist="38100" dir="2700000" algn="tl">
                    <a:srgbClr val="000000"/>
                  </a:outerShdw>
                </a:effectLst>
                <a:latin typeface="Arial" pitchFamily="8" charset="0"/>
              </a:rPr>
              <a:t>x10</a:t>
            </a:r>
            <a:r>
              <a:rPr lang="en-US" sz="1800" b="1" baseline="30000" dirty="0">
                <a:solidFill>
                  <a:schemeClr val="bg1"/>
                </a:solidFill>
                <a:effectLst>
                  <a:outerShdw blurRad="38100" dist="38100" dir="2700000" algn="tl">
                    <a:srgbClr val="000000"/>
                  </a:outerShdw>
                </a:effectLst>
                <a:latin typeface="Arial" pitchFamily="8" charset="0"/>
              </a:rPr>
              <a:t>-11</a:t>
            </a:r>
            <a:r>
              <a:rPr lang="en-US" sz="1800" b="1" dirty="0">
                <a:solidFill>
                  <a:schemeClr val="bg1"/>
                </a:solidFill>
                <a:effectLst>
                  <a:outerShdw blurRad="38100" dist="38100" dir="2700000" algn="tl">
                    <a:srgbClr val="000000"/>
                  </a:outerShdw>
                </a:effectLst>
                <a:latin typeface="Arial" pitchFamily="8" charset="0"/>
              </a:rPr>
              <a:t> </a:t>
            </a:r>
            <a:r>
              <a:rPr lang="en-US" sz="1800" b="1" dirty="0">
                <a:solidFill>
                  <a:schemeClr val="bg1"/>
                </a:solidFill>
              </a:rPr>
              <a:t>m</a:t>
            </a:r>
            <a:r>
              <a:rPr lang="en-US" sz="1800" b="1" baseline="30000" dirty="0">
                <a:solidFill>
                  <a:schemeClr val="bg1"/>
                </a:solidFill>
              </a:rPr>
              <a:t>3</a:t>
            </a:r>
            <a:r>
              <a:rPr lang="en-US" sz="1800" b="1" dirty="0">
                <a:solidFill>
                  <a:schemeClr val="bg1"/>
                </a:solidFill>
              </a:rPr>
              <a:t>kg</a:t>
            </a:r>
            <a:r>
              <a:rPr lang="en-US" sz="1800" b="1" baseline="30000" dirty="0">
                <a:solidFill>
                  <a:schemeClr val="bg1"/>
                </a:solidFill>
              </a:rPr>
              <a:t>-1</a:t>
            </a:r>
            <a:r>
              <a:rPr lang="en-US" sz="1800" b="1" dirty="0">
                <a:solidFill>
                  <a:schemeClr val="bg1"/>
                </a:solidFill>
              </a:rPr>
              <a:t>s</a:t>
            </a:r>
            <a:r>
              <a:rPr lang="en-US" sz="1800" b="1" baseline="30000" dirty="0">
                <a:solidFill>
                  <a:schemeClr val="bg1"/>
                </a:solidFill>
              </a:rPr>
              <a:t>-2</a:t>
            </a:r>
            <a:r>
              <a:rPr lang="en-US" sz="1800" dirty="0"/>
              <a:t> </a:t>
            </a:r>
            <a:r>
              <a:rPr lang="en-US" sz="1800" b="1" dirty="0">
                <a:solidFill>
                  <a:schemeClr val="bg1"/>
                </a:solidFill>
                <a:effectLst>
                  <a:outerShdw blurRad="38100" dist="38100" dir="2700000" algn="tl">
                    <a:srgbClr val="000000"/>
                  </a:outerShdw>
                </a:effectLst>
                <a:latin typeface="Arial" pitchFamily="8" charset="0"/>
              </a:rPr>
              <a:t>-</a:t>
            </a:r>
            <a:r>
              <a:rPr lang="en-US" sz="1800" b="1" dirty="0" smtClean="0">
                <a:solidFill>
                  <a:schemeClr val="bg1"/>
                </a:solidFill>
                <a:effectLst>
                  <a:outerShdw blurRad="38100" dist="38100" dir="2700000" algn="tl">
                    <a:srgbClr val="000000"/>
                  </a:outerShdw>
                </a:effectLst>
                <a:latin typeface="Arial" pitchFamily="8" charset="0"/>
              </a:rPr>
              <a:t> 14% </a:t>
            </a:r>
            <a:r>
              <a:rPr lang="en-US" sz="1800" b="1" dirty="0">
                <a:solidFill>
                  <a:schemeClr val="bg1"/>
                </a:solidFill>
                <a:effectLst>
                  <a:outerShdw blurRad="38100" dist="38100" dir="2700000" algn="tl">
                    <a:srgbClr val="000000"/>
                  </a:outerShdw>
                </a:effectLst>
                <a:latin typeface="Arial" pitchFamily="8" charset="0"/>
              </a:rPr>
              <a:t>deviation from accepted value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518" y="179808"/>
            <a:ext cx="6965882" cy="812262"/>
          </a:xfrm>
        </p:spPr>
        <p:txBody>
          <a:bodyPr>
            <a:normAutofit/>
          </a:bodyPr>
          <a:lstStyle/>
          <a:p>
            <a:r>
              <a:rPr lang="en-US" dirty="0" smtClean="0">
                <a:latin typeface="Times New Roman" pitchFamily="18" charset="0"/>
                <a:cs typeface="Times New Roman" pitchFamily="18" charset="0"/>
              </a:rPr>
              <a:t>Method 2: Constant Acceleration</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171518" y="1489888"/>
            <a:ext cx="5206932" cy="5291160"/>
          </a:xfrm>
        </p:spPr>
        <p:txBody>
          <a:bodyPr>
            <a:normAutofit fontScale="92500" lnSpcReduction="20000"/>
          </a:bodyPr>
          <a:lstStyle/>
          <a:p>
            <a:r>
              <a:rPr lang="en-US" dirty="0" smtClean="0">
                <a:latin typeface="Times New Roman" pitchFamily="18" charset="0"/>
                <a:cs typeface="Times New Roman" pitchFamily="18" charset="0"/>
              </a:rPr>
              <a:t>Once the balls are moved:</a:t>
            </a:r>
          </a:p>
          <a:p>
            <a:pPr lvl="1"/>
            <a:r>
              <a:rPr lang="en-US" dirty="0" smtClean="0">
                <a:latin typeface="Times New Roman" pitchFamily="18" charset="0"/>
                <a:cs typeface="Times New Roman" pitchFamily="18" charset="0"/>
              </a:rPr>
              <a:t>G can be described in terms of the initial acceleration felt by the masses</a:t>
            </a:r>
          </a:p>
          <a:p>
            <a:pPr lvl="1">
              <a:buNone/>
            </a:pPr>
            <a:endParaRPr lang="en-US" dirty="0" smtClean="0"/>
          </a:p>
          <a:p>
            <a:pPr lvl="1">
              <a:buNone/>
            </a:pPr>
            <a:endParaRPr lang="en-US" dirty="0" smtClean="0"/>
          </a:p>
          <a:p>
            <a:r>
              <a:rPr lang="en-US" dirty="0" smtClean="0">
                <a:latin typeface="Times New Roman" pitchFamily="18" charset="0"/>
                <a:cs typeface="Times New Roman" pitchFamily="18" charset="0"/>
              </a:rPr>
              <a:t>Procedure:</a:t>
            </a:r>
          </a:p>
          <a:p>
            <a:pPr lvl="1"/>
            <a:r>
              <a:rPr lang="en-US" dirty="0" smtClean="0">
                <a:latin typeface="Times New Roman" pitchFamily="18" charset="0"/>
                <a:cs typeface="Times New Roman" pitchFamily="18" charset="0"/>
              </a:rPr>
              <a:t>Start with large balls in equilibrium position</a:t>
            </a:r>
          </a:p>
          <a:p>
            <a:pPr lvl="1"/>
            <a:r>
              <a:rPr lang="en-US" dirty="0" smtClean="0">
                <a:latin typeface="Times New Roman" pitchFamily="18" charset="0"/>
                <a:cs typeface="Times New Roman" pitchFamily="18" charset="0"/>
              </a:rPr>
              <a:t>Record the position</a:t>
            </a:r>
          </a:p>
          <a:p>
            <a:pPr lvl="1"/>
            <a:r>
              <a:rPr lang="en-US" dirty="0" smtClean="0">
                <a:latin typeface="Times New Roman" pitchFamily="18" charset="0"/>
                <a:cs typeface="Times New Roman" pitchFamily="18" charset="0"/>
              </a:rPr>
              <a:t>Flip the large balls</a:t>
            </a:r>
          </a:p>
          <a:p>
            <a:pPr lvl="1"/>
            <a:r>
              <a:rPr lang="en-US" dirty="0" smtClean="0">
                <a:latin typeface="Times New Roman" pitchFamily="18" charset="0"/>
                <a:cs typeface="Times New Roman" pitchFamily="18" charset="0"/>
              </a:rPr>
              <a:t>Record the position every 15 seconds for one minute</a:t>
            </a:r>
            <a:endParaRPr lang="en-US" dirty="0">
              <a:latin typeface="Times New Roman" pitchFamily="18" charset="0"/>
              <a:cs typeface="Times New Roman" pitchFamily="18" charset="0"/>
            </a:endParaRPr>
          </a:p>
        </p:txBody>
      </p:sp>
      <p:grpSp>
        <p:nvGrpSpPr>
          <p:cNvPr id="4" name="Group 45"/>
          <p:cNvGrpSpPr>
            <a:grpSpLocks/>
          </p:cNvGrpSpPr>
          <p:nvPr/>
        </p:nvGrpSpPr>
        <p:grpSpPr bwMode="auto">
          <a:xfrm>
            <a:off x="5386388" y="1027113"/>
            <a:ext cx="3038475" cy="2657475"/>
            <a:chOff x="3393" y="647"/>
            <a:chExt cx="1914" cy="1674"/>
          </a:xfrm>
        </p:grpSpPr>
        <p:pic>
          <p:nvPicPr>
            <p:cNvPr id="5" name="Picture 35"/>
            <p:cNvPicPr>
              <a:picLocks noChangeAspect="1" noChangeArrowheads="1"/>
            </p:cNvPicPr>
            <p:nvPr/>
          </p:nvPicPr>
          <p:blipFill>
            <a:blip r:embed="rId2"/>
            <a:srcRect/>
            <a:stretch>
              <a:fillRect/>
            </a:stretch>
          </p:blipFill>
          <p:spPr bwMode="auto">
            <a:xfrm>
              <a:off x="3393" y="647"/>
              <a:ext cx="1914" cy="1224"/>
            </a:xfrm>
            <a:prstGeom prst="rect">
              <a:avLst/>
            </a:prstGeom>
            <a:noFill/>
          </p:spPr>
        </p:pic>
        <p:sp>
          <p:nvSpPr>
            <p:cNvPr id="6" name="Text Box 36"/>
            <p:cNvSpPr txBox="1">
              <a:spLocks noChangeArrowheads="1"/>
            </p:cNvSpPr>
            <p:nvPr/>
          </p:nvSpPr>
          <p:spPr bwMode="auto">
            <a:xfrm>
              <a:off x="3531" y="1917"/>
              <a:ext cx="1646" cy="404"/>
            </a:xfrm>
            <a:prstGeom prst="rect">
              <a:avLst/>
            </a:prstGeom>
            <a:solidFill>
              <a:srgbClr val="000080"/>
            </a:solidFill>
            <a:ln w="38100">
              <a:noFill/>
              <a:miter lim="800000"/>
              <a:headEnd/>
              <a:tailEnd/>
            </a:ln>
          </p:spPr>
          <p:txBody>
            <a:bodyPr>
              <a:prstTxWarp prst="textNoShape">
                <a:avLst/>
              </a:prstTxWarp>
              <a:spAutoFit/>
            </a:bodyPr>
            <a:lstStyle/>
            <a:p>
              <a:pPr eaLnBrk="1" hangingPunct="1"/>
              <a:r>
                <a:rPr lang="en-US" sz="1800" b="1" dirty="0">
                  <a:solidFill>
                    <a:srgbClr val="66FFCC"/>
                  </a:solidFill>
                  <a:latin typeface="Arial Unicode MS" pitchFamily="8" charset="0"/>
                </a:rPr>
                <a:t>Gravity</a:t>
              </a:r>
              <a:r>
                <a:rPr lang="en-US" sz="1800" dirty="0">
                  <a:solidFill>
                    <a:schemeClr val="bg1"/>
                  </a:solidFill>
                  <a:latin typeface="Arial Unicode MS" pitchFamily="8" charset="0"/>
                </a:rPr>
                <a:t> and </a:t>
              </a:r>
              <a:r>
                <a:rPr lang="en-US" sz="1800" b="1" dirty="0">
                  <a:solidFill>
                    <a:srgbClr val="FF0000"/>
                  </a:solidFill>
                  <a:latin typeface="Arial Unicode MS" pitchFamily="8" charset="0"/>
                </a:rPr>
                <a:t>Torsion</a:t>
              </a:r>
              <a:r>
                <a:rPr lang="en-US" sz="1800" b="1" dirty="0">
                  <a:solidFill>
                    <a:schemeClr val="bg1"/>
                  </a:solidFill>
                  <a:latin typeface="Arial Unicode MS" pitchFamily="8" charset="0"/>
                </a:rPr>
                <a:t> </a:t>
              </a:r>
              <a:r>
                <a:rPr lang="en-US" sz="1800" dirty="0">
                  <a:solidFill>
                    <a:schemeClr val="bg1"/>
                  </a:solidFill>
                  <a:latin typeface="Arial Unicode MS" pitchFamily="8" charset="0"/>
                </a:rPr>
                <a:t>are </a:t>
              </a:r>
            </a:p>
            <a:p>
              <a:pPr eaLnBrk="1" hangingPunct="1"/>
              <a:r>
                <a:rPr lang="en-US" sz="1800" b="1" u="sng" dirty="0">
                  <a:solidFill>
                    <a:schemeClr val="bg1"/>
                  </a:solidFill>
                  <a:latin typeface="Arial Unicode MS" pitchFamily="8" charset="0"/>
                </a:rPr>
                <a:t>equal and opposite</a:t>
              </a:r>
            </a:p>
          </p:txBody>
        </p:sp>
        <p:sp>
          <p:nvSpPr>
            <p:cNvPr id="7" name="AutoShape 39"/>
            <p:cNvSpPr>
              <a:spLocks noChangeArrowheads="1"/>
            </p:cNvSpPr>
            <p:nvPr/>
          </p:nvSpPr>
          <p:spPr bwMode="auto">
            <a:xfrm>
              <a:off x="4975" y="818"/>
              <a:ext cx="144" cy="384"/>
            </a:xfrm>
            <a:prstGeom prst="upArrow">
              <a:avLst>
                <a:gd name="adj1" fmla="val 50000"/>
                <a:gd name="adj2" fmla="val 66667"/>
              </a:avLst>
            </a:prstGeom>
            <a:solidFill>
              <a:srgbClr val="33CCCC"/>
            </a:solidFill>
            <a:ln w="19050">
              <a:solidFill>
                <a:schemeClr val="tx1"/>
              </a:solidFill>
              <a:miter lim="800000"/>
              <a:headEnd/>
              <a:tailEnd/>
            </a:ln>
            <a:effectLst/>
          </p:spPr>
          <p:txBody>
            <a:bodyPr wrap="none" anchor="ctr">
              <a:prstTxWarp prst="textNoShape">
                <a:avLst/>
              </a:prstTxWarp>
              <a:spAutoFit/>
            </a:bodyPr>
            <a:lstStyle/>
            <a:p>
              <a:endParaRPr lang="en-US" dirty="0"/>
            </a:p>
          </p:txBody>
        </p:sp>
        <p:sp>
          <p:nvSpPr>
            <p:cNvPr id="8" name="AutoShape 40"/>
            <p:cNvSpPr>
              <a:spLocks noChangeArrowheads="1"/>
            </p:cNvSpPr>
            <p:nvPr/>
          </p:nvSpPr>
          <p:spPr bwMode="auto">
            <a:xfrm flipV="1">
              <a:off x="4975" y="1314"/>
              <a:ext cx="144" cy="384"/>
            </a:xfrm>
            <a:prstGeom prst="upArrow">
              <a:avLst>
                <a:gd name="adj1" fmla="val 50000"/>
                <a:gd name="adj2" fmla="val 66667"/>
              </a:avLst>
            </a:prstGeom>
            <a:solidFill>
              <a:srgbClr val="FF0000"/>
            </a:solidFill>
            <a:ln w="19050">
              <a:solidFill>
                <a:schemeClr val="tx1"/>
              </a:solidFill>
              <a:miter lim="800000"/>
              <a:headEnd/>
              <a:tailEnd/>
            </a:ln>
            <a:effectLst/>
          </p:spPr>
          <p:txBody>
            <a:bodyPr anchor="ctr">
              <a:prstTxWarp prst="textNoShape">
                <a:avLst/>
              </a:prstTxWarp>
              <a:spAutoFit/>
            </a:bodyPr>
            <a:lstStyle/>
            <a:p>
              <a:endParaRPr lang="en-US" dirty="0"/>
            </a:p>
          </p:txBody>
        </p:sp>
      </p:grpSp>
      <p:grpSp>
        <p:nvGrpSpPr>
          <p:cNvPr id="9" name="Group 44"/>
          <p:cNvGrpSpPr>
            <a:grpSpLocks/>
          </p:cNvGrpSpPr>
          <p:nvPr/>
        </p:nvGrpSpPr>
        <p:grpSpPr bwMode="auto">
          <a:xfrm>
            <a:off x="5378450" y="3779838"/>
            <a:ext cx="3038475" cy="2646362"/>
            <a:chOff x="3388" y="2381"/>
            <a:chExt cx="1914" cy="1667"/>
          </a:xfrm>
        </p:grpSpPr>
        <p:pic>
          <p:nvPicPr>
            <p:cNvPr id="10" name="Picture 36"/>
            <p:cNvPicPr>
              <a:picLocks noChangeAspect="1" noChangeArrowheads="1"/>
            </p:cNvPicPr>
            <p:nvPr/>
          </p:nvPicPr>
          <p:blipFill>
            <a:blip r:embed="rId3"/>
            <a:srcRect/>
            <a:stretch>
              <a:fillRect/>
            </a:stretch>
          </p:blipFill>
          <p:spPr bwMode="auto">
            <a:xfrm>
              <a:off x="3388" y="2381"/>
              <a:ext cx="1914" cy="1224"/>
            </a:xfrm>
            <a:prstGeom prst="rect">
              <a:avLst/>
            </a:prstGeom>
            <a:noFill/>
          </p:spPr>
        </p:pic>
        <p:sp>
          <p:nvSpPr>
            <p:cNvPr id="11" name="Text Box 30"/>
            <p:cNvSpPr txBox="1">
              <a:spLocks noChangeArrowheads="1"/>
            </p:cNvSpPr>
            <p:nvPr/>
          </p:nvSpPr>
          <p:spPr bwMode="auto">
            <a:xfrm>
              <a:off x="3509" y="3644"/>
              <a:ext cx="1642" cy="404"/>
            </a:xfrm>
            <a:prstGeom prst="rect">
              <a:avLst/>
            </a:prstGeom>
            <a:solidFill>
              <a:srgbClr val="000080"/>
            </a:solidFill>
            <a:ln w="38100">
              <a:noFill/>
              <a:miter lim="800000"/>
              <a:headEnd/>
              <a:tailEnd/>
            </a:ln>
          </p:spPr>
          <p:txBody>
            <a:bodyPr>
              <a:prstTxWarp prst="textNoShape">
                <a:avLst/>
              </a:prstTxWarp>
              <a:spAutoFit/>
            </a:bodyPr>
            <a:lstStyle/>
            <a:p>
              <a:pPr eaLnBrk="1" hangingPunct="1"/>
              <a:r>
                <a:rPr lang="en-US" sz="1800" b="1" dirty="0">
                  <a:solidFill>
                    <a:srgbClr val="66FFCC"/>
                  </a:solidFill>
                  <a:latin typeface="Arial Unicode MS" pitchFamily="8" charset="0"/>
                </a:rPr>
                <a:t>Gravity</a:t>
              </a:r>
              <a:r>
                <a:rPr lang="en-US" sz="1800" dirty="0">
                  <a:solidFill>
                    <a:schemeClr val="bg1"/>
                  </a:solidFill>
                  <a:latin typeface="Arial Unicode MS" pitchFamily="8" charset="0"/>
                </a:rPr>
                <a:t> and </a:t>
              </a:r>
              <a:r>
                <a:rPr lang="en-US" sz="1800" b="1" dirty="0">
                  <a:solidFill>
                    <a:srgbClr val="FF0000"/>
                  </a:solidFill>
                  <a:latin typeface="Arial Unicode MS" pitchFamily="8" charset="0"/>
                </a:rPr>
                <a:t>Torsion</a:t>
              </a:r>
              <a:r>
                <a:rPr lang="en-US" sz="1800" dirty="0">
                  <a:solidFill>
                    <a:schemeClr val="bg1"/>
                  </a:solidFill>
                  <a:latin typeface="Arial Unicode MS" pitchFamily="8" charset="0"/>
                </a:rPr>
                <a:t> are </a:t>
              </a:r>
            </a:p>
            <a:p>
              <a:pPr eaLnBrk="1" hangingPunct="1"/>
              <a:r>
                <a:rPr lang="en-US" sz="1800" b="1" u="sng" dirty="0">
                  <a:solidFill>
                    <a:schemeClr val="bg1"/>
                  </a:solidFill>
                  <a:latin typeface="Arial Unicode MS" pitchFamily="8" charset="0"/>
                </a:rPr>
                <a:t>in the same direction</a:t>
              </a:r>
            </a:p>
          </p:txBody>
        </p:sp>
        <p:sp>
          <p:nvSpPr>
            <p:cNvPr id="12" name="AutoShape 41"/>
            <p:cNvSpPr>
              <a:spLocks noChangeArrowheads="1"/>
            </p:cNvSpPr>
            <p:nvPr/>
          </p:nvSpPr>
          <p:spPr bwMode="auto">
            <a:xfrm rot="10800000">
              <a:off x="5058" y="2991"/>
              <a:ext cx="144" cy="384"/>
            </a:xfrm>
            <a:prstGeom prst="upArrow">
              <a:avLst>
                <a:gd name="adj1" fmla="val 50000"/>
                <a:gd name="adj2" fmla="val 66667"/>
              </a:avLst>
            </a:prstGeom>
            <a:solidFill>
              <a:srgbClr val="FF0000"/>
            </a:solidFill>
            <a:ln w="19050">
              <a:solidFill>
                <a:schemeClr val="tx1"/>
              </a:solidFill>
              <a:miter lim="800000"/>
              <a:headEnd/>
              <a:tailEnd/>
            </a:ln>
            <a:effectLst/>
          </p:spPr>
          <p:txBody>
            <a:bodyPr wrap="none" anchor="ctr">
              <a:prstTxWarp prst="textNoShape">
                <a:avLst/>
              </a:prstTxWarp>
              <a:spAutoFit/>
            </a:bodyPr>
            <a:lstStyle/>
            <a:p>
              <a:endParaRPr lang="en-US" dirty="0"/>
            </a:p>
          </p:txBody>
        </p:sp>
        <p:sp>
          <p:nvSpPr>
            <p:cNvPr id="13" name="AutoShape 42"/>
            <p:cNvSpPr>
              <a:spLocks noChangeArrowheads="1"/>
            </p:cNvSpPr>
            <p:nvPr/>
          </p:nvSpPr>
          <p:spPr bwMode="auto">
            <a:xfrm flipV="1">
              <a:off x="4891" y="2990"/>
              <a:ext cx="144" cy="384"/>
            </a:xfrm>
            <a:prstGeom prst="upArrow">
              <a:avLst>
                <a:gd name="adj1" fmla="val 50000"/>
                <a:gd name="adj2" fmla="val 66667"/>
              </a:avLst>
            </a:prstGeom>
            <a:solidFill>
              <a:srgbClr val="66FFCC"/>
            </a:solidFill>
            <a:ln w="19050">
              <a:solidFill>
                <a:schemeClr val="tx1"/>
              </a:solidFill>
              <a:miter lim="800000"/>
              <a:headEnd/>
              <a:tailEnd/>
            </a:ln>
            <a:effectLst/>
          </p:spPr>
          <p:txBody>
            <a:bodyPr anchor="ctr">
              <a:prstTxWarp prst="textNoShape">
                <a:avLst/>
              </a:prstTxWarp>
              <a:spAutoFit/>
            </a:bodyPr>
            <a:lstStyle/>
            <a:p>
              <a:endParaRPr lang="en-US" dirty="0"/>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516" y="257869"/>
            <a:ext cx="8175559" cy="812262"/>
          </a:xfrm>
        </p:spPr>
        <p:txBody>
          <a:bodyPr>
            <a:normAutofit/>
          </a:bodyPr>
          <a:lstStyle/>
          <a:p>
            <a:r>
              <a:rPr lang="en-US" dirty="0" smtClean="0">
                <a:latin typeface="Times New Roman" pitchFamily="18" charset="0"/>
                <a:cs typeface="Times New Roman" pitchFamily="18" charset="0"/>
              </a:rPr>
              <a:t>Results from Measurement of Acceleration</a:t>
            </a:r>
            <a:endParaRPr lang="en-US" dirty="0">
              <a:latin typeface="Times New Roman" pitchFamily="18" charset="0"/>
              <a:cs typeface="Times New Roman" pitchFamily="18" charset="0"/>
            </a:endParaRPr>
          </a:p>
        </p:txBody>
      </p:sp>
      <p:sp>
        <p:nvSpPr>
          <p:cNvPr id="7" name="Text Box 23"/>
          <p:cNvSpPr txBox="1">
            <a:spLocks noChangeArrowheads="1"/>
          </p:cNvSpPr>
          <p:nvPr/>
        </p:nvSpPr>
        <p:spPr bwMode="auto">
          <a:xfrm>
            <a:off x="668338" y="6092825"/>
            <a:ext cx="7678737" cy="641350"/>
          </a:xfrm>
          <a:prstGeom prst="rect">
            <a:avLst/>
          </a:prstGeom>
          <a:solidFill>
            <a:srgbClr val="800000"/>
          </a:solidFill>
          <a:ln w="9525">
            <a:noFill/>
            <a:miter lim="800000"/>
            <a:headEnd/>
            <a:tailEnd/>
          </a:ln>
          <a:effectLst/>
        </p:spPr>
        <p:txBody>
          <a:bodyPr>
            <a:prstTxWarp prst="textNoShape">
              <a:avLst/>
            </a:prstTxWarp>
            <a:spAutoFit/>
          </a:bodyPr>
          <a:lstStyle/>
          <a:p>
            <a:r>
              <a:rPr lang="en-US" sz="1800" b="1" dirty="0">
                <a:solidFill>
                  <a:schemeClr val="bg1"/>
                </a:solidFill>
                <a:effectLst>
                  <a:outerShdw blurRad="38100" dist="38100" dir="2700000" algn="tl">
                    <a:srgbClr val="000000">
                      <a:alpha val="43137"/>
                    </a:srgbClr>
                  </a:outerShdw>
                </a:effectLst>
              </a:rPr>
              <a:t>This method gave the following value of G:</a:t>
            </a:r>
          </a:p>
          <a:p>
            <a:r>
              <a:rPr lang="en-US" sz="1800" b="1" dirty="0">
                <a:solidFill>
                  <a:schemeClr val="bg1"/>
                </a:solidFill>
                <a:effectLst>
                  <a:outerShdw blurRad="38100" dist="38100" dir="2700000" algn="tl">
                    <a:srgbClr val="000000">
                      <a:alpha val="43137"/>
                    </a:srgbClr>
                  </a:outerShdw>
                </a:effectLst>
              </a:rPr>
              <a:t>G = </a:t>
            </a:r>
            <a:r>
              <a:rPr lang="en-US" sz="1800" b="1" dirty="0" smtClean="0">
                <a:solidFill>
                  <a:schemeClr val="bg1"/>
                </a:solidFill>
                <a:effectLst>
                  <a:outerShdw blurRad="38100" dist="38100" dir="2700000" algn="tl">
                    <a:srgbClr val="000000">
                      <a:alpha val="43137"/>
                    </a:srgbClr>
                  </a:outerShdw>
                </a:effectLst>
              </a:rPr>
              <a:t>6.33 x </a:t>
            </a:r>
            <a:r>
              <a:rPr lang="en-US" sz="1800" b="1" dirty="0">
                <a:solidFill>
                  <a:schemeClr val="bg1"/>
                </a:solidFill>
                <a:effectLst>
                  <a:outerShdw blurRad="38100" dist="38100" dir="2700000" algn="tl">
                    <a:srgbClr val="000000">
                      <a:alpha val="43137"/>
                    </a:srgbClr>
                  </a:outerShdw>
                </a:effectLst>
              </a:rPr>
              <a:t>10</a:t>
            </a:r>
            <a:r>
              <a:rPr lang="en-US" sz="1800" b="1" baseline="30000" dirty="0">
                <a:solidFill>
                  <a:schemeClr val="bg1"/>
                </a:solidFill>
                <a:effectLst>
                  <a:outerShdw blurRad="38100" dist="38100" dir="2700000" algn="tl">
                    <a:srgbClr val="000000">
                      <a:alpha val="43137"/>
                    </a:srgbClr>
                  </a:outerShdw>
                </a:effectLst>
              </a:rPr>
              <a:t>-11</a:t>
            </a:r>
            <a:r>
              <a:rPr lang="en-US" sz="1800" b="1" dirty="0">
                <a:solidFill>
                  <a:schemeClr val="bg1"/>
                </a:solidFill>
                <a:effectLst>
                  <a:outerShdw blurRad="38100" dist="38100" dir="2700000" algn="tl">
                    <a:srgbClr val="000000">
                      <a:alpha val="43137"/>
                    </a:srgbClr>
                  </a:outerShdw>
                </a:effectLst>
              </a:rPr>
              <a:t> m</a:t>
            </a:r>
            <a:r>
              <a:rPr lang="en-US" sz="1800" b="1" baseline="30000" dirty="0">
                <a:solidFill>
                  <a:schemeClr val="bg1"/>
                </a:solidFill>
                <a:effectLst>
                  <a:outerShdw blurRad="38100" dist="38100" dir="2700000" algn="tl">
                    <a:srgbClr val="000000">
                      <a:alpha val="43137"/>
                    </a:srgbClr>
                  </a:outerShdw>
                </a:effectLst>
              </a:rPr>
              <a:t>3</a:t>
            </a:r>
            <a:r>
              <a:rPr lang="en-US" sz="1800" b="1" dirty="0">
                <a:solidFill>
                  <a:schemeClr val="bg1"/>
                </a:solidFill>
                <a:effectLst>
                  <a:outerShdw blurRad="38100" dist="38100" dir="2700000" algn="tl">
                    <a:srgbClr val="000000">
                      <a:alpha val="43137"/>
                    </a:srgbClr>
                  </a:outerShdw>
                </a:effectLst>
              </a:rPr>
              <a:t>kg</a:t>
            </a:r>
            <a:r>
              <a:rPr lang="en-US" sz="1800" b="1" baseline="30000" dirty="0">
                <a:solidFill>
                  <a:schemeClr val="bg1"/>
                </a:solidFill>
                <a:effectLst>
                  <a:outerShdw blurRad="38100" dist="38100" dir="2700000" algn="tl">
                    <a:srgbClr val="000000">
                      <a:alpha val="43137"/>
                    </a:srgbClr>
                  </a:outerShdw>
                </a:effectLst>
              </a:rPr>
              <a:t>-1</a:t>
            </a:r>
            <a:r>
              <a:rPr lang="en-US" sz="1800" b="1" dirty="0">
                <a:solidFill>
                  <a:schemeClr val="bg1"/>
                </a:solidFill>
                <a:effectLst>
                  <a:outerShdw blurRad="38100" dist="38100" dir="2700000" algn="tl">
                    <a:srgbClr val="000000">
                      <a:alpha val="43137"/>
                    </a:srgbClr>
                  </a:outerShdw>
                </a:effectLst>
              </a:rPr>
              <a:t>s</a:t>
            </a:r>
            <a:r>
              <a:rPr lang="en-US" sz="1800" b="1" baseline="30000" dirty="0">
                <a:solidFill>
                  <a:schemeClr val="bg1"/>
                </a:solidFill>
                <a:effectLst>
                  <a:outerShdw blurRad="38100" dist="38100" dir="2700000" algn="tl">
                    <a:srgbClr val="000000">
                      <a:alpha val="43137"/>
                    </a:srgbClr>
                  </a:outerShdw>
                </a:effectLst>
              </a:rPr>
              <a:t>-2</a:t>
            </a:r>
            <a:r>
              <a:rPr lang="en-US" sz="1800" b="1" dirty="0">
                <a:solidFill>
                  <a:schemeClr val="bg1"/>
                </a:solidFill>
                <a:effectLst>
                  <a:outerShdw blurRad="38100" dist="38100" dir="2700000" algn="tl">
                    <a:srgbClr val="000000">
                      <a:alpha val="43137"/>
                    </a:srgbClr>
                  </a:outerShdw>
                </a:effectLst>
              </a:rPr>
              <a:t>  -</a:t>
            </a:r>
            <a:r>
              <a:rPr lang="en-US" sz="1800" b="1" dirty="0" smtClean="0">
                <a:solidFill>
                  <a:schemeClr val="bg1"/>
                </a:solidFill>
                <a:effectLst>
                  <a:outerShdw blurRad="38100" dist="38100" dir="2700000" algn="tl">
                    <a:srgbClr val="000000">
                      <a:alpha val="43137"/>
                    </a:srgbClr>
                  </a:outerShdw>
                </a:effectLst>
              </a:rPr>
              <a:t> 5.4% </a:t>
            </a:r>
            <a:r>
              <a:rPr lang="en-US" sz="1800" b="1" dirty="0">
                <a:solidFill>
                  <a:schemeClr val="bg1"/>
                </a:solidFill>
                <a:effectLst>
                  <a:outerShdw blurRad="38100" dist="38100" dir="2700000" algn="tl">
                    <a:srgbClr val="000000">
                      <a:alpha val="43137"/>
                    </a:srgbClr>
                  </a:outerShdw>
                </a:effectLst>
              </a:rPr>
              <a:t>deviation from the accepted value</a:t>
            </a:r>
            <a:endParaRPr lang="en-US" sz="1800" dirty="0">
              <a:effectLst>
                <a:outerShdw blurRad="38100" dist="38100" dir="2700000" algn="tl">
                  <a:srgbClr val="000000">
                    <a:alpha val="43137"/>
                  </a:srgbClr>
                </a:outerShdw>
              </a:effectLst>
            </a:endParaRPr>
          </a:p>
        </p:txBody>
      </p:sp>
      <p:pic>
        <p:nvPicPr>
          <p:cNvPr id="45058" name="Picture 2"/>
          <p:cNvPicPr>
            <a:picLocks noChangeAspect="1" noChangeArrowheads="1"/>
          </p:cNvPicPr>
          <p:nvPr/>
        </p:nvPicPr>
        <p:blipFill>
          <a:blip r:embed="rId3"/>
          <a:srcRect/>
          <a:stretch>
            <a:fillRect/>
          </a:stretch>
        </p:blipFill>
        <p:spPr bwMode="auto">
          <a:xfrm>
            <a:off x="1329803" y="1801906"/>
            <a:ext cx="6332389" cy="4298641"/>
          </a:xfrm>
          <a:prstGeom prst="rect">
            <a:avLst/>
          </a:prstGeom>
          <a:noFill/>
          <a:ln w="9525">
            <a:noFill/>
            <a:miter lim="800000"/>
            <a:headEnd/>
            <a:tailEnd/>
          </a:ln>
          <a:effectLst/>
        </p:spPr>
      </p:pic>
      <p:sp>
        <p:nvSpPr>
          <p:cNvPr id="8" name="Rectangle 7"/>
          <p:cNvSpPr/>
          <p:nvPr/>
        </p:nvSpPr>
        <p:spPr>
          <a:xfrm>
            <a:off x="470847" y="1155575"/>
            <a:ext cx="7876228" cy="646331"/>
          </a:xfrm>
          <a:prstGeom prst="rect">
            <a:avLst/>
          </a:prstGeom>
        </p:spPr>
        <p:txBody>
          <a:bodyPr wrap="square">
            <a:spAutoFit/>
          </a:bodyPr>
          <a:lstStyle/>
          <a:p>
            <a:pPr marL="173038" indent="-173038">
              <a:buFont typeface="Arial"/>
              <a:buChar char="•"/>
            </a:pPr>
            <a:r>
              <a:rPr lang="en-US" dirty="0" smtClean="0">
                <a:latin typeface="Times New Roman" pitchFamily="18" charset="0"/>
                <a:cs typeface="Times New Roman" pitchFamily="18" charset="0"/>
              </a:rPr>
              <a:t>Find the acceleration from the slope of the graph</a:t>
            </a:r>
          </a:p>
          <a:p>
            <a:pPr marL="173038" indent="-173038">
              <a:buFont typeface="Arial"/>
              <a:buChar char="•"/>
            </a:pPr>
            <a:r>
              <a:rPr lang="en-US" dirty="0" smtClean="0">
                <a:latin typeface="Times New Roman" pitchFamily="18" charset="0"/>
                <a:cs typeface="Times New Roman" pitchFamily="18" charset="0"/>
              </a:rPr>
              <a:t>In our case, a=8.17x10</a:t>
            </a:r>
            <a:r>
              <a:rPr lang="en-US" baseline="30000" dirty="0" smtClean="0">
                <a:latin typeface="Times New Roman" pitchFamily="18" charset="0"/>
                <a:cs typeface="Times New Roman" pitchFamily="18" charset="0"/>
              </a:rPr>
              <a:t>-8 </a:t>
            </a:r>
            <a:r>
              <a:rPr lang="en-US" dirty="0" smtClean="0">
                <a:latin typeface="Times New Roman" pitchFamily="18" charset="0"/>
                <a:cs typeface="Times New Roman" pitchFamily="18" charset="0"/>
              </a:rPr>
              <a:t> m/s</a:t>
            </a:r>
            <a:r>
              <a:rPr lang="en-US" baseline="30000" dirty="0" smtClean="0">
                <a:latin typeface="Times New Roman" pitchFamily="18" charset="0"/>
                <a:cs typeface="Times New Roman" pitchFamily="18" charset="0"/>
              </a:rPr>
              <a:t>2</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518" y="182884"/>
            <a:ext cx="3778550" cy="812262"/>
          </a:xfrm>
        </p:spPr>
        <p:txBody>
          <a:bodyPr/>
          <a:lstStyle/>
          <a:p>
            <a:r>
              <a:rPr lang="en-US" dirty="0" smtClean="0">
                <a:latin typeface="Times New Roman" pitchFamily="18" charset="0"/>
                <a:cs typeface="Times New Roman" pitchFamily="18" charset="0"/>
              </a:rPr>
              <a:t>Outline</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171518" y="1233516"/>
            <a:ext cx="8229600" cy="5557860"/>
          </a:xfrm>
        </p:spPr>
        <p:txBody>
          <a:bodyPr>
            <a:normAutofit/>
          </a:bodyPr>
          <a:lstStyle/>
          <a:p>
            <a:r>
              <a:rPr lang="en-US" sz="3000" dirty="0" smtClean="0">
                <a:latin typeface="Times New Roman" pitchFamily="18" charset="0"/>
                <a:cs typeface="Times New Roman" pitchFamily="18" charset="0"/>
              </a:rPr>
              <a:t>Background and History</a:t>
            </a:r>
          </a:p>
          <a:p>
            <a:pPr lvl="1"/>
            <a:r>
              <a:rPr lang="en-US" sz="2400" dirty="0" smtClean="0">
                <a:latin typeface="Times New Roman" pitchFamily="18" charset="0"/>
                <a:cs typeface="Times New Roman" pitchFamily="18" charset="0"/>
              </a:rPr>
              <a:t>What is the gravitational constant (G)?</a:t>
            </a:r>
          </a:p>
          <a:p>
            <a:pPr lvl="1"/>
            <a:r>
              <a:rPr lang="en-US" sz="2400" dirty="0" smtClean="0">
                <a:latin typeface="Times New Roman" pitchFamily="18" charset="0"/>
                <a:cs typeface="Times New Roman" pitchFamily="18" charset="0"/>
              </a:rPr>
              <a:t>Henry Cavendish</a:t>
            </a:r>
          </a:p>
          <a:p>
            <a:pPr lvl="1"/>
            <a:r>
              <a:rPr lang="en-US" sz="2400" dirty="0" smtClean="0">
                <a:latin typeface="Times New Roman" pitchFamily="18" charset="0"/>
                <a:cs typeface="Times New Roman" pitchFamily="18" charset="0"/>
              </a:rPr>
              <a:t>The Cavendish Experiment</a:t>
            </a:r>
          </a:p>
          <a:p>
            <a:pPr lvl="1"/>
            <a:r>
              <a:rPr lang="en-US" sz="2400" dirty="0" smtClean="0">
                <a:latin typeface="Times New Roman" pitchFamily="18" charset="0"/>
                <a:cs typeface="Times New Roman" pitchFamily="18" charset="0"/>
              </a:rPr>
              <a:t>Why Keep Measuring?</a:t>
            </a:r>
          </a:p>
          <a:p>
            <a:r>
              <a:rPr lang="en-US" dirty="0" smtClean="0">
                <a:latin typeface="Times New Roman" pitchFamily="18" charset="0"/>
                <a:cs typeface="Times New Roman" pitchFamily="18" charset="0"/>
              </a:rPr>
              <a:t>Apparatus</a:t>
            </a:r>
          </a:p>
          <a:p>
            <a:pPr lvl="1"/>
            <a:r>
              <a:rPr lang="en-US" sz="2400" dirty="0" smtClean="0">
                <a:latin typeface="Times New Roman" pitchFamily="18" charset="0"/>
                <a:cs typeface="Times New Roman" pitchFamily="18" charset="0"/>
              </a:rPr>
              <a:t>Experimental Setup</a:t>
            </a:r>
          </a:p>
          <a:p>
            <a:pPr lvl="1"/>
            <a:r>
              <a:rPr lang="en-US" sz="2400" dirty="0" smtClean="0">
                <a:latin typeface="Times New Roman" pitchFamily="18" charset="0"/>
                <a:cs typeface="Times New Roman" pitchFamily="18" charset="0"/>
              </a:rPr>
              <a:t>Description of Forces</a:t>
            </a:r>
          </a:p>
          <a:p>
            <a:r>
              <a:rPr lang="en-US" dirty="0" smtClean="0">
                <a:latin typeface="Times New Roman" pitchFamily="18" charset="0"/>
                <a:cs typeface="Times New Roman" pitchFamily="18" charset="0"/>
              </a:rPr>
              <a:t>Methods of Measurement</a:t>
            </a:r>
          </a:p>
          <a:p>
            <a:pPr lvl="1"/>
            <a:r>
              <a:rPr lang="en-US" sz="2400" dirty="0" smtClean="0">
                <a:latin typeface="Times New Roman" pitchFamily="18" charset="0"/>
                <a:cs typeface="Times New Roman" pitchFamily="18" charset="0"/>
              </a:rPr>
              <a:t>Equilibrium</a:t>
            </a:r>
          </a:p>
          <a:p>
            <a:pPr lvl="1"/>
            <a:r>
              <a:rPr lang="en-US" sz="2400" dirty="0" smtClean="0">
                <a:latin typeface="Times New Roman" pitchFamily="18" charset="0"/>
                <a:cs typeface="Times New Roman" pitchFamily="18" charset="0"/>
              </a:rPr>
              <a:t>Constant Acceleration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8" y="179808"/>
            <a:ext cx="5848282" cy="812262"/>
          </a:xfrm>
        </p:spPr>
        <p:txBody>
          <a:bodyPr/>
          <a:lstStyle/>
          <a:p>
            <a:r>
              <a:rPr lang="en-US" b="1" dirty="0" smtClean="0">
                <a:latin typeface="Times New Roman" pitchFamily="18" charset="0"/>
                <a:cs typeface="Times New Roman" pitchFamily="18" charset="0"/>
              </a:rPr>
              <a:t>What is G?</a:t>
            </a:r>
            <a:endParaRPr lang="en-US" b="1" dirty="0">
              <a:latin typeface="Times New Roman" pitchFamily="18" charset="0"/>
              <a:cs typeface="Times New Roman" pitchFamily="18" charset="0"/>
            </a:endParaRPr>
          </a:p>
        </p:txBody>
      </p:sp>
      <p:sp>
        <p:nvSpPr>
          <p:cNvPr id="4" name="Content Placeholder 2"/>
          <p:cNvSpPr txBox="1">
            <a:spLocks/>
          </p:cNvSpPr>
          <p:nvPr/>
        </p:nvSpPr>
        <p:spPr>
          <a:xfrm>
            <a:off x="190583" y="4595750"/>
            <a:ext cx="7418407" cy="1840675"/>
          </a:xfrm>
          <a:prstGeom prst="rect">
            <a:avLst/>
          </a:prstGeom>
        </p:spPr>
        <p:txBody>
          <a:bodyPr vert="horz" lIns="91440" tIns="45720" rIns="91440" bIns="45720" rtlCol="0">
            <a:normAutofit/>
          </a:bodyPr>
          <a:lstStyle/>
          <a:p>
            <a:pPr marL="233363" marR="0" lvl="0" indent="-233363" algn="l" defTabSz="457200" rtl="0" eaLnBrk="1" fontAlgn="auto" latinLnBrk="0" hangingPunct="1">
              <a:lnSpc>
                <a:spcPct val="100000"/>
              </a:lnSpc>
              <a:spcBef>
                <a:spcPct val="20000"/>
              </a:spcBef>
              <a:spcAft>
                <a:spcPts val="0"/>
              </a:spcAft>
              <a:buClrTx/>
              <a:buSzTx/>
              <a:buFont typeface="Arial"/>
              <a:buChar char="•"/>
              <a:tabLst/>
              <a:defRPr/>
            </a:pPr>
            <a:r>
              <a:rPr lang="en-US" sz="2400" dirty="0" smtClean="0">
                <a:latin typeface="Times New Roman" pitchFamily="18" charset="0"/>
                <a:cs typeface="Times New Roman" pitchFamily="18" charset="0"/>
              </a:rPr>
              <a:t>Uncertainty in the value of G is 0.00080</a:t>
            </a:r>
            <a:r>
              <a:rPr lang="en-US" sz="2400" dirty="0" smtClean="0">
                <a:latin typeface="Calibri"/>
                <a:cs typeface="Times New Roman" pitchFamily="18" charset="0"/>
              </a:rPr>
              <a:t>x</a:t>
            </a:r>
            <a:r>
              <a:rPr lang="en-US" sz="2400" dirty="0" smtClean="0">
                <a:latin typeface="Times New Roman" pitchFamily="18" charset="0"/>
                <a:cs typeface="Times New Roman" pitchFamily="18" charset="0"/>
              </a:rPr>
              <a:t>10</a:t>
            </a:r>
            <a:r>
              <a:rPr lang="en-US" sz="2400" baseline="30000" dirty="0" smtClean="0">
                <a:latin typeface="Times New Roman" pitchFamily="18" charset="0"/>
                <a:cs typeface="Times New Roman" pitchFamily="18" charset="0"/>
              </a:rPr>
              <a:t>-11</a:t>
            </a:r>
            <a:r>
              <a:rPr lang="en-US" sz="2400" dirty="0" smtClean="0">
                <a:latin typeface="Times New Roman" pitchFamily="18" charset="0"/>
                <a:cs typeface="Times New Roman" pitchFamily="18" charset="0"/>
              </a:rPr>
              <a:t> m</a:t>
            </a:r>
            <a:r>
              <a:rPr lang="en-US" sz="2400" baseline="30000" dirty="0" smtClean="0">
                <a:latin typeface="Times New Roman" pitchFamily="18" charset="0"/>
                <a:cs typeface="Times New Roman" pitchFamily="18" charset="0"/>
              </a:rPr>
              <a:t>3</a:t>
            </a:r>
            <a:r>
              <a:rPr lang="en-US" sz="2400" dirty="0" smtClean="0">
                <a:latin typeface="Times New Roman" pitchFamily="18" charset="0"/>
                <a:cs typeface="Times New Roman" pitchFamily="18" charset="0"/>
              </a:rPr>
              <a:t>/kg</a:t>
            </a:r>
            <a:r>
              <a:rPr lang="en-US" sz="2400" dirty="0" smtClean="0">
                <a:latin typeface="Calibri"/>
                <a:cs typeface="Times New Roman" pitchFamily="18" charset="0"/>
              </a:rPr>
              <a:t>∙</a:t>
            </a:r>
            <a:r>
              <a:rPr lang="en-US" sz="2400" dirty="0" smtClean="0">
                <a:latin typeface="Times New Roman" pitchFamily="18" charset="0"/>
                <a:cs typeface="Times New Roman" pitchFamily="18" charset="0"/>
              </a:rPr>
              <a:t>s</a:t>
            </a:r>
            <a:r>
              <a:rPr lang="en-US" sz="2400" baseline="30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 or about 0.012%</a:t>
            </a:r>
          </a:p>
          <a:p>
            <a:pPr marL="233363"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Content Placeholder 2"/>
          <p:cNvSpPr txBox="1">
            <a:spLocks/>
          </p:cNvSpPr>
          <p:nvPr/>
        </p:nvSpPr>
        <p:spPr>
          <a:xfrm>
            <a:off x="190583" y="1264721"/>
            <a:ext cx="7762504" cy="3912921"/>
          </a:xfrm>
          <a:prstGeom prst="rect">
            <a:avLst/>
          </a:prstGeom>
        </p:spPr>
        <p:txBody>
          <a:bodyPr vert="horz" lIns="91440" tIns="45720" rIns="91440" bIns="45720" rtlCol="0">
            <a:normAutofit/>
          </a:bodyPr>
          <a:lstStyle/>
          <a:p>
            <a:pPr marL="233363" marR="0" lvl="0" indent="-233363" algn="l" defTabSz="457200" rtl="0" eaLnBrk="1" fontAlgn="auto" latinLnBrk="0" hangingPunct="1">
              <a:lnSpc>
                <a:spcPct val="100000"/>
              </a:lnSpc>
              <a:spcBef>
                <a:spcPct val="20000"/>
              </a:spcBef>
              <a:spcAft>
                <a:spcPts val="0"/>
              </a:spcAft>
              <a:buClrTx/>
              <a:buSzTx/>
              <a:buFont typeface="Arial"/>
              <a:buChar char="•"/>
              <a:tabLst/>
              <a:defRPr/>
            </a:pPr>
            <a:r>
              <a:rPr lang="en-US" sz="2400" dirty="0" smtClean="0">
                <a:latin typeface="Times New Roman" pitchFamily="18" charset="0"/>
                <a:cs typeface="Times New Roman" pitchFamily="18" charset="0"/>
              </a:rPr>
              <a:t>The strength of gravitational force between two objects is proportional to G</a:t>
            </a:r>
          </a:p>
          <a:p>
            <a:pPr marL="233363" marR="0" lvl="0" indent="-233363" algn="l" defTabSz="457200" rtl="0" eaLnBrk="1" fontAlgn="auto" latinLnBrk="0" hangingPunct="1">
              <a:lnSpc>
                <a:spcPct val="100000"/>
              </a:lnSpc>
              <a:spcBef>
                <a:spcPct val="20000"/>
              </a:spcBef>
              <a:spcAft>
                <a:spcPts val="0"/>
              </a:spcAft>
              <a:buClrTx/>
              <a:buSzTx/>
              <a:buFont typeface="Arial"/>
              <a:buChar char="•"/>
              <a:tabLst/>
              <a:defRPr/>
            </a:pPr>
            <a:r>
              <a:rPr lang="en-US" sz="2400" baseline="0" dirty="0" smtClean="0">
                <a:latin typeface="Times New Roman" pitchFamily="18" charset="0"/>
                <a:cs typeface="Times New Roman" pitchFamily="18" charset="0"/>
              </a:rPr>
              <a:t>It’s a fundamental constant</a:t>
            </a:r>
            <a:r>
              <a:rPr lang="en-US" sz="2400" dirty="0" smtClean="0">
                <a:latin typeface="Times New Roman" pitchFamily="18" charset="0"/>
                <a:cs typeface="Times New Roman" pitchFamily="18" charset="0"/>
              </a:rPr>
              <a:t> </a:t>
            </a:r>
            <a:r>
              <a:rPr lang="en-US" sz="2400" baseline="0" dirty="0" smtClean="0">
                <a:latin typeface="Times New Roman" pitchFamily="18" charset="0"/>
                <a:cs typeface="Times New Roman" pitchFamily="18" charset="0"/>
              </a:rPr>
              <a:t>of nature</a:t>
            </a:r>
          </a:p>
          <a:p>
            <a:pPr marL="233363" marR="0" lvl="0" indent="-233363" algn="l" defTabSz="457200" rtl="0" eaLnBrk="1" fontAlgn="auto" latinLnBrk="0" hangingPunct="1">
              <a:lnSpc>
                <a:spcPct val="100000"/>
              </a:lnSpc>
              <a:spcBef>
                <a:spcPct val="20000"/>
              </a:spcBef>
              <a:spcAft>
                <a:spcPts val="0"/>
              </a:spcAft>
              <a:buClrTx/>
              <a:buSzTx/>
              <a:buFont typeface="Arial"/>
              <a:buChar char="•"/>
              <a:tabLst/>
              <a:defRPr/>
            </a:pPr>
            <a:endParaRPr lang="en-US" sz="2400" baseline="0" dirty="0" smtClean="0">
              <a:latin typeface="Times New Roman" pitchFamily="18" charset="0"/>
              <a:cs typeface="Times New Roman" pitchFamily="18" charset="0"/>
            </a:endParaRPr>
          </a:p>
          <a:p>
            <a:pPr marL="233363" marR="0" lvl="0" indent="-233363" algn="l" defTabSz="457200" rtl="0" eaLnBrk="1" fontAlgn="auto" latinLnBrk="0" hangingPunct="1">
              <a:lnSpc>
                <a:spcPct val="100000"/>
              </a:lnSpc>
              <a:spcBef>
                <a:spcPct val="20000"/>
              </a:spcBef>
              <a:spcAft>
                <a:spcPts val="0"/>
              </a:spcAft>
              <a:buClrTx/>
              <a:buSzTx/>
              <a:tabLst/>
              <a:defRPr/>
            </a:pPr>
            <a:r>
              <a:rPr lang="en-US" sz="2400" dirty="0" smtClean="0">
                <a:latin typeface="Times New Roman" pitchFamily="18" charset="0"/>
                <a:cs typeface="Times New Roman" pitchFamily="18" charset="0"/>
              </a:rPr>
              <a:t>Force of gravity:</a:t>
            </a:r>
          </a:p>
          <a:p>
            <a:pPr marL="233363" marR="0" lvl="0" indent="-233363" algn="l" defTabSz="457200" rtl="0" eaLnBrk="1" fontAlgn="auto" latinLnBrk="0" hangingPunct="1">
              <a:lnSpc>
                <a:spcPct val="100000"/>
              </a:lnSpc>
              <a:spcBef>
                <a:spcPct val="20000"/>
              </a:spcBef>
              <a:spcAft>
                <a:spcPts val="0"/>
              </a:spcAft>
              <a:buClrTx/>
              <a:buSzTx/>
              <a:tabLst/>
              <a:defRPr/>
            </a:pPr>
            <a:endParaRPr kumimoji="0" lang="en-US" sz="2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233363" marR="0" lvl="0" indent="-233363" algn="l" defTabSz="457200" rtl="0" eaLnBrk="1" fontAlgn="auto" latinLnBrk="0" hangingPunct="1">
              <a:lnSpc>
                <a:spcPct val="100000"/>
              </a:lnSpc>
              <a:spcBef>
                <a:spcPct val="20000"/>
              </a:spcBef>
              <a:spcAft>
                <a:spcPts val="0"/>
              </a:spcAft>
              <a:buClrTx/>
              <a:buSzTx/>
              <a:tabLst/>
              <a:defRPr/>
            </a:pPr>
            <a:r>
              <a:rPr lang="en-US" sz="2400" dirty="0" smtClean="0">
                <a:latin typeface="Times New Roman" pitchFamily="18" charset="0"/>
                <a:cs typeface="Times New Roman" pitchFamily="18" charset="0"/>
              </a:rPr>
              <a:t>  with    </a:t>
            </a:r>
            <a:endParaRPr kumimoji="0" lang="en-US" sz="2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233363"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33363" marR="0" lvl="1" indent="0" algn="l" defTabSz="457200" rtl="0" eaLnBrk="1" fontAlgn="auto" latinLnBrk="0" hangingPunct="1">
              <a:lnSpc>
                <a:spcPct val="100000"/>
              </a:lnSpc>
              <a:spcBef>
                <a:spcPct val="20000"/>
              </a:spcBef>
              <a:spcAft>
                <a:spcPts val="0"/>
              </a:spcAft>
              <a:buClrTx/>
              <a:buSzTx/>
              <a:buFont typeface="Arial"/>
              <a:buNone/>
              <a:tabLst/>
              <a:defRPr/>
            </a:pPr>
            <a:endParaRPr lang="en-US" sz="2800" dirty="0" smtClean="0"/>
          </a:p>
        </p:txBody>
      </p:sp>
      <p:sp>
        <p:nvSpPr>
          <p:cNvPr id="24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4581"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cxnSp>
        <p:nvCxnSpPr>
          <p:cNvPr id="15" name="Straight Connector 14"/>
          <p:cNvCxnSpPr/>
          <p:nvPr/>
        </p:nvCxnSpPr>
        <p:spPr>
          <a:xfrm>
            <a:off x="0" y="881025"/>
            <a:ext cx="5117527" cy="1588"/>
          </a:xfrm>
          <a:prstGeom prst="line">
            <a:avLst/>
          </a:prstGeom>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5853550" y="2853494"/>
            <a:ext cx="508276" cy="4913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just"/>
            <a:endParaRPr lang="en-US" sz="1400" baseline="-25000" dirty="0"/>
          </a:p>
        </p:txBody>
      </p:sp>
      <p:sp>
        <p:nvSpPr>
          <p:cNvPr id="18" name="Oval 17"/>
          <p:cNvSpPr/>
          <p:nvPr/>
        </p:nvSpPr>
        <p:spPr>
          <a:xfrm>
            <a:off x="6929658" y="2151710"/>
            <a:ext cx="339666" cy="3497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5822020" y="2986046"/>
            <a:ext cx="679332" cy="369332"/>
          </a:xfrm>
          <a:prstGeom prst="rect">
            <a:avLst/>
          </a:prstGeom>
          <a:noFill/>
        </p:spPr>
        <p:txBody>
          <a:bodyPr wrap="square" rtlCol="0">
            <a:spAutoFit/>
          </a:bodyPr>
          <a:lstStyle/>
          <a:p>
            <a:r>
              <a:rPr lang="en-US" dirty="0" smtClean="0">
                <a:solidFill>
                  <a:schemeClr val="bg1"/>
                </a:solidFill>
              </a:rPr>
              <a:t>m</a:t>
            </a:r>
            <a:r>
              <a:rPr lang="en-US" baseline="-25000" dirty="0" smtClean="0">
                <a:solidFill>
                  <a:schemeClr val="bg1"/>
                </a:solidFill>
              </a:rPr>
              <a:t>1</a:t>
            </a:r>
            <a:endParaRPr lang="en-US" baseline="-25000" dirty="0">
              <a:solidFill>
                <a:schemeClr val="bg1"/>
              </a:solidFill>
            </a:endParaRPr>
          </a:p>
        </p:txBody>
      </p:sp>
      <p:sp>
        <p:nvSpPr>
          <p:cNvPr id="20" name="TextBox 19"/>
          <p:cNvSpPr txBox="1"/>
          <p:nvPr/>
        </p:nvSpPr>
        <p:spPr>
          <a:xfrm>
            <a:off x="6929658" y="2099095"/>
            <a:ext cx="679332" cy="307777"/>
          </a:xfrm>
          <a:prstGeom prst="rect">
            <a:avLst/>
          </a:prstGeom>
          <a:noFill/>
        </p:spPr>
        <p:txBody>
          <a:bodyPr wrap="square" rtlCol="0">
            <a:spAutoFit/>
          </a:bodyPr>
          <a:lstStyle/>
          <a:p>
            <a:r>
              <a:rPr lang="en-US" sz="1400" dirty="0" smtClean="0">
                <a:solidFill>
                  <a:schemeClr val="bg1"/>
                </a:solidFill>
              </a:rPr>
              <a:t>m</a:t>
            </a:r>
            <a:r>
              <a:rPr lang="en-US" sz="1400" baseline="-25000" dirty="0" smtClean="0">
                <a:solidFill>
                  <a:schemeClr val="bg1"/>
                </a:solidFill>
              </a:rPr>
              <a:t>2</a:t>
            </a:r>
            <a:endParaRPr lang="en-US" sz="1400" baseline="-25000" dirty="0">
              <a:solidFill>
                <a:schemeClr val="bg1"/>
              </a:solidFill>
            </a:endParaRPr>
          </a:p>
        </p:txBody>
      </p:sp>
      <p:cxnSp>
        <p:nvCxnSpPr>
          <p:cNvPr id="22" name="Straight Connector 21"/>
          <p:cNvCxnSpPr/>
          <p:nvPr/>
        </p:nvCxnSpPr>
        <p:spPr>
          <a:xfrm flipV="1">
            <a:off x="6138041" y="2343807"/>
            <a:ext cx="966952" cy="756745"/>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5426" y="2469932"/>
            <a:ext cx="679332" cy="369332"/>
          </a:xfrm>
          <a:prstGeom prst="rect">
            <a:avLst/>
          </a:prstGeom>
          <a:noFill/>
        </p:spPr>
        <p:txBody>
          <a:bodyPr wrap="square" rtlCol="0">
            <a:spAutoFit/>
          </a:bodyPr>
          <a:lstStyle/>
          <a:p>
            <a:r>
              <a:rPr lang="en-US" dirty="0" smtClean="0">
                <a:latin typeface="Times New Roman" pitchFamily="18" charset="0"/>
                <a:cs typeface="Times New Roman" pitchFamily="18" charset="0"/>
              </a:rPr>
              <a:t>r</a:t>
            </a:r>
            <a:endParaRPr lang="en-US" baseline="-25000" dirty="0">
              <a:latin typeface="Times New Roman" pitchFamily="18" charset="0"/>
              <a:cs typeface="Times New Roman" pitchFamily="18" charset="0"/>
            </a:endParaRPr>
          </a:p>
        </p:txBody>
      </p:sp>
      <p:sp>
        <p:nvSpPr>
          <p:cNvPr id="24" name="TextBox 23"/>
          <p:cNvSpPr txBox="1"/>
          <p:nvPr/>
        </p:nvSpPr>
        <p:spPr>
          <a:xfrm>
            <a:off x="6383621" y="2912476"/>
            <a:ext cx="679332" cy="369332"/>
          </a:xfrm>
          <a:prstGeom prst="rect">
            <a:avLst/>
          </a:prstGeom>
          <a:noFill/>
        </p:spPr>
        <p:txBody>
          <a:bodyPr wrap="square" rtlCol="0">
            <a:spAutoFit/>
          </a:bodyPr>
          <a:lstStyle/>
          <a:p>
            <a:r>
              <a:rPr lang="en-US" dirty="0" smtClean="0">
                <a:latin typeface="Times New Roman" pitchFamily="18" charset="0"/>
                <a:cs typeface="Times New Roman" pitchFamily="18" charset="0"/>
              </a:rPr>
              <a:t>F</a:t>
            </a:r>
            <a:endParaRPr lang="en-US" baseline="-25000" dirty="0">
              <a:latin typeface="Times New Roman" pitchFamily="18" charset="0"/>
              <a:cs typeface="Times New Roman" pitchFamily="18" charset="0"/>
            </a:endParaRPr>
          </a:p>
        </p:txBody>
      </p:sp>
      <p:cxnSp>
        <p:nvCxnSpPr>
          <p:cNvPr id="29" name="Straight Arrow Connector 28"/>
          <p:cNvCxnSpPr/>
          <p:nvPr/>
        </p:nvCxnSpPr>
        <p:spPr>
          <a:xfrm flipV="1">
            <a:off x="6321009" y="2877966"/>
            <a:ext cx="234566" cy="1921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4" name="Straight Arrow Connector 33"/>
          <p:cNvCxnSpPr/>
          <p:nvPr/>
        </p:nvCxnSpPr>
        <p:spPr>
          <a:xfrm flipH="1">
            <a:off x="6884041" y="2427180"/>
            <a:ext cx="234566" cy="1921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5" name="TextBox 34"/>
          <p:cNvSpPr txBox="1"/>
          <p:nvPr/>
        </p:nvSpPr>
        <p:spPr>
          <a:xfrm>
            <a:off x="6948774" y="2459064"/>
            <a:ext cx="679332" cy="369332"/>
          </a:xfrm>
          <a:prstGeom prst="rect">
            <a:avLst/>
          </a:prstGeom>
          <a:noFill/>
        </p:spPr>
        <p:txBody>
          <a:bodyPr wrap="square" rtlCol="0">
            <a:spAutoFit/>
          </a:bodyPr>
          <a:lstStyle/>
          <a:p>
            <a:r>
              <a:rPr lang="en-US" dirty="0" smtClean="0">
                <a:latin typeface="Times New Roman" pitchFamily="18" charset="0"/>
                <a:cs typeface="Times New Roman" pitchFamily="18" charset="0"/>
              </a:rPr>
              <a:t>F</a:t>
            </a:r>
            <a:endParaRPr lang="en-US" baseline="-250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3" name="TextBox 2"/>
              <p:cNvSpPr txBox="1"/>
              <p:nvPr/>
            </p:nvSpPr>
            <p:spPr>
              <a:xfrm>
                <a:off x="1371172" y="3878587"/>
                <a:ext cx="4575483" cy="3776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1" i="0" smtClean="0">
                          <a:latin typeface="Cambria Math" panose="02040503050406030204" pitchFamily="18" charset="0"/>
                        </a:rPr>
                        <m:t>𝐆</m:t>
                      </m:r>
                      <m:r>
                        <a:rPr lang="en-US" sz="2400" b="1" i="0" smtClean="0">
                          <a:latin typeface="Cambria Math" panose="02040503050406030204" pitchFamily="18" charset="0"/>
                        </a:rPr>
                        <m:t>=</m:t>
                      </m:r>
                      <m:r>
                        <a:rPr lang="en-US" sz="2400" b="1" i="0" smtClean="0">
                          <a:latin typeface="Cambria Math" panose="02040503050406030204" pitchFamily="18" charset="0"/>
                        </a:rPr>
                        <m:t>𝟔</m:t>
                      </m:r>
                      <m:r>
                        <a:rPr lang="en-US" sz="2400" b="1" i="0" smtClean="0">
                          <a:latin typeface="Cambria Math" panose="02040503050406030204" pitchFamily="18" charset="0"/>
                        </a:rPr>
                        <m:t>.</m:t>
                      </m:r>
                      <m:r>
                        <a:rPr lang="en-US" sz="2400" b="1" i="0" smtClean="0">
                          <a:latin typeface="Cambria Math" panose="02040503050406030204" pitchFamily="18" charset="0"/>
                        </a:rPr>
                        <m:t>𝟔𝟕𝟑𝟖𝟒</m:t>
                      </m:r>
                      <m:r>
                        <a:rPr lang="en-US" sz="2400" b="1" i="0" smtClean="0">
                          <a:latin typeface="Cambria Math" panose="02040503050406030204" pitchFamily="18" charset="0"/>
                        </a:rPr>
                        <m:t>×</m:t>
                      </m:r>
                      <m:sSup>
                        <m:sSupPr>
                          <m:ctrlPr>
                            <a:rPr lang="en-US" sz="2400" b="1" i="1">
                              <a:latin typeface="Cambria Math"/>
                            </a:rPr>
                          </m:ctrlPr>
                        </m:sSupPr>
                        <m:e>
                          <m:r>
                            <a:rPr lang="en-US" sz="2400" b="1" i="0">
                              <a:latin typeface="Cambria Math" panose="02040503050406030204" pitchFamily="18" charset="0"/>
                            </a:rPr>
                            <m:t>𝟏𝟎</m:t>
                          </m:r>
                        </m:e>
                        <m:sup>
                          <m:r>
                            <a:rPr lang="en-US" sz="2400" b="1" i="0">
                              <a:latin typeface="Cambria Math" panose="02040503050406030204" pitchFamily="18" charset="0"/>
                            </a:rPr>
                            <m:t>−</m:t>
                          </m:r>
                          <m:r>
                            <a:rPr lang="en-US" sz="2400" b="1" i="0">
                              <a:latin typeface="Cambria Math" panose="02040503050406030204" pitchFamily="18" charset="0"/>
                            </a:rPr>
                            <m:t>𝟏𝟏</m:t>
                          </m:r>
                        </m:sup>
                      </m:sSup>
                      <m:r>
                        <a:rPr lang="en-US" sz="2400" b="1" i="0">
                          <a:latin typeface="Cambria Math" panose="02040503050406030204" pitchFamily="18" charset="0"/>
                        </a:rPr>
                        <m:t>  </m:t>
                      </m:r>
                      <m:sSup>
                        <m:sSupPr>
                          <m:ctrlPr>
                            <a:rPr lang="en-US" sz="2400" b="1" i="1">
                              <a:latin typeface="Cambria Math"/>
                            </a:rPr>
                          </m:ctrlPr>
                        </m:sSupPr>
                        <m:e>
                          <m:r>
                            <a:rPr lang="en-US" sz="2400" b="1" i="0">
                              <a:latin typeface="Cambria Math" panose="02040503050406030204" pitchFamily="18" charset="0"/>
                            </a:rPr>
                            <m:t>𝐦</m:t>
                          </m:r>
                        </m:e>
                        <m:sup>
                          <m:r>
                            <a:rPr lang="en-US" sz="2400" b="1" i="0">
                              <a:latin typeface="Cambria Math" panose="02040503050406030204" pitchFamily="18" charset="0"/>
                            </a:rPr>
                            <m:t>𝟑</m:t>
                          </m:r>
                        </m:sup>
                      </m:sSup>
                      <m:r>
                        <a:rPr lang="en-US" sz="2400" b="1" i="0" smtClean="0">
                          <a:latin typeface="Cambria Math" panose="02040503050406030204" pitchFamily="18" charset="0"/>
                        </a:rPr>
                        <m:t>/</m:t>
                      </m:r>
                      <m:r>
                        <a:rPr lang="en-US" sz="2400" b="1" i="0">
                          <a:latin typeface="Cambria Math" panose="02040503050406030204" pitchFamily="18" charset="0"/>
                        </a:rPr>
                        <m:t>𝐤</m:t>
                      </m:r>
                      <m:r>
                        <a:rPr lang="en-US" sz="2400" b="1" i="0" smtClean="0">
                          <a:latin typeface="Cambria Math" panose="02040503050406030204" pitchFamily="18" charset="0"/>
                        </a:rPr>
                        <m:t>𝐠</m:t>
                      </m:r>
                      <m:r>
                        <a:rPr lang="en-US" sz="2400" b="1" i="1" smtClean="0">
                          <a:latin typeface="Cambria Math" panose="02040503050406030204" pitchFamily="18" charset="0"/>
                          <a:ea typeface="Cambria Math" panose="02040503050406030204" pitchFamily="18" charset="0"/>
                        </a:rPr>
                        <m:t>∙</m:t>
                      </m:r>
                      <m:sSup>
                        <m:sSupPr>
                          <m:ctrlPr>
                            <a:rPr lang="en-US" sz="2400" b="1" i="1">
                              <a:latin typeface="Cambria Math"/>
                            </a:rPr>
                          </m:ctrlPr>
                        </m:sSupPr>
                        <m:e>
                          <m:r>
                            <a:rPr lang="en-US" sz="2400" b="1" i="0">
                              <a:latin typeface="Cambria Math" panose="02040503050406030204" pitchFamily="18" charset="0"/>
                            </a:rPr>
                            <m:t>𝐬</m:t>
                          </m:r>
                        </m:e>
                        <m:sup>
                          <m:r>
                            <a:rPr lang="en-US" sz="2400" b="1" i="0">
                              <a:latin typeface="Cambria Math" panose="02040503050406030204" pitchFamily="18" charset="0"/>
                            </a:rPr>
                            <m:t>𝟐</m:t>
                          </m:r>
                        </m:sup>
                      </m:sSup>
                    </m:oMath>
                  </m:oMathPara>
                </a14:m>
                <a:endParaRPr lang="en-US" sz="2400" b="1" dirty="0">
                  <a:latin typeface="Times New Roman" panose="02020603050405020304" pitchFamily="18" charset="0"/>
                  <a:cs typeface="Times New Roman" panose="02020603050405020304" pitchFamily="18"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371172" y="3878587"/>
                <a:ext cx="4575483" cy="377667"/>
              </a:xfrm>
              <a:prstGeom prst="rect">
                <a:avLst/>
              </a:prstGeom>
              <a:blipFill rotWithShape="0">
                <a:blip r:embed="rId3"/>
                <a:stretch>
                  <a:fillRect l="-1065" r="-133" b="-370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2685087" y="2831252"/>
                <a:ext cx="1981256" cy="69147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400" b="0" i="1" smtClean="0">
                              <a:latin typeface="Cambria Math"/>
                            </a:rPr>
                          </m:ctrlPr>
                        </m:accPr>
                        <m:e>
                          <m:r>
                            <m:rPr>
                              <m:sty m:val="p"/>
                            </m:rPr>
                            <a:rPr lang="en-US" sz="2400">
                              <a:latin typeface="Cambria Math" panose="02040503050406030204" pitchFamily="18" charset="0"/>
                            </a:rPr>
                            <m:t>F</m:t>
                          </m:r>
                        </m:e>
                      </m:acc>
                      <m:r>
                        <a:rPr lang="pt-BR" sz="2400" i="1">
                          <a:latin typeface="Cambria Math" panose="02040503050406030204" pitchFamily="18" charset="0"/>
                        </a:rPr>
                        <m:t>=</m:t>
                      </m:r>
                      <m:f>
                        <m:fPr>
                          <m:ctrlPr>
                            <a:rPr lang="pt-BR" sz="2400" i="1">
                              <a:latin typeface="Cambria Math"/>
                            </a:rPr>
                          </m:ctrlPr>
                        </m:fPr>
                        <m:num>
                          <m:r>
                            <m:rPr>
                              <m:sty m:val="p"/>
                            </m:rPr>
                            <a:rPr lang="pt-BR" sz="2400" i="0">
                              <a:latin typeface="Cambria Math" panose="02040503050406030204" pitchFamily="18" charset="0"/>
                            </a:rPr>
                            <m:t>G</m:t>
                          </m:r>
                          <m:sSub>
                            <m:sSubPr>
                              <m:ctrlPr>
                                <a:rPr lang="pt-BR" sz="2400" i="1">
                                  <a:latin typeface="Cambria Math"/>
                                </a:rPr>
                              </m:ctrlPr>
                            </m:sSubPr>
                            <m:e>
                              <m:r>
                                <m:rPr>
                                  <m:sty m:val="p"/>
                                </m:rPr>
                                <a:rPr lang="pt-BR" sz="2400" i="0">
                                  <a:latin typeface="Cambria Math" panose="02040503050406030204" pitchFamily="18" charset="0"/>
                                </a:rPr>
                                <m:t>m</m:t>
                              </m:r>
                            </m:e>
                            <m:sub>
                              <m:r>
                                <a:rPr lang="pt-BR" sz="2400" i="0">
                                  <a:latin typeface="Cambria Math" panose="02040503050406030204" pitchFamily="18" charset="0"/>
                                </a:rPr>
                                <m:t>1</m:t>
                              </m:r>
                            </m:sub>
                          </m:sSub>
                          <m:sSub>
                            <m:sSubPr>
                              <m:ctrlPr>
                                <a:rPr lang="pt-BR" sz="2400" i="1">
                                  <a:latin typeface="Cambria Math"/>
                                </a:rPr>
                              </m:ctrlPr>
                            </m:sSubPr>
                            <m:e>
                              <m:r>
                                <m:rPr>
                                  <m:sty m:val="p"/>
                                </m:rPr>
                                <a:rPr lang="pt-BR" sz="2400" i="0">
                                  <a:latin typeface="Cambria Math" panose="02040503050406030204" pitchFamily="18" charset="0"/>
                                </a:rPr>
                                <m:t>m</m:t>
                              </m:r>
                            </m:e>
                            <m:sub>
                              <m:r>
                                <a:rPr lang="pt-BR" sz="2400" i="0">
                                  <a:latin typeface="Cambria Math" panose="02040503050406030204" pitchFamily="18" charset="0"/>
                                </a:rPr>
                                <m:t>2</m:t>
                              </m:r>
                            </m:sub>
                          </m:sSub>
                        </m:num>
                        <m:den>
                          <m:sSup>
                            <m:sSupPr>
                              <m:ctrlPr>
                                <a:rPr lang="pt-BR" sz="2400" i="1">
                                  <a:latin typeface="Cambria Math"/>
                                </a:rPr>
                              </m:ctrlPr>
                            </m:sSupPr>
                            <m:e>
                              <m:r>
                                <a:rPr lang="pt-BR" sz="2400" i="1">
                                  <a:latin typeface="Cambria Math" panose="02040503050406030204" pitchFamily="18" charset="0"/>
                                </a:rPr>
                                <m:t>𝑟</m:t>
                              </m:r>
                            </m:e>
                            <m:sup>
                              <m:r>
                                <a:rPr lang="pt-BR" sz="2400" i="1">
                                  <a:latin typeface="Cambria Math" panose="02040503050406030204" pitchFamily="18" charset="0"/>
                                </a:rPr>
                                <m:t>2</m:t>
                              </m:r>
                            </m:sup>
                          </m:sSup>
                        </m:den>
                      </m:f>
                      <m:acc>
                        <m:accPr>
                          <m:chr m:val="̂"/>
                          <m:ctrlPr>
                            <a:rPr lang="pt-BR" sz="2400" b="0" i="1" smtClean="0">
                              <a:latin typeface="Cambria Math"/>
                            </a:rPr>
                          </m:ctrlPr>
                        </m:accPr>
                        <m:e>
                          <m:r>
                            <m:rPr>
                              <m:sty m:val="p"/>
                            </m:rPr>
                            <a:rPr lang="pt-BR" sz="2400" i="0">
                              <a:latin typeface="Cambria Math" panose="02040503050406030204" pitchFamily="18" charset="0"/>
                            </a:rPr>
                            <m:t>R</m:t>
                          </m:r>
                        </m:e>
                      </m:acc>
                    </m:oMath>
                  </m:oMathPara>
                </a14:m>
                <a:endParaRPr lang="en-US" sz="2400" dirty="0">
                  <a:latin typeface="Times New Roman" panose="02020603050405020304" pitchFamily="18" charset="0"/>
                  <a:cs typeface="Times New Roman" panose="02020603050405020304" pitchFamily="18"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685087" y="2831252"/>
                <a:ext cx="1981256" cy="691471"/>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343288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Cavendish</a:t>
            </a:r>
            <a:endParaRPr lang="en-US" dirty="0">
              <a:latin typeface="Times New Roman" pitchFamily="18" charset="0"/>
              <a:cs typeface="Times New Roman" pitchFamily="18" charset="0"/>
            </a:endParaRPr>
          </a:p>
        </p:txBody>
      </p:sp>
      <p:sp>
        <p:nvSpPr>
          <p:cNvPr id="4" name="Content Placeholder 2"/>
          <p:cNvSpPr>
            <a:spLocks noGrp="1"/>
          </p:cNvSpPr>
          <p:nvPr>
            <p:ph idx="1"/>
          </p:nvPr>
        </p:nvSpPr>
        <p:spPr>
          <a:xfrm>
            <a:off x="171518" y="1219448"/>
            <a:ext cx="5286748" cy="5441043"/>
          </a:xfrm>
        </p:spPr>
        <p:txBody>
          <a:bodyPr/>
          <a:lstStyle/>
          <a:p>
            <a:r>
              <a:rPr lang="en-US" sz="2800" dirty="0" smtClean="0">
                <a:latin typeface="Times New Roman" pitchFamily="18" charset="0"/>
                <a:cs typeface="Times New Roman" pitchFamily="18" charset="0"/>
              </a:rPr>
              <a:t>English scientist (1731 – 1810)</a:t>
            </a:r>
          </a:p>
          <a:p>
            <a:r>
              <a:rPr lang="en-US" sz="2800" dirty="0" smtClean="0">
                <a:latin typeface="Times New Roman" pitchFamily="18" charset="0"/>
                <a:cs typeface="Times New Roman" pitchFamily="18" charset="0"/>
              </a:rPr>
              <a:t>Famous for discoveries in Chemistry and Physics</a:t>
            </a:r>
          </a:p>
          <a:p>
            <a:pPr lvl="1"/>
            <a:r>
              <a:rPr lang="en-US" sz="2400" dirty="0" smtClean="0">
                <a:latin typeface="Times New Roman" pitchFamily="18" charset="0"/>
                <a:cs typeface="Times New Roman" pitchFamily="18" charset="0"/>
              </a:rPr>
              <a:t>Discovered Hydrogen and measured the density of Earth</a:t>
            </a:r>
            <a:endParaRPr lang="en-US" sz="2400" dirty="0">
              <a:latin typeface="Times New Roman" pitchFamily="18" charset="0"/>
              <a:cs typeface="Times New Roman" pitchFamily="18" charset="0"/>
            </a:endParaRPr>
          </a:p>
          <a:p>
            <a:r>
              <a:rPr lang="en-US" sz="2800" dirty="0" smtClean="0">
                <a:latin typeface="Times New Roman" pitchFamily="18" charset="0"/>
                <a:cs typeface="Times New Roman" pitchFamily="18" charset="0"/>
              </a:rPr>
              <a:t>So shy he had to communicate with his housekeeper by letter</a:t>
            </a:r>
          </a:p>
          <a:p>
            <a:r>
              <a:rPr lang="en-US" sz="2800" dirty="0" smtClean="0">
                <a:latin typeface="Times New Roman" pitchFamily="18" charset="0"/>
                <a:cs typeface="Times New Roman" pitchFamily="18" charset="0"/>
              </a:rPr>
              <a:t>Secretiveness prevented him from publishing papers on major discoveries</a:t>
            </a:r>
            <a:endParaRPr lang="en-US" sz="2800" dirty="0">
              <a:latin typeface="Times New Roman" pitchFamily="18" charset="0"/>
              <a:cs typeface="Times New Roman" pitchFamily="18" charset="0"/>
            </a:endParaRPr>
          </a:p>
        </p:txBody>
      </p:sp>
      <p:pic>
        <p:nvPicPr>
          <p:cNvPr id="6" name="Picture 5"/>
          <p:cNvPicPr>
            <a:picLocks noChangeAspect="1"/>
          </p:cNvPicPr>
          <p:nvPr/>
        </p:nvPicPr>
        <p:blipFill>
          <a:blip r:embed="rId2"/>
          <a:stretch>
            <a:fillRect/>
          </a:stretch>
        </p:blipFill>
        <p:spPr>
          <a:xfrm>
            <a:off x="5871803" y="992070"/>
            <a:ext cx="3073400" cy="3987800"/>
          </a:xfrm>
          <a:prstGeom prst="rect">
            <a:avLst/>
          </a:prstGeom>
        </p:spPr>
      </p:pic>
      <p:sp>
        <p:nvSpPr>
          <p:cNvPr id="7" name="TextBox 6"/>
          <p:cNvSpPr txBox="1"/>
          <p:nvPr/>
        </p:nvSpPr>
        <p:spPr>
          <a:xfrm>
            <a:off x="6054583" y="4979870"/>
            <a:ext cx="1804087" cy="369332"/>
          </a:xfrm>
          <a:prstGeom prst="rect">
            <a:avLst/>
          </a:prstGeom>
          <a:noFill/>
        </p:spPr>
        <p:txBody>
          <a:bodyPr wrap="square" rtlCol="0">
            <a:spAutoFit/>
          </a:bodyPr>
          <a:lstStyle/>
          <a:p>
            <a:r>
              <a:rPr lang="en-US" dirty="0" smtClean="0"/>
              <a:t>Henry Cavendish</a:t>
            </a:r>
            <a:endParaRPr lang="en-US" dirty="0"/>
          </a:p>
        </p:txBody>
      </p:sp>
    </p:spTree>
    <p:extLst>
      <p:ext uri="{BB962C8B-B14F-4D97-AF65-F5344CB8AC3E}">
        <p14:creationId xmlns:p14="http://schemas.microsoft.com/office/powerpoint/2010/main" val="25438675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695" y="179808"/>
            <a:ext cx="5941787" cy="812262"/>
          </a:xfrm>
        </p:spPr>
        <p:txBody>
          <a:bodyPr>
            <a:normAutofit/>
          </a:bodyPr>
          <a:lstStyle/>
          <a:p>
            <a:r>
              <a:rPr lang="en-US" dirty="0" smtClean="0">
                <a:latin typeface="Times New Roman" pitchFamily="18" charset="0"/>
                <a:cs typeface="Times New Roman" pitchFamily="18" charset="0"/>
              </a:rPr>
              <a:t>Cavendish</a:t>
            </a:r>
            <a:r>
              <a:rPr lang="en-US" sz="3000" dirty="0" smtClean="0">
                <a:latin typeface="Times New Roman" pitchFamily="18" charset="0"/>
                <a:cs typeface="Times New Roman" pitchFamily="18" charset="0"/>
              </a:rPr>
              <a:t> Experiment</a:t>
            </a:r>
            <a:endParaRPr lang="en-US" sz="3000" dirty="0">
              <a:latin typeface="Times New Roman" pitchFamily="18" charset="0"/>
              <a:cs typeface="Times New Roman" pitchFamily="18" charset="0"/>
            </a:endParaRPr>
          </a:p>
        </p:txBody>
      </p:sp>
      <p:sp>
        <p:nvSpPr>
          <p:cNvPr id="3" name="Content Placeholder 2"/>
          <p:cNvSpPr>
            <a:spLocks noGrp="1"/>
          </p:cNvSpPr>
          <p:nvPr>
            <p:ph idx="1"/>
          </p:nvPr>
        </p:nvSpPr>
        <p:spPr>
          <a:xfrm>
            <a:off x="0" y="1135040"/>
            <a:ext cx="9217152" cy="5316560"/>
          </a:xfrm>
        </p:spPr>
        <p:txBody>
          <a:bodyPr>
            <a:normAutofit/>
          </a:bodyPr>
          <a:lstStyle/>
          <a:p>
            <a:r>
              <a:rPr lang="en-US" sz="2400" dirty="0" smtClean="0">
                <a:latin typeface="Times New Roman" pitchFamily="18" charset="0"/>
                <a:cs typeface="Times New Roman" pitchFamily="18" charset="0"/>
              </a:rPr>
              <a:t>With his original experiment in 1797-1798, Cavendish’s goal was to determine the density of the Earth </a:t>
            </a:r>
          </a:p>
          <a:p>
            <a:pPr lvl="1"/>
            <a:r>
              <a:rPr lang="en-US" sz="2300" dirty="0" smtClean="0">
                <a:latin typeface="Times New Roman" pitchFamily="18" charset="0"/>
                <a:cs typeface="Times New Roman" pitchFamily="18" charset="0"/>
              </a:rPr>
              <a:t>measured the gravitational force of attraction between two lead spheres</a:t>
            </a:r>
          </a:p>
          <a:p>
            <a:pPr lvl="1"/>
            <a:r>
              <a:rPr lang="en-US" sz="2300" dirty="0" smtClean="0">
                <a:latin typeface="Times New Roman" pitchFamily="18" charset="0"/>
                <a:cs typeface="Times New Roman" pitchFamily="18" charset="0"/>
              </a:rPr>
              <a:t>compared it to the Earth’s force of gravity on the spheres</a:t>
            </a:r>
          </a:p>
          <a:p>
            <a:pPr marL="233363" lvl="1" indent="0">
              <a:buNone/>
            </a:pPr>
            <a:endParaRPr lang="en-US" dirty="0"/>
          </a:p>
        </p:txBody>
      </p:sp>
      <p:sp>
        <p:nvSpPr>
          <p:cNvPr id="5" name="Rectangle 4"/>
          <p:cNvSpPr/>
          <p:nvPr/>
        </p:nvSpPr>
        <p:spPr>
          <a:xfrm>
            <a:off x="5248774" y="6408530"/>
            <a:ext cx="3459162" cy="369332"/>
          </a:xfrm>
          <a:prstGeom prst="rect">
            <a:avLst/>
          </a:prstGeom>
        </p:spPr>
        <p:txBody>
          <a:bodyPr wrap="square">
            <a:spAutoFit/>
          </a:bodyPr>
          <a:lstStyle/>
          <a:p>
            <a:r>
              <a:rPr lang="en-US" dirty="0" smtClean="0"/>
              <a:t>Replica of Cavendish’s apparatus</a:t>
            </a:r>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169" t="6480" r="6510" b="11365"/>
          <a:stretch/>
        </p:blipFill>
        <p:spPr>
          <a:xfrm>
            <a:off x="4182155" y="2794798"/>
            <a:ext cx="4961846" cy="3641868"/>
          </a:xfrm>
          <a:prstGeom prst="rect">
            <a:avLst/>
          </a:prstGeom>
        </p:spPr>
      </p:pic>
      <p:sp>
        <p:nvSpPr>
          <p:cNvPr id="8" name="Content Placeholder 2"/>
          <p:cNvSpPr txBox="1">
            <a:spLocks/>
          </p:cNvSpPr>
          <p:nvPr/>
        </p:nvSpPr>
        <p:spPr>
          <a:xfrm>
            <a:off x="-14112" y="3097109"/>
            <a:ext cx="4065607" cy="2825389"/>
          </a:xfrm>
          <a:prstGeom prst="rect">
            <a:avLst/>
          </a:prstGeom>
        </p:spPr>
        <p:txBody>
          <a:bodyPr vert="horz" wrap="square" lIns="91440" tIns="45720" rIns="91440" bIns="45720" rtlCol="0">
            <a:spAutoFit/>
          </a:bodyPr>
          <a:lstStyle>
            <a:lvl1pPr marL="233363" indent="-233363" algn="l" defTabSz="457200" rtl="0" eaLnBrk="1" latinLnBrk="0" hangingPunct="1">
              <a:spcBef>
                <a:spcPct val="20000"/>
              </a:spcBef>
              <a:buFont typeface="Arial"/>
              <a:buChar char="•"/>
              <a:defRPr sz="2900" kern="1200">
                <a:solidFill>
                  <a:schemeClr val="tx1"/>
                </a:solidFill>
                <a:latin typeface="+mn-lt"/>
                <a:ea typeface="+mn-ea"/>
                <a:cs typeface="+mn-cs"/>
              </a:defRPr>
            </a:lvl1pPr>
            <a:lvl2pPr marL="512763" indent="-279400" algn="l" defTabSz="457200" rtl="0" eaLnBrk="1" latinLnBrk="0" hangingPunct="1">
              <a:spcBef>
                <a:spcPct val="20000"/>
              </a:spcBef>
              <a:buFont typeface="Arial"/>
              <a:buChar char="–"/>
              <a:defRPr sz="2800" kern="1200">
                <a:solidFill>
                  <a:schemeClr val="tx1"/>
                </a:solidFill>
                <a:latin typeface="+mn-lt"/>
                <a:ea typeface="+mn-ea"/>
                <a:cs typeface="+mn-cs"/>
              </a:defRPr>
            </a:lvl2pPr>
            <a:lvl3pPr marL="687388" indent="-174625" algn="l" defTabSz="457200" rtl="0" eaLnBrk="1" latinLnBrk="0" hangingPunct="1">
              <a:spcBef>
                <a:spcPct val="20000"/>
              </a:spcBef>
              <a:buFont typeface="Arial"/>
              <a:buChar char="•"/>
              <a:defRPr sz="2400" kern="1200">
                <a:solidFill>
                  <a:schemeClr val="tx1"/>
                </a:solidFill>
                <a:latin typeface="+mn-lt"/>
                <a:ea typeface="+mn-ea"/>
                <a:cs typeface="+mn-cs"/>
              </a:defRPr>
            </a:lvl3pPr>
            <a:lvl4pPr marL="908050" indent="-220663" algn="l" defTabSz="457200" rtl="0" eaLnBrk="1" latinLnBrk="0" hangingPunct="1">
              <a:spcBef>
                <a:spcPct val="20000"/>
              </a:spcBef>
              <a:buFont typeface="Arial"/>
              <a:buChar char="–"/>
              <a:defRPr sz="2000" kern="1200">
                <a:solidFill>
                  <a:schemeClr val="tx1"/>
                </a:solidFill>
                <a:latin typeface="+mn-lt"/>
                <a:ea typeface="+mn-ea"/>
                <a:cs typeface="+mn-cs"/>
              </a:defRPr>
            </a:lvl4pPr>
            <a:lvl5pPr marL="1084263" indent="-176213"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latin typeface="Times New Roman" pitchFamily="18" charset="0"/>
                <a:cs typeface="Times New Roman" pitchFamily="18" charset="0"/>
              </a:rPr>
              <a:t>Torsion balance housed in its own shed to minimize disturbances</a:t>
            </a:r>
          </a:p>
          <a:p>
            <a:r>
              <a:rPr lang="en-US" sz="2400" dirty="0" smtClean="0">
                <a:latin typeface="Times New Roman" pitchFamily="18" charset="0"/>
                <a:cs typeface="Times New Roman" pitchFamily="18" charset="0"/>
              </a:rPr>
              <a:t>Cavendish looked in through a telescope</a:t>
            </a:r>
          </a:p>
          <a:p>
            <a:r>
              <a:rPr lang="en-US" sz="2400" dirty="0" smtClean="0">
                <a:latin typeface="Times New Roman" pitchFamily="18" charset="0"/>
                <a:cs typeface="Times New Roman" pitchFamily="18" charset="0"/>
              </a:rPr>
              <a:t>His measurements led to the first experimental value of G</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5030" y="24098"/>
            <a:ext cx="5568882" cy="812262"/>
          </a:xfrm>
        </p:spPr>
        <p:txBody>
          <a:bodyPr>
            <a:normAutofit/>
          </a:bodyPr>
          <a:lstStyle/>
          <a:p>
            <a:r>
              <a:rPr lang="en-US" dirty="0" smtClean="0">
                <a:latin typeface="Times New Roman" pitchFamily="18" charset="0"/>
                <a:cs typeface="Times New Roman" pitchFamily="18" charset="0"/>
              </a:rPr>
              <a:t>Measurements of G</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1" y="1167576"/>
            <a:ext cx="5318787" cy="4965462"/>
          </a:xfrm>
        </p:spPr>
        <p:txBody>
          <a:bodyPr wrap="square">
            <a:spAutoFit/>
          </a:bodyPr>
          <a:lstStyle/>
          <a:p>
            <a:pPr>
              <a:lnSpc>
                <a:spcPts val="2800"/>
              </a:lnSpc>
              <a:spcBef>
                <a:spcPts val="0"/>
              </a:spcBef>
              <a:spcAft>
                <a:spcPts val="1200"/>
              </a:spcAft>
            </a:pPr>
            <a:r>
              <a:rPr lang="en-US" sz="2600" dirty="0">
                <a:latin typeface="Times New Roman" pitchFamily="18" charset="0"/>
              </a:rPr>
              <a:t>Compared to other fundamental constants, G is known with relatively low </a:t>
            </a:r>
            <a:r>
              <a:rPr lang="en-US" sz="2600" dirty="0" smtClean="0">
                <a:latin typeface="Times New Roman" pitchFamily="18" charset="0"/>
              </a:rPr>
              <a:t>accuracy</a:t>
            </a:r>
            <a:endParaRPr lang="en-US" sz="2600" dirty="0">
              <a:latin typeface="Times New Roman" pitchFamily="18" charset="0"/>
            </a:endParaRPr>
          </a:p>
          <a:p>
            <a:pPr lvl="1">
              <a:lnSpc>
                <a:spcPts val="2400"/>
              </a:lnSpc>
              <a:spcBef>
                <a:spcPts val="0"/>
              </a:spcBef>
              <a:spcAft>
                <a:spcPts val="1200"/>
              </a:spcAft>
            </a:pPr>
            <a:r>
              <a:rPr lang="en-US" sz="2400" dirty="0" smtClean="0">
                <a:latin typeface="Times New Roman" pitchFamily="18" charset="0"/>
              </a:rPr>
              <a:t>Weakness </a:t>
            </a:r>
            <a:r>
              <a:rPr lang="en-US" sz="2400" dirty="0">
                <a:latin typeface="Times New Roman" pitchFamily="18" charset="0"/>
              </a:rPr>
              <a:t>of gravity at scales we can measure makes it hard to increase </a:t>
            </a:r>
            <a:r>
              <a:rPr lang="en-US" sz="2400" dirty="0" smtClean="0">
                <a:latin typeface="Times New Roman" pitchFamily="18" charset="0"/>
              </a:rPr>
              <a:t>accuracy</a:t>
            </a:r>
          </a:p>
          <a:p>
            <a:pPr lvl="1">
              <a:lnSpc>
                <a:spcPts val="2400"/>
              </a:lnSpc>
              <a:spcBef>
                <a:spcPts val="0"/>
              </a:spcBef>
              <a:spcAft>
                <a:spcPts val="1200"/>
              </a:spcAft>
            </a:pPr>
            <a:r>
              <a:rPr lang="en-US" sz="2400" dirty="0" smtClean="0">
                <a:latin typeface="Times New Roman" pitchFamily="18" charset="0"/>
              </a:rPr>
              <a:t>More than 40 orders of magnitude weaker than electromagnetism</a:t>
            </a:r>
          </a:p>
          <a:p>
            <a:pPr lvl="1">
              <a:lnSpc>
                <a:spcPts val="2400"/>
              </a:lnSpc>
              <a:spcBef>
                <a:spcPts val="0"/>
              </a:spcBef>
              <a:spcAft>
                <a:spcPts val="1200"/>
              </a:spcAft>
            </a:pPr>
            <a:r>
              <a:rPr lang="en-US" sz="2400" dirty="0" smtClean="0">
                <a:latin typeface="Times New Roman" pitchFamily="18" charset="0"/>
              </a:rPr>
              <a:t>Apparatus must be very sensitive to measure G, and is impacted by even tiny disturbances</a:t>
            </a:r>
          </a:p>
          <a:p>
            <a:pPr>
              <a:lnSpc>
                <a:spcPts val="2800"/>
              </a:lnSpc>
              <a:spcBef>
                <a:spcPts val="0"/>
              </a:spcBef>
              <a:spcAft>
                <a:spcPts val="1200"/>
              </a:spcAft>
            </a:pPr>
            <a:r>
              <a:rPr lang="en-US" sz="2600" dirty="0" smtClean="0">
                <a:latin typeface="Times New Roman" pitchFamily="18" charset="0"/>
              </a:rPr>
              <a:t>Measurement of G is still an active field of physics</a:t>
            </a:r>
            <a:endParaRPr lang="en-US" sz="2600" dirty="0">
              <a:latin typeface="Times New Roman" pitchFamily="18" charset="0"/>
            </a:endParaRPr>
          </a:p>
        </p:txBody>
      </p:sp>
      <p:pic>
        <p:nvPicPr>
          <p:cNvPr id="4" name="Picture 2" descr="http://lheawww.gsfc.nasa.gov/~merk/G/apparatus.JPG"/>
          <p:cNvPicPr>
            <a:picLocks noChangeAspect="1" noChangeArrowheads="1"/>
          </p:cNvPicPr>
          <p:nvPr/>
        </p:nvPicPr>
        <p:blipFill>
          <a:blip r:embed="rId3"/>
          <a:srcRect/>
          <a:stretch>
            <a:fillRect/>
          </a:stretch>
        </p:blipFill>
        <p:spPr bwMode="auto">
          <a:xfrm>
            <a:off x="5318786" y="108368"/>
            <a:ext cx="3676746" cy="6170630"/>
          </a:xfrm>
          <a:prstGeom prst="rect">
            <a:avLst/>
          </a:prstGeom>
          <a:noFill/>
          <a:ln w="9525">
            <a:noFill/>
            <a:miter lim="800000"/>
            <a:headEnd/>
            <a:tailEnd/>
          </a:ln>
        </p:spPr>
      </p:pic>
      <p:sp>
        <p:nvSpPr>
          <p:cNvPr id="5" name="Rectangle 4"/>
          <p:cNvSpPr/>
          <p:nvPr/>
        </p:nvSpPr>
        <p:spPr>
          <a:xfrm>
            <a:off x="5057762" y="6236134"/>
            <a:ext cx="4259262" cy="584775"/>
          </a:xfrm>
          <a:prstGeom prst="rect">
            <a:avLst/>
          </a:prstGeom>
        </p:spPr>
        <p:txBody>
          <a:bodyPr wrap="square">
            <a:spAutoFit/>
          </a:bodyPr>
          <a:lstStyle/>
          <a:p>
            <a:r>
              <a:rPr lang="en-US" sz="1600" dirty="0" smtClean="0">
                <a:cs typeface="Times New Roman" panose="02020603050405020304" pitchFamily="18" charset="0"/>
              </a:rPr>
              <a:t>High precision G measurement apparatus used by University of Washington, Seattle</a:t>
            </a:r>
            <a:endParaRPr lang="en-US" sz="1600" dirty="0">
              <a:cs typeface="Times New Roman" panose="02020603050405020304" pitchFamily="18" charset="0"/>
            </a:endParaRPr>
          </a:p>
        </p:txBody>
      </p:sp>
    </p:spTree>
    <p:extLst>
      <p:ext uri="{BB962C8B-B14F-4D97-AF65-F5344CB8AC3E}">
        <p14:creationId xmlns:p14="http://schemas.microsoft.com/office/powerpoint/2010/main" val="10504854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0193"/>
            <a:ext cx="5857103" cy="812262"/>
          </a:xfrm>
        </p:spPr>
        <p:txBody>
          <a:bodyPr>
            <a:normAutofit/>
          </a:bodyPr>
          <a:lstStyle/>
          <a:p>
            <a:r>
              <a:rPr lang="en-US" dirty="0" smtClean="0">
                <a:latin typeface="Times New Roman" pitchFamily="18" charset="0"/>
                <a:cs typeface="Times New Roman" pitchFamily="18" charset="0"/>
              </a:rPr>
              <a:t>Variation in the Measurement</a:t>
            </a:r>
            <a:endParaRPr lang="en-US" dirty="0">
              <a:latin typeface="Times New Roman" pitchFamily="18" charset="0"/>
              <a:cs typeface="Times New Roman" pitchFamily="18" charset="0"/>
            </a:endParaRPr>
          </a:p>
        </p:txBody>
      </p:sp>
      <p:sp>
        <p:nvSpPr>
          <p:cNvPr id="10" name="Content Placeholder 2"/>
          <p:cNvSpPr txBox="1">
            <a:spLocks/>
          </p:cNvSpPr>
          <p:nvPr/>
        </p:nvSpPr>
        <p:spPr>
          <a:xfrm>
            <a:off x="0" y="1786598"/>
            <a:ext cx="3127863" cy="2477601"/>
          </a:xfrm>
          <a:prstGeom prst="rect">
            <a:avLst/>
          </a:prstGeom>
        </p:spPr>
        <p:txBody>
          <a:bodyPr vert="horz" wrap="square" lIns="91440" tIns="45720" rIns="91440" bIns="45720" rtlCol="0">
            <a:spAutoFit/>
          </a:bodyPr>
          <a:lstStyle/>
          <a:p>
            <a:pPr marL="233363" marR="0" lvl="0" indent="-233363" algn="l" defTabSz="457200" rtl="0" eaLnBrk="1" fontAlgn="auto" latinLnBrk="0" hangingPunct="1">
              <a:lnSpc>
                <a:spcPts val="2000"/>
              </a:lnSpc>
              <a:spcBef>
                <a:spcPts val="0"/>
              </a:spcBef>
              <a:spcAft>
                <a:spcPts val="600"/>
              </a:spcAft>
              <a:buClrTx/>
              <a:buSzTx/>
              <a:buFont typeface="Arial"/>
              <a:buChar char="•"/>
              <a:tabLst/>
              <a:defRPr/>
            </a:pPr>
            <a:r>
              <a:rPr lang="en-US" sz="2000" dirty="0" smtClean="0">
                <a:latin typeface="Times New Roman" pitchFamily="18" charset="0"/>
              </a:rPr>
              <a:t>Values of G published periodically by the Committee on Data for Science and Technology (CODATA)</a:t>
            </a:r>
            <a:endParaRPr lang="en-US" sz="2000" dirty="0"/>
          </a:p>
          <a:p>
            <a:pPr marL="233363" marR="0" lvl="0" indent="-233363" algn="l" defTabSz="457200" rtl="0" eaLnBrk="1" fontAlgn="auto" latinLnBrk="0" hangingPunct="1">
              <a:lnSpc>
                <a:spcPts val="2000"/>
              </a:lnSpc>
              <a:spcBef>
                <a:spcPts val="0"/>
              </a:spcBef>
              <a:spcAft>
                <a:spcPts val="0"/>
              </a:spcAft>
              <a:buClrTx/>
              <a:buSzTx/>
              <a:buFont typeface="Arial"/>
              <a:buChar char="•"/>
              <a:tabLst/>
              <a:defRPr/>
            </a:pPr>
            <a:r>
              <a:rPr lang="en-US" sz="2000" dirty="0" smtClean="0">
                <a:latin typeface="Times New Roman" pitchFamily="18" charset="0"/>
              </a:rPr>
              <a:t>Most recent measurement (Sept. 2013) is noticeably higher than preceding values</a:t>
            </a:r>
          </a:p>
        </p:txBody>
      </p:sp>
      <p:pic>
        <p:nvPicPr>
          <p:cNvPr id="4" name="Content Placeholder 3"/>
          <p:cNvPicPr>
            <a:picLocks noGrp="1" noChangeAspect="1"/>
          </p:cNvPicPr>
          <p:nvPr>
            <p:ph idx="1"/>
          </p:nvPr>
        </p:nvPicPr>
        <p:blipFill>
          <a:blip r:embed="rId3"/>
          <a:stretch>
            <a:fillRect/>
          </a:stretch>
        </p:blipFill>
        <p:spPr>
          <a:xfrm>
            <a:off x="3222118" y="1230756"/>
            <a:ext cx="5539109" cy="5531888"/>
          </a:xfrm>
          <a:prstGeom prst="rect">
            <a:avLst/>
          </a:prstGeom>
        </p:spPr>
      </p:pic>
    </p:spTree>
    <p:extLst>
      <p:ext uri="{BB962C8B-B14F-4D97-AF65-F5344CB8AC3E}">
        <p14:creationId xmlns:p14="http://schemas.microsoft.com/office/powerpoint/2010/main" val="36423419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582" y="24098"/>
            <a:ext cx="5568882" cy="812262"/>
          </a:xfrm>
        </p:spPr>
        <p:txBody>
          <a:bodyPr>
            <a:normAutofit/>
          </a:bodyPr>
          <a:lstStyle/>
          <a:p>
            <a:r>
              <a:rPr lang="en-US" dirty="0" smtClean="0">
                <a:latin typeface="Times New Roman" pitchFamily="18" charset="0"/>
                <a:cs typeface="Times New Roman" pitchFamily="18" charset="0"/>
              </a:rPr>
              <a:t>Why Keep Measuring?</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1" y="1219447"/>
            <a:ext cx="8802808" cy="5581015"/>
          </a:xfrm>
        </p:spPr>
        <p:txBody>
          <a:bodyPr wrap="square">
            <a:spAutoFit/>
          </a:bodyPr>
          <a:lstStyle/>
          <a:p>
            <a:pPr>
              <a:lnSpc>
                <a:spcPts val="2800"/>
              </a:lnSpc>
              <a:spcBef>
                <a:spcPts val="0"/>
              </a:spcBef>
            </a:pPr>
            <a:r>
              <a:rPr lang="en-US" sz="2800" dirty="0" smtClean="0">
                <a:latin typeface="Times New Roman" pitchFamily="18" charset="0"/>
              </a:rPr>
              <a:t>Must know G to apply Newton’s Law of gravity</a:t>
            </a:r>
          </a:p>
          <a:p>
            <a:pPr lvl="1">
              <a:lnSpc>
                <a:spcPts val="2800"/>
              </a:lnSpc>
              <a:spcBef>
                <a:spcPts val="0"/>
              </a:spcBef>
            </a:pPr>
            <a:r>
              <a:rPr lang="en-US" sz="2400" dirty="0" smtClean="0">
                <a:latin typeface="Times New Roman" pitchFamily="18" charset="0"/>
              </a:rPr>
              <a:t>More precision in G </a:t>
            </a:r>
            <a:r>
              <a:rPr lang="en-US" sz="1800" dirty="0" smtClean="0">
                <a:latin typeface="Times New Roman" pitchFamily="18" charset="0"/>
                <a:sym typeface="Wingdings" pitchFamily="2" charset="2"/>
              </a:rPr>
              <a:t></a:t>
            </a:r>
            <a:r>
              <a:rPr lang="en-US" sz="2400" dirty="0" smtClean="0">
                <a:latin typeface="Times New Roman" pitchFamily="18" charset="0"/>
                <a:sym typeface="Wingdings" pitchFamily="2" charset="2"/>
              </a:rPr>
              <a:t> better measurements of planetary and stellar masses</a:t>
            </a:r>
            <a:endParaRPr lang="en-US" sz="2400" dirty="0" smtClean="0">
              <a:latin typeface="Times New Roman" pitchFamily="18" charset="0"/>
            </a:endParaRPr>
          </a:p>
          <a:p>
            <a:pPr>
              <a:lnSpc>
                <a:spcPts val="2800"/>
              </a:lnSpc>
              <a:spcBef>
                <a:spcPts val="1200"/>
              </a:spcBef>
            </a:pPr>
            <a:r>
              <a:rPr lang="en-US" sz="2800" dirty="0" smtClean="0">
                <a:latin typeface="Times New Roman" pitchFamily="18" charset="0"/>
              </a:rPr>
              <a:t>Must know G to use the Friedmann equations that govern the expansion of the universe</a:t>
            </a:r>
          </a:p>
          <a:p>
            <a:pPr lvl="1">
              <a:lnSpc>
                <a:spcPts val="2800"/>
              </a:lnSpc>
              <a:spcBef>
                <a:spcPts val="0"/>
              </a:spcBef>
            </a:pPr>
            <a:r>
              <a:rPr lang="en-US" sz="2400" dirty="0" smtClean="0">
                <a:latin typeface="Times New Roman" pitchFamily="18" charset="0"/>
              </a:rPr>
              <a:t>Slight variation in G </a:t>
            </a:r>
            <a:r>
              <a:rPr lang="en-US" sz="1800" dirty="0" smtClean="0">
                <a:latin typeface="Times New Roman" pitchFamily="18" charset="0"/>
                <a:sym typeface="Wingdings" pitchFamily="2" charset="2"/>
              </a:rPr>
              <a:t></a:t>
            </a:r>
            <a:r>
              <a:rPr lang="en-US" sz="2400" dirty="0" smtClean="0">
                <a:latin typeface="Times New Roman" pitchFamily="18" charset="0"/>
              </a:rPr>
              <a:t> change in Hubble parameter and acceleration of expanding universe</a:t>
            </a:r>
          </a:p>
          <a:p>
            <a:pPr lvl="1">
              <a:lnSpc>
                <a:spcPts val="2800"/>
              </a:lnSpc>
              <a:spcBef>
                <a:spcPts val="0"/>
              </a:spcBef>
            </a:pPr>
            <a:r>
              <a:rPr lang="en-US" sz="2400" dirty="0" smtClean="0">
                <a:latin typeface="Times New Roman" pitchFamily="18" charset="0"/>
              </a:rPr>
              <a:t>More precision in G</a:t>
            </a:r>
            <a:r>
              <a:rPr lang="en-US" sz="2400" dirty="0" smtClean="0">
                <a:latin typeface="Times New Roman" pitchFamily="18" charset="0"/>
                <a:sym typeface="Wingdings" pitchFamily="2" charset="2"/>
              </a:rPr>
              <a:t> </a:t>
            </a:r>
            <a:r>
              <a:rPr lang="en-US" sz="1800" dirty="0" smtClean="0">
                <a:latin typeface="Times New Roman" pitchFamily="18" charset="0"/>
                <a:sym typeface="Wingdings" pitchFamily="2" charset="2"/>
              </a:rPr>
              <a:t> </a:t>
            </a:r>
            <a:r>
              <a:rPr lang="en-US" sz="2400" dirty="0" smtClean="0">
                <a:latin typeface="Times New Roman" pitchFamily="18" charset="0"/>
                <a:sym typeface="Wingdings" pitchFamily="2" charset="2"/>
              </a:rPr>
              <a:t>better knowledge of universe density</a:t>
            </a:r>
            <a:endParaRPr lang="en-US" sz="1800" dirty="0" smtClean="0">
              <a:latin typeface="Times New Roman" pitchFamily="18" charset="0"/>
            </a:endParaRPr>
          </a:p>
          <a:p>
            <a:pPr>
              <a:lnSpc>
                <a:spcPts val="2800"/>
              </a:lnSpc>
              <a:spcBef>
                <a:spcPts val="1200"/>
              </a:spcBef>
            </a:pPr>
            <a:r>
              <a:rPr lang="en-US" sz="2800" dirty="0" smtClean="0">
                <a:latin typeface="Times New Roman" pitchFamily="18" charset="0"/>
              </a:rPr>
              <a:t>Is </a:t>
            </a:r>
            <a:r>
              <a:rPr lang="en-US" sz="2800" dirty="0">
                <a:latin typeface="Times New Roman" pitchFamily="18" charset="0"/>
              </a:rPr>
              <a:t>Newton’s law of gravity exactly an inverse </a:t>
            </a:r>
            <a:r>
              <a:rPr lang="en-US" sz="2800" dirty="0" smtClean="0">
                <a:latin typeface="Times New Roman" pitchFamily="18" charset="0"/>
              </a:rPr>
              <a:t>square law?</a:t>
            </a:r>
          </a:p>
          <a:p>
            <a:pPr lvl="1">
              <a:lnSpc>
                <a:spcPts val="2800"/>
              </a:lnSpc>
              <a:spcBef>
                <a:spcPts val="0"/>
              </a:spcBef>
            </a:pPr>
            <a:r>
              <a:rPr lang="en-US" sz="2400" dirty="0" smtClean="0">
                <a:latin typeface="Times New Roman" pitchFamily="18" charset="0"/>
              </a:rPr>
              <a:t>Measurements of G at different distances places a constraint on deviation from inverse square</a:t>
            </a:r>
            <a:endParaRPr lang="en-US" sz="2400" dirty="0">
              <a:latin typeface="Times New Roman" pitchFamily="18" charset="0"/>
            </a:endParaRPr>
          </a:p>
          <a:p>
            <a:pPr>
              <a:lnSpc>
                <a:spcPts val="2800"/>
              </a:lnSpc>
              <a:spcBef>
                <a:spcPts val="1200"/>
              </a:spcBef>
            </a:pPr>
            <a:r>
              <a:rPr lang="en-US" sz="2800" dirty="0" smtClean="0">
                <a:latin typeface="Times New Roman" pitchFamily="18" charset="0"/>
              </a:rPr>
              <a:t>Is G actually constant?</a:t>
            </a:r>
          </a:p>
          <a:p>
            <a:pPr lvl="1">
              <a:lnSpc>
                <a:spcPts val="2800"/>
              </a:lnSpc>
              <a:spcBef>
                <a:spcPts val="0"/>
              </a:spcBef>
            </a:pPr>
            <a:r>
              <a:rPr lang="en-US" sz="2400" dirty="0" smtClean="0">
                <a:latin typeface="Times New Roman" pitchFamily="18" charset="0"/>
              </a:rPr>
              <a:t>Precise measurements of G would help determine whether G has small variations over space or time</a:t>
            </a:r>
            <a:endParaRPr lang="en-US" sz="2400" dirty="0"/>
          </a:p>
        </p:txBody>
      </p:sp>
    </p:spTree>
    <p:extLst>
      <p:ext uri="{BB962C8B-B14F-4D97-AF65-F5344CB8AC3E}">
        <p14:creationId xmlns:p14="http://schemas.microsoft.com/office/powerpoint/2010/main" val="10504854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516" y="270857"/>
            <a:ext cx="3774408" cy="812262"/>
          </a:xfrm>
        </p:spPr>
        <p:txBody>
          <a:bodyPr>
            <a:normAutofit/>
          </a:bodyPr>
          <a:lstStyle/>
          <a:p>
            <a:r>
              <a:rPr lang="en-US" dirty="0" smtClean="0">
                <a:latin typeface="Times New Roman" pitchFamily="18" charset="0"/>
                <a:cs typeface="Times New Roman" pitchFamily="18" charset="0"/>
              </a:rPr>
              <a:t>The Apparatus</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171519" y="1135040"/>
            <a:ext cx="4528820" cy="2118529"/>
          </a:xfrm>
        </p:spPr>
        <p:txBody>
          <a:bodyPr>
            <a:spAutoFit/>
          </a:bodyPr>
          <a:lstStyle/>
          <a:p>
            <a:pPr>
              <a:lnSpc>
                <a:spcPts val="2800"/>
              </a:lnSpc>
              <a:spcBef>
                <a:spcPts val="0"/>
              </a:spcBef>
              <a:spcAft>
                <a:spcPts val="600"/>
              </a:spcAft>
            </a:pPr>
            <a:r>
              <a:rPr lang="en-US" sz="2800" dirty="0" smtClean="0">
                <a:latin typeface="Times New Roman" pitchFamily="18" charset="0"/>
                <a:cs typeface="Times New Roman" pitchFamily="18" charset="0"/>
              </a:rPr>
              <a:t>Torsion wire</a:t>
            </a:r>
          </a:p>
          <a:p>
            <a:pPr marL="457200" lvl="1" indent="-223838">
              <a:lnSpc>
                <a:spcPts val="2800"/>
              </a:lnSpc>
              <a:spcBef>
                <a:spcPts val="0"/>
              </a:spcBef>
              <a:spcAft>
                <a:spcPts val="600"/>
              </a:spcAft>
            </a:pPr>
            <a:r>
              <a:rPr lang="en-US" sz="2400" dirty="0" smtClean="0">
                <a:latin typeface="Times New Roman" pitchFamily="18" charset="0"/>
                <a:cs typeface="Times New Roman" pitchFamily="18" charset="0"/>
              </a:rPr>
              <a:t>Works like a spring</a:t>
            </a:r>
          </a:p>
          <a:p>
            <a:pPr marL="457200" lvl="1" indent="-223838">
              <a:lnSpc>
                <a:spcPts val="2800"/>
              </a:lnSpc>
              <a:spcBef>
                <a:spcPts val="0"/>
              </a:spcBef>
              <a:spcAft>
                <a:spcPts val="600"/>
              </a:spcAft>
            </a:pPr>
            <a:r>
              <a:rPr lang="en-US" sz="2400" dirty="0" smtClean="0">
                <a:latin typeface="Times New Roman" pitchFamily="18" charset="0"/>
                <a:cs typeface="Times New Roman" pitchFamily="18" charset="0"/>
              </a:rPr>
              <a:t>Has torsion constant </a:t>
            </a:r>
            <a:r>
              <a:rPr lang="el-GR" sz="2400" dirty="0" smtClean="0">
                <a:latin typeface="Times New Roman" pitchFamily="18" charset="0"/>
                <a:cs typeface="Times New Roman" pitchFamily="18" charset="0"/>
              </a:rPr>
              <a:t>κ</a:t>
            </a:r>
            <a:endParaRPr lang="en-US" sz="2400" dirty="0" smtClean="0">
              <a:latin typeface="Times New Roman" pitchFamily="18" charset="0"/>
              <a:cs typeface="Times New Roman" pitchFamily="18" charset="0"/>
            </a:endParaRPr>
          </a:p>
          <a:p>
            <a:pPr>
              <a:lnSpc>
                <a:spcPts val="2800"/>
              </a:lnSpc>
              <a:spcBef>
                <a:spcPts val="0"/>
              </a:spcBef>
              <a:spcAft>
                <a:spcPts val="600"/>
              </a:spcAft>
            </a:pPr>
            <a:r>
              <a:rPr lang="en-US" sz="2800" dirty="0" smtClean="0">
                <a:latin typeface="Times New Roman" pitchFamily="18" charset="0"/>
                <a:cs typeface="Times New Roman" pitchFamily="18" charset="0"/>
              </a:rPr>
              <a:t>Torsion is proportional to the twist in the wire</a:t>
            </a:r>
          </a:p>
        </p:txBody>
      </p:sp>
      <p:pic>
        <p:nvPicPr>
          <p:cNvPr id="6" name="Picture 4" descr="P1020569"/>
          <p:cNvPicPr>
            <a:picLocks noChangeAspect="1" noChangeArrowheads="1"/>
          </p:cNvPicPr>
          <p:nvPr/>
        </p:nvPicPr>
        <p:blipFill>
          <a:blip r:embed="rId4"/>
          <a:srcRect/>
          <a:stretch>
            <a:fillRect/>
          </a:stretch>
        </p:blipFill>
        <p:spPr bwMode="auto">
          <a:xfrm>
            <a:off x="171515" y="3253569"/>
            <a:ext cx="4114195" cy="3604431"/>
          </a:xfrm>
          <a:prstGeom prst="rect">
            <a:avLst/>
          </a:prstGeom>
          <a:noFill/>
        </p:spPr>
      </p:pic>
      <p:grpSp>
        <p:nvGrpSpPr>
          <p:cNvPr id="9" name="Group 8"/>
          <p:cNvGrpSpPr/>
          <p:nvPr/>
        </p:nvGrpSpPr>
        <p:grpSpPr>
          <a:xfrm>
            <a:off x="4614611" y="956419"/>
            <a:ext cx="4527550" cy="4781550"/>
            <a:chOff x="4700339" y="1199315"/>
            <a:chExt cx="4527550" cy="4781550"/>
          </a:xfrm>
        </p:grpSpPr>
        <p:pic>
          <p:nvPicPr>
            <p:cNvPr id="7" name="Picture 34" descr="Test picture"/>
            <p:cNvPicPr>
              <a:picLocks noChangeAspect="1" noChangeArrowheads="1"/>
            </p:cNvPicPr>
            <p:nvPr/>
          </p:nvPicPr>
          <p:blipFill>
            <a:blip r:embed="rId5"/>
            <a:srcRect r="6767" b="13155"/>
            <a:stretch>
              <a:fillRect/>
            </a:stretch>
          </p:blipFill>
          <p:spPr bwMode="auto">
            <a:xfrm>
              <a:off x="4700339" y="1199315"/>
              <a:ext cx="4527550" cy="4781550"/>
            </a:xfrm>
            <a:prstGeom prst="rect">
              <a:avLst/>
            </a:prstGeom>
            <a:noFill/>
          </p:spPr>
        </p:pic>
        <p:sp>
          <p:nvSpPr>
            <p:cNvPr id="8" name="Rectangle 7"/>
            <p:cNvSpPr/>
            <p:nvPr/>
          </p:nvSpPr>
          <p:spPr>
            <a:xfrm>
              <a:off x="4771779" y="2317750"/>
              <a:ext cx="1325562"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aphicFrame>
        <p:nvGraphicFramePr>
          <p:cNvPr id="17410" name="Object 4"/>
          <p:cNvGraphicFramePr>
            <a:graphicFrameLocks noChangeAspect="1"/>
          </p:cNvGraphicFramePr>
          <p:nvPr/>
        </p:nvGraphicFramePr>
        <p:xfrm>
          <a:off x="4903538" y="2095500"/>
          <a:ext cx="1108075" cy="349250"/>
        </p:xfrm>
        <a:graphic>
          <a:graphicData uri="http://schemas.openxmlformats.org/presentationml/2006/ole">
            <mc:AlternateContent xmlns:mc="http://schemas.openxmlformats.org/markup-compatibility/2006">
              <mc:Choice xmlns:v="urn:schemas-microsoft-com:vml" Requires="v">
                <p:oleObj spid="_x0000_s17432" name="Equation" r:id="rId6" imgW="444500" imgH="139700" progId="Equation.3">
                  <p:embed/>
                </p:oleObj>
              </mc:Choice>
              <mc:Fallback>
                <p:oleObj name="Equation" r:id="rId6" imgW="444500" imgH="139700" progId="Equation.3">
                  <p:embed/>
                  <p:pic>
                    <p:nvPicPr>
                      <p:cNvPr id="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3538" y="2095500"/>
                        <a:ext cx="1108075" cy="349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09213B"/>
      </a:dk2>
      <a:lt2>
        <a:srgbClr val="B2D2E2"/>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2398</TotalTime>
  <Words>1760</Words>
  <Application>Microsoft Office PowerPoint</Application>
  <PresentationFormat>On-screen Show (4:3)</PresentationFormat>
  <Paragraphs>196</Paragraphs>
  <Slides>16</Slides>
  <Notes>13</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18" baseType="lpstr">
      <vt:lpstr>Office Theme</vt:lpstr>
      <vt:lpstr>Equation</vt:lpstr>
      <vt:lpstr>The Cavendish Experiment</vt:lpstr>
      <vt:lpstr>Outline</vt:lpstr>
      <vt:lpstr>What is G?</vt:lpstr>
      <vt:lpstr>Cavendish</vt:lpstr>
      <vt:lpstr>Cavendish Experiment</vt:lpstr>
      <vt:lpstr>Measurements of G</vt:lpstr>
      <vt:lpstr>Variation in the Measurement</vt:lpstr>
      <vt:lpstr>Why Keep Measuring?</vt:lpstr>
      <vt:lpstr>The Apparatus</vt:lpstr>
      <vt:lpstr>The Apparatus</vt:lpstr>
      <vt:lpstr>Description of the Forces</vt:lpstr>
      <vt:lpstr>Method 1: Equilibrium Position</vt:lpstr>
      <vt:lpstr>Movie</vt:lpstr>
      <vt:lpstr>Results from Equilibrium Position Method</vt:lpstr>
      <vt:lpstr>Method 2: Constant Acceleration</vt:lpstr>
      <vt:lpstr>Results from Measurement of Acceleration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Neil McGlohon</dc:creator>
  <cp:lastModifiedBy>spm</cp:lastModifiedBy>
  <cp:revision>60</cp:revision>
  <cp:lastPrinted>2013-09-12T18:37:27Z</cp:lastPrinted>
  <dcterms:created xsi:type="dcterms:W3CDTF">2012-09-26T19:25:44Z</dcterms:created>
  <dcterms:modified xsi:type="dcterms:W3CDTF">2014-01-20T21:58:03Z</dcterms:modified>
</cp:coreProperties>
</file>