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6FAEFDBE-1D69-4819-BB62-5BF2D14776FD}">
  <a:tblStyle styleName="Table_0" styleId="{6FAEFDBE-1D69-4819-BB62-5BF2D14776FD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1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965198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Cavendish Experiment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Advanced Lab 2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Theory of Measurement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Two methods of measurement used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Method of equilibrium positions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Accuracy of ~5% according to PASCO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90 to 180 minute observation time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Involves finding equilibrium points for Positions I and II by observing oscillations, then taking the differences to determine G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Method of constant acceleration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Accuracy of ~15% according to PASCO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3-10 minute observation time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Uses acceleration of small masses during first minute after switching large mass positions to determine G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Constant Acceleration Derivation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Starting with the law of gravitation: F=Gm</a:t>
            </a:r>
            <a:r>
              <a:rPr baseline="-25000" lang="en"/>
              <a:t>1</a:t>
            </a:r>
            <a:r>
              <a:rPr lang="en"/>
              <a:t>m</a:t>
            </a:r>
            <a:r>
              <a:rPr baseline="-25000" lang="en"/>
              <a:t>2</a:t>
            </a:r>
            <a:r>
              <a:rPr lang="en"/>
              <a:t>/b</a:t>
            </a:r>
            <a:r>
              <a:rPr baseline="30000" lang="en"/>
              <a:t>2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Total force acting on the object: F</a:t>
            </a:r>
            <a:r>
              <a:rPr baseline="-25000" lang="en"/>
              <a:t>Total</a:t>
            </a:r>
            <a:r>
              <a:rPr lang="en"/>
              <a:t>=F</a:t>
            </a:r>
            <a:r>
              <a:rPr baseline="-25000" lang="en"/>
              <a:t>Torsion</a:t>
            </a:r>
            <a:r>
              <a:rPr lang="en"/>
              <a:t>+F</a:t>
            </a:r>
            <a:r>
              <a:rPr baseline="-25000" lang="en"/>
              <a:t>Gravity</a:t>
            </a:r>
          </a:p>
          <a:p>
            <a:pPr rtl="0" lvl="0">
              <a:buNone/>
            </a:pPr>
            <a:r>
              <a:rPr lang="en"/>
              <a:t>[insert illustration of flipping]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F</a:t>
            </a:r>
            <a:r>
              <a:rPr baseline="-25000" lang="en"/>
              <a:t>Total</a:t>
            </a:r>
            <a:r>
              <a:rPr lang="en"/>
              <a:t>=2F</a:t>
            </a:r>
            <a:r>
              <a:rPr baseline="-25000" lang="en"/>
              <a:t>Gravity</a:t>
            </a:r>
          </a:p>
          <a:p>
            <a:pPr rtl="0" lvl="0">
              <a:buNone/>
            </a:pPr>
            <a:r>
              <a:rPr lang="en"/>
              <a:t>=&gt; G=b</a:t>
            </a:r>
            <a:r>
              <a:rPr baseline="30000" lang="en"/>
              <a:t>2</a:t>
            </a:r>
            <a:r>
              <a:rPr lang="en"/>
              <a:t>a</a:t>
            </a:r>
            <a:r>
              <a:rPr baseline="-25000" lang="en"/>
              <a:t>0</a:t>
            </a:r>
            <a:r>
              <a:rPr lang="en"/>
              <a:t>/2m</a:t>
            </a:r>
            <a:r>
              <a:rPr baseline="-25000" lang="en"/>
              <a:t>1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Constant Acceleration Derivation</a:t>
            </a:r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Law of Reflection implies that the arc length that we measure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Equilibrium Position Derivation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Graphical Method for measuring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Procedures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Make the set up more concise and refer to additional procedures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Calibration, rewrite, maybe eliminate. Knowing the equilibrium is unnecessary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Credit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Josh Villatoro, Hunter Ash, Fall 2013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Seth Hodgson, Bailey Bedford, Catie Raney, Spring 2013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Darren Erdman, Mengfei Gao Spring 2010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Amanda Baldwin, Paul Wright, Thomas Kennington, Matt Whiteway, Chris Schroeder, Fall 2009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Dan Brunski, Sung Chou, Dustin Combs, Daniel White, Spring 2008</a:t>
            </a:r>
          </a:p>
          <a:p>
            <a:r>
              <a:t/>
            </a:r>
          </a:p>
          <a:p>
            <a:pPr rtl="0" lvl="0">
              <a:buNone/>
            </a:pPr>
            <a:r>
              <a:rPr sz="1800" lang="en"/>
              <a:t>Susan Gosse, Daniel Freno,Jason Garman, Joshua Smith, Fall 2007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Overview</a:t>
            </a:r>
          </a:p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History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Theory of Measurement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Derivations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Apparatus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Procedure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Results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Constant Acceleration Method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Equilibrium Position Method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Conclusions and Sources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Error Discussion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Procedure Appendix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Cavendish History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Performed in 1797-1798 by Henry Cavendish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Primary result of experiment was to measure the density of the earth</a:t>
            </a:r>
          </a:p>
          <a:p>
            <a:pPr rtl="0" lvl="1" indent="-342900" marL="914400">
              <a:buClr>
                <a:srgbClr val="000000"/>
              </a:buClr>
              <a:buSzPct val="100000"/>
              <a:buFont typeface="Arial"/>
              <a:buChar char="○"/>
            </a:pPr>
            <a:r>
              <a:rPr sz="1800" lang="en"/>
              <a:t>“G” and the mass of the earth were derived by othersafter Cavendish’s death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Torsion balance method devised by John Mitchell in 1783</a:t>
            </a:r>
          </a:p>
          <a:p>
            <a:pPr rtl="0" lvl="1" indent="-342900" marL="914400">
              <a:buClr>
                <a:srgbClr val="000000"/>
              </a:buClr>
              <a:buSzPct val="100000"/>
              <a:buFont typeface="Arial"/>
              <a:buChar char="○"/>
            </a:pPr>
            <a:r>
              <a:rPr sz="1800" lang="en"/>
              <a:t>Mitchell died before the experiment could be performed</a:t>
            </a:r>
          </a:p>
          <a:p>
            <a:pPr rtl="0" lvl="1" indent="-342900" marL="914400">
              <a:buClr>
                <a:srgbClr val="000000"/>
              </a:buClr>
              <a:buSzPct val="100000"/>
              <a:buFont typeface="Arial"/>
              <a:buChar char="○"/>
            </a:pPr>
            <a:r>
              <a:rPr sz="1800" lang="en"/>
              <a:t>Apparatus was eventually passed to Cavendish, who rebuilt it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The apparatus was extremely large, with the heavy lead spheres weighing upwards of 348 lbs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Some illustrations and explanations for the original cavendish experiment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y="1530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History of Measuring G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y="3588375" x="457200"/>
            <a:ext cy="27792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Problems in Determining G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Weakest of the four fundamental forces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Inconstancy of the torsional moment of suspension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Sensitivity to Environmental Oscillations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Sensitivity to temperature</a:t>
            </a:r>
          </a:p>
          <a:p>
            <a:pPr rtl="0" lvl="0" indent="-3810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2400" lang="en"/>
              <a:t>Inability to shield gravity</a:t>
            </a:r>
          </a:p>
          <a:p>
            <a:pPr rtl="0" lvl="0">
              <a:buNone/>
            </a:pPr>
            <a:r>
              <a:rPr sz="2400" lang="en"/>
              <a:t>Consequently, G is the least precisely measured fundamental constant</a:t>
            </a:r>
          </a:p>
        </p:txBody>
      </p:sp>
      <p:graphicFrame>
        <p:nvGraphicFramePr>
          <p:cNvPr id="55" name="Shape 55"/>
          <p:cNvGraphicFramePr/>
          <p:nvPr/>
        </p:nvGraphicFramePr>
        <p:xfrm>
          <a:off y="1296050" x="353662"/>
          <a:ext cy="3000000" cx="3000000"/>
        </p:xfrm>
        <a:graphic>
          <a:graphicData uri="http://schemas.openxmlformats.org/drawingml/2006/table">
            <a:tbl>
              <a:tblPr>
                <a:noFill/>
                <a:tableStyleId>{6FAEFDBE-1D69-4819-BB62-5BF2D14776FD}</a:tableStyleId>
              </a:tblPr>
              <a:tblGrid>
                <a:gridCol w="1570600"/>
                <a:gridCol w="1157175"/>
                <a:gridCol w="2056975"/>
                <a:gridCol w="2275825"/>
                <a:gridCol w="1376100"/>
              </a:tblGrid>
              <a:tr h="566425"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Experimenter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1800" lang="en"/>
                        <a:t>Year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1800" lang="en"/>
                        <a:t>Method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1800" lang="en"/>
                        <a:t>G Measurement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>
                        <a:buNone/>
                      </a:pPr>
                      <a:r>
                        <a:rPr sz="1800" lang="en"/>
                        <a:t>ΔG/G*10^6</a:t>
                      </a:r>
                    </a:p>
                  </a:txBody>
                  <a:tcPr marR="91425" marB="91425" marT="91425" marL="91425"/>
                </a:tc>
              </a:tr>
              <a:tr h="13446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/>
                        <a:t>Cavendish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Boys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Luther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Fitzgerald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Schwarz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Kündig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1798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1895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1982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1995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1998</a:t>
                      </a:r>
                    </a:p>
                    <a:p>
                      <a:pPr algn="ctr">
                        <a:buNone/>
                      </a:pPr>
                      <a:r>
                        <a:rPr sz="1800" lang="en"/>
                        <a:t>2002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800" lang="en"/>
                        <a:t>Torsion balance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Torsion balance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Torsion pendulum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Torsion balance</a:t>
                      </a:r>
                    </a:p>
                    <a:p>
                      <a:pPr rtl="0" lvl="0">
                        <a:buNone/>
                      </a:pPr>
                      <a:r>
                        <a:rPr sz="1800" lang="en"/>
                        <a:t>Free fall</a:t>
                      </a:r>
                    </a:p>
                    <a:p>
                      <a:pPr>
                        <a:buNone/>
                      </a:pPr>
                      <a:r>
                        <a:rPr sz="1800" lang="en"/>
                        <a:t>Beam balance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6.75 ± 0.05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6.658 ±  0.007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6.6726 ± 0.0005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6.6656 ± 0.0006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6.6873 ± 0.0094</a:t>
                      </a:r>
                    </a:p>
                    <a:p>
                      <a:pPr algn="ctr">
                        <a:buNone/>
                      </a:pPr>
                      <a:r>
                        <a:rPr sz="1800" lang="en"/>
                        <a:t>6.67404 ± 0.00022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algn="ctr" rtl="0" lvl="0">
                        <a:buNone/>
                      </a:pPr>
                      <a:r>
                        <a:rPr sz="1800" lang="en"/>
                        <a:t>7400 (stat.)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1000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75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90</a:t>
                      </a:r>
                    </a:p>
                    <a:p>
                      <a:pPr algn="ctr" rtl="0" lvl="0">
                        <a:buNone/>
                      </a:pPr>
                      <a:r>
                        <a:rPr sz="1800" lang="en"/>
                        <a:t>1400</a:t>
                      </a:r>
                    </a:p>
                    <a:p>
                      <a:pPr algn="ctr">
                        <a:buNone/>
                      </a:pPr>
                      <a:r>
                        <a:rPr sz="1800" lang="en"/>
                        <a:t>200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Recent Measurement of G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[Insert the table doohikie]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Compare with Coulomb Experiment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Gravitational force is much smaller than the coulomb force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Typical Coulomb force used in an experiment: 10</a:t>
            </a:r>
            <a:r>
              <a:rPr baseline="30000" lang="en"/>
              <a:t>-4 </a:t>
            </a:r>
            <a:r>
              <a:rPr lang="en"/>
              <a:t>N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Typical Gravitational force used in an experiment: 10</a:t>
            </a:r>
            <a:r>
              <a:rPr baseline="30000" lang="en"/>
              <a:t>-9 </a:t>
            </a:r>
            <a:r>
              <a:rPr lang="en"/>
              <a:t>N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Coulomb experiment requires a correction factor of 1/(1 - </a:t>
            </a:r>
            <a:r>
              <a:rPr lang="en" i="1"/>
              <a:t>a</a:t>
            </a:r>
            <a:r>
              <a:rPr baseline="30000" lang="en"/>
              <a:t>3</a:t>
            </a:r>
            <a:r>
              <a:rPr lang="en"/>
              <a:t>/R</a:t>
            </a:r>
            <a:r>
              <a:rPr baseline="30000" lang="en"/>
              <a:t>3</a:t>
            </a:r>
            <a:r>
              <a:rPr lang="en"/>
              <a:t>)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This accounts for the induced dipolarity in the spheres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i="1"/>
              <a:t>a </a:t>
            </a:r>
            <a:r>
              <a:rPr lang="en"/>
              <a:t>is the radius of the sphere and R is the distance between spheres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Compare with Coulomb Experiment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Cavendish experiment requires a correction factor of 1/(1 - </a:t>
            </a:r>
            <a:r>
              <a:rPr lang="en" i="1"/>
              <a:t>ẞ</a:t>
            </a:r>
            <a:r>
              <a:rPr lang="en"/>
              <a:t>) where </a:t>
            </a:r>
            <a:r>
              <a:rPr lang="en" i="1"/>
              <a:t>ẞ</a:t>
            </a:r>
            <a:r>
              <a:rPr lang="en"/>
              <a:t> = </a:t>
            </a:r>
            <a:r>
              <a:rPr lang="en" i="1"/>
              <a:t>b</a:t>
            </a:r>
            <a:r>
              <a:rPr baseline="30000" lang="en"/>
              <a:t>3</a:t>
            </a:r>
            <a:r>
              <a:rPr lang="en"/>
              <a:t> /(</a:t>
            </a:r>
            <a:r>
              <a:rPr lang="en" i="1"/>
              <a:t>b</a:t>
            </a:r>
            <a:r>
              <a:rPr baseline="30000" lang="en"/>
              <a:t>2</a:t>
            </a:r>
            <a:r>
              <a:rPr lang="en"/>
              <a:t> + 4</a:t>
            </a:r>
            <a:r>
              <a:rPr lang="en" i="1"/>
              <a:t>d</a:t>
            </a:r>
            <a:r>
              <a:rPr baseline="30000" lang="en"/>
              <a:t>2</a:t>
            </a:r>
            <a:r>
              <a:rPr lang="en"/>
              <a:t>)</a:t>
            </a:r>
            <a:r>
              <a:rPr baseline="30000" lang="en"/>
              <a:t>3/2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i="1"/>
              <a:t>b</a:t>
            </a:r>
            <a:r>
              <a:rPr lang="en"/>
              <a:t> is the distance between the small spheres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 i="1"/>
              <a:t>d</a:t>
            </a:r>
            <a:r>
              <a:rPr lang="en"/>
              <a:t> is the distance between the small sphere and the center of the pendulum</a:t>
            </a:r>
          </a:p>
          <a:p>
            <a:pPr rtl="0" lvl="0" indent="0" marL="0">
              <a:buNone/>
            </a:pPr>
            <a:r>
              <a:rPr sz="2400" lang="en"/>
              <a:t>The initial calculations account for the force of gravity between the near masses, and the correction factor accounts for the force between the further apart masses.</a:t>
            </a:r>
          </a:p>
        </p:txBody>
      </p:sp>
      <p:sp>
        <p:nvSpPr>
          <p:cNvPr id="74" name="Shape 74"/>
          <p:cNvSpPr/>
          <p:nvPr/>
        </p:nvSpPr>
        <p:spPr>
          <a:xfrm>
            <a:off y="5714975" x="5338100"/>
            <a:ext cy="316200" cx="3162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5" name="Shape 75"/>
          <p:cNvSpPr/>
          <p:nvPr/>
        </p:nvSpPr>
        <p:spPr>
          <a:xfrm>
            <a:off y="5009725" x="4827375"/>
            <a:ext cy="608100" cx="6081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6" name="Shape 76"/>
          <p:cNvSpPr/>
          <p:nvPr/>
        </p:nvSpPr>
        <p:spPr>
          <a:xfrm rot="10800000">
            <a:off y="5155674" x="6973999"/>
            <a:ext cy="316200" cx="3162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7" name="Shape 77"/>
          <p:cNvSpPr/>
          <p:nvPr/>
        </p:nvSpPr>
        <p:spPr>
          <a:xfrm rot="10800000">
            <a:off y="5520449" x="7146624"/>
            <a:ext cy="608100" cx="6081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8" name="Shape 78"/>
          <p:cNvSpPr txBox="1"/>
          <p:nvPr/>
        </p:nvSpPr>
        <p:spPr>
          <a:xfrm>
            <a:off y="5155675" x="3894050"/>
            <a:ext cy="553200" cx="1112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lang="en"/>
              <a:t>Near A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y="6177125" x="6828050"/>
            <a:ext cy="553200" cx="1112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lang="en"/>
              <a:t>Far from A</a:t>
            </a:r>
          </a:p>
        </p:txBody>
      </p:sp>
      <p:cxnSp>
        <p:nvCxnSpPr>
          <p:cNvPr id="80" name="Shape 80"/>
          <p:cNvCxnSpPr/>
          <p:nvPr/>
        </p:nvCxnSpPr>
        <p:spPr>
          <a:xfrm rot="10800000" flipH="1">
            <a:off y="5303968" x="5510718"/>
            <a:ext cy="559199" cx="1635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81" name="Shape 81"/>
          <p:cNvSpPr txBox="1"/>
          <p:nvPr/>
        </p:nvSpPr>
        <p:spPr>
          <a:xfrm>
            <a:off y="6031225" x="5289425"/>
            <a:ext cy="316200" cx="3162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