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6" r:id="rId2"/>
    <p:sldId id="257" r:id="rId3"/>
    <p:sldId id="258" r:id="rId4"/>
    <p:sldId id="265" r:id="rId5"/>
    <p:sldId id="266" r:id="rId6"/>
    <p:sldId id="259" r:id="rId7"/>
    <p:sldId id="289" r:id="rId8"/>
    <p:sldId id="260" r:id="rId9"/>
    <p:sldId id="261" r:id="rId10"/>
    <p:sldId id="262" r:id="rId11"/>
    <p:sldId id="263" r:id="rId12"/>
    <p:sldId id="264" r:id="rId13"/>
    <p:sldId id="267" r:id="rId14"/>
    <p:sldId id="268" r:id="rId15"/>
    <p:sldId id="269" r:id="rId16"/>
    <p:sldId id="270" r:id="rId17"/>
    <p:sldId id="271" r:id="rId18"/>
    <p:sldId id="272" r:id="rId19"/>
    <p:sldId id="281" r:id="rId20"/>
    <p:sldId id="291" r:id="rId21"/>
    <p:sldId id="283" r:id="rId22"/>
    <p:sldId id="290" r:id="rId23"/>
    <p:sldId id="287" r:id="rId24"/>
    <p:sldId id="288" r:id="rId25"/>
    <p:sldId id="284" r:id="rId26"/>
    <p:sldId id="273" r:id="rId27"/>
    <p:sldId id="274" r:id="rId28"/>
    <p:sldId id="275" r:id="rId29"/>
    <p:sldId id="276" r:id="rId30"/>
    <p:sldId id="278" r:id="rId31"/>
    <p:sldId id="279" r:id="rId32"/>
    <p:sldId id="280" r:id="rId33"/>
  </p:sldIdLst>
  <p:sldSz cx="9144000" cy="6858000" type="screen4x3"/>
  <p:notesSz cx="7008813" cy="9294813"/>
  <p:defaultTextStyle>
    <a:defPPr>
      <a:defRPr lang="en-GB"/>
    </a:defPPr>
    <a:lvl1pPr algn="l" defTabSz="457200"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742950" indent="-285750" algn="l" defTabSz="457200"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1143000" indent="-228600" algn="l" defTabSz="457200"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600200" indent="-228600" algn="l" defTabSz="457200"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2057400" indent="-228600" algn="l" defTabSz="457200"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90"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vill6495\Downloads\Cavendish%20Hunter%20+%20Josh.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aron\Desktop\SCHOOL\CavendishDat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aron\Desktop\SCHOOL\CavendishData.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Deflection Method</a:t>
            </a:r>
          </a:p>
        </c:rich>
      </c:tx>
      <c:overlay val="0"/>
    </c:title>
    <c:autoTitleDeleted val="0"/>
    <c:plotArea>
      <c:layout>
        <c:manualLayout>
          <c:layoutTarget val="inner"/>
          <c:xMode val="edge"/>
          <c:yMode val="edge"/>
          <c:x val="0.10171382567204038"/>
          <c:y val="0.11438003276103897"/>
          <c:w val="0.70133001795828154"/>
          <c:h val="0.80079486080197126"/>
        </c:manualLayout>
      </c:layout>
      <c:scatterChart>
        <c:scatterStyle val="lineMarker"/>
        <c:varyColors val="0"/>
        <c:ser>
          <c:idx val="0"/>
          <c:order val="0"/>
          <c:tx>
            <c:v>Dot Position</c:v>
          </c:tx>
          <c:xVal>
            <c:numRef>
              <c:f>'[Cavendish Hunter + Josh.xlsx]Sheet3'!$A$2:$A$247</c:f>
              <c:numCache>
                <c:formatCode>General</c:formatCode>
                <c:ptCount val="246"/>
                <c:pt idx="0">
                  <c:v>0</c:v>
                </c:pt>
                <c:pt idx="1">
                  <c:v>15</c:v>
                </c:pt>
                <c:pt idx="2">
                  <c:v>30</c:v>
                </c:pt>
                <c:pt idx="3">
                  <c:v>45</c:v>
                </c:pt>
                <c:pt idx="4">
                  <c:v>60</c:v>
                </c:pt>
                <c:pt idx="5">
                  <c:v>75</c:v>
                </c:pt>
                <c:pt idx="6">
                  <c:v>90</c:v>
                </c:pt>
                <c:pt idx="7">
                  <c:v>105</c:v>
                </c:pt>
                <c:pt idx="8">
                  <c:v>120</c:v>
                </c:pt>
                <c:pt idx="9">
                  <c:v>135</c:v>
                </c:pt>
                <c:pt idx="10">
                  <c:v>150</c:v>
                </c:pt>
                <c:pt idx="11">
                  <c:v>165</c:v>
                </c:pt>
                <c:pt idx="12">
                  <c:v>180</c:v>
                </c:pt>
                <c:pt idx="13">
                  <c:v>195</c:v>
                </c:pt>
                <c:pt idx="14">
                  <c:v>210</c:v>
                </c:pt>
                <c:pt idx="15">
                  <c:v>225</c:v>
                </c:pt>
                <c:pt idx="16">
                  <c:v>240</c:v>
                </c:pt>
                <c:pt idx="17">
                  <c:v>255</c:v>
                </c:pt>
                <c:pt idx="18">
                  <c:v>270</c:v>
                </c:pt>
                <c:pt idx="19">
                  <c:v>285</c:v>
                </c:pt>
                <c:pt idx="20">
                  <c:v>300</c:v>
                </c:pt>
                <c:pt idx="21">
                  <c:v>315</c:v>
                </c:pt>
                <c:pt idx="22">
                  <c:v>330</c:v>
                </c:pt>
                <c:pt idx="23">
                  <c:v>345</c:v>
                </c:pt>
                <c:pt idx="24">
                  <c:v>360</c:v>
                </c:pt>
                <c:pt idx="25">
                  <c:v>375</c:v>
                </c:pt>
                <c:pt idx="26">
                  <c:v>390</c:v>
                </c:pt>
                <c:pt idx="27">
                  <c:v>405</c:v>
                </c:pt>
                <c:pt idx="28">
                  <c:v>420</c:v>
                </c:pt>
                <c:pt idx="29">
                  <c:v>435</c:v>
                </c:pt>
                <c:pt idx="30">
                  <c:v>450</c:v>
                </c:pt>
                <c:pt idx="31">
                  <c:v>465</c:v>
                </c:pt>
                <c:pt idx="32">
                  <c:v>480</c:v>
                </c:pt>
                <c:pt idx="33">
                  <c:v>495</c:v>
                </c:pt>
                <c:pt idx="34">
                  <c:v>510</c:v>
                </c:pt>
                <c:pt idx="35">
                  <c:v>525</c:v>
                </c:pt>
                <c:pt idx="36">
                  <c:v>540</c:v>
                </c:pt>
                <c:pt idx="37">
                  <c:v>555</c:v>
                </c:pt>
                <c:pt idx="38">
                  <c:v>570</c:v>
                </c:pt>
                <c:pt idx="39">
                  <c:v>585</c:v>
                </c:pt>
                <c:pt idx="40">
                  <c:v>600</c:v>
                </c:pt>
                <c:pt idx="41">
                  <c:v>615</c:v>
                </c:pt>
                <c:pt idx="42">
                  <c:v>630</c:v>
                </c:pt>
                <c:pt idx="43">
                  <c:v>660</c:v>
                </c:pt>
                <c:pt idx="44">
                  <c:v>690</c:v>
                </c:pt>
                <c:pt idx="45">
                  <c:v>720</c:v>
                </c:pt>
                <c:pt idx="46">
                  <c:v>750</c:v>
                </c:pt>
                <c:pt idx="47">
                  <c:v>780</c:v>
                </c:pt>
                <c:pt idx="48">
                  <c:v>810</c:v>
                </c:pt>
                <c:pt idx="49">
                  <c:v>840</c:v>
                </c:pt>
                <c:pt idx="50">
                  <c:v>870</c:v>
                </c:pt>
                <c:pt idx="51">
                  <c:v>900</c:v>
                </c:pt>
                <c:pt idx="52">
                  <c:v>930</c:v>
                </c:pt>
                <c:pt idx="53">
                  <c:v>960</c:v>
                </c:pt>
                <c:pt idx="54">
                  <c:v>990</c:v>
                </c:pt>
                <c:pt idx="55">
                  <c:v>1020</c:v>
                </c:pt>
                <c:pt idx="56">
                  <c:v>1050</c:v>
                </c:pt>
                <c:pt idx="57">
                  <c:v>1080</c:v>
                </c:pt>
                <c:pt idx="58">
                  <c:v>1110</c:v>
                </c:pt>
                <c:pt idx="59">
                  <c:v>1140</c:v>
                </c:pt>
                <c:pt idx="60">
                  <c:v>1170</c:v>
                </c:pt>
                <c:pt idx="61">
                  <c:v>1200</c:v>
                </c:pt>
                <c:pt idx="62">
                  <c:v>1230</c:v>
                </c:pt>
                <c:pt idx="63">
                  <c:v>1260</c:v>
                </c:pt>
                <c:pt idx="64">
                  <c:v>1290</c:v>
                </c:pt>
                <c:pt idx="65">
                  <c:v>1320</c:v>
                </c:pt>
                <c:pt idx="66">
                  <c:v>1350</c:v>
                </c:pt>
                <c:pt idx="67">
                  <c:v>1380</c:v>
                </c:pt>
                <c:pt idx="68">
                  <c:v>1440</c:v>
                </c:pt>
                <c:pt idx="69">
                  <c:v>1500</c:v>
                </c:pt>
                <c:pt idx="70">
                  <c:v>1560</c:v>
                </c:pt>
                <c:pt idx="71">
                  <c:v>1620</c:v>
                </c:pt>
                <c:pt idx="72">
                  <c:v>1680</c:v>
                </c:pt>
                <c:pt idx="73">
                  <c:v>1740</c:v>
                </c:pt>
                <c:pt idx="74">
                  <c:v>1800</c:v>
                </c:pt>
                <c:pt idx="75">
                  <c:v>1860</c:v>
                </c:pt>
                <c:pt idx="76">
                  <c:v>1920</c:v>
                </c:pt>
                <c:pt idx="77">
                  <c:v>1980</c:v>
                </c:pt>
                <c:pt idx="78">
                  <c:v>2040</c:v>
                </c:pt>
                <c:pt idx="79">
                  <c:v>2100</c:v>
                </c:pt>
                <c:pt idx="80">
                  <c:v>2160</c:v>
                </c:pt>
                <c:pt idx="81">
                  <c:v>2220</c:v>
                </c:pt>
                <c:pt idx="82">
                  <c:v>2280</c:v>
                </c:pt>
                <c:pt idx="83">
                  <c:v>2340</c:v>
                </c:pt>
                <c:pt idx="84">
                  <c:v>2400</c:v>
                </c:pt>
                <c:pt idx="85">
                  <c:v>2460</c:v>
                </c:pt>
                <c:pt idx="86">
                  <c:v>2520</c:v>
                </c:pt>
                <c:pt idx="87">
                  <c:v>2580</c:v>
                </c:pt>
                <c:pt idx="88">
                  <c:v>2640</c:v>
                </c:pt>
                <c:pt idx="89">
                  <c:v>2700</c:v>
                </c:pt>
                <c:pt idx="90">
                  <c:v>2760</c:v>
                </c:pt>
                <c:pt idx="91">
                  <c:v>2820</c:v>
                </c:pt>
                <c:pt idx="92">
                  <c:v>2880</c:v>
                </c:pt>
                <c:pt idx="93">
                  <c:v>2940</c:v>
                </c:pt>
                <c:pt idx="94">
                  <c:v>3000</c:v>
                </c:pt>
                <c:pt idx="95">
                  <c:v>3060</c:v>
                </c:pt>
                <c:pt idx="96">
                  <c:v>3120</c:v>
                </c:pt>
                <c:pt idx="97">
                  <c:v>3180</c:v>
                </c:pt>
                <c:pt idx="98">
                  <c:v>3240</c:v>
                </c:pt>
                <c:pt idx="99">
                  <c:v>3300</c:v>
                </c:pt>
                <c:pt idx="100">
                  <c:v>3360</c:v>
                </c:pt>
                <c:pt idx="101">
                  <c:v>3420</c:v>
                </c:pt>
                <c:pt idx="102">
                  <c:v>3480</c:v>
                </c:pt>
                <c:pt idx="103">
                  <c:v>3540</c:v>
                </c:pt>
                <c:pt idx="104">
                  <c:v>3600</c:v>
                </c:pt>
                <c:pt idx="105">
                  <c:v>3615</c:v>
                </c:pt>
                <c:pt idx="106">
                  <c:v>3630</c:v>
                </c:pt>
                <c:pt idx="107">
                  <c:v>3645</c:v>
                </c:pt>
                <c:pt idx="108">
                  <c:v>3660</c:v>
                </c:pt>
                <c:pt idx="109">
                  <c:v>3675</c:v>
                </c:pt>
                <c:pt idx="110">
                  <c:v>3690</c:v>
                </c:pt>
                <c:pt idx="111">
                  <c:v>3705</c:v>
                </c:pt>
                <c:pt idx="112">
                  <c:v>3720</c:v>
                </c:pt>
                <c:pt idx="113">
                  <c:v>3735</c:v>
                </c:pt>
                <c:pt idx="114">
                  <c:v>3750</c:v>
                </c:pt>
                <c:pt idx="115">
                  <c:v>3765</c:v>
                </c:pt>
                <c:pt idx="116">
                  <c:v>3780</c:v>
                </c:pt>
                <c:pt idx="117">
                  <c:v>3795</c:v>
                </c:pt>
                <c:pt idx="118">
                  <c:v>3810</c:v>
                </c:pt>
                <c:pt idx="119">
                  <c:v>3825</c:v>
                </c:pt>
                <c:pt idx="120">
                  <c:v>3840</c:v>
                </c:pt>
                <c:pt idx="121">
                  <c:v>3855</c:v>
                </c:pt>
                <c:pt idx="122">
                  <c:v>3870</c:v>
                </c:pt>
                <c:pt idx="123">
                  <c:v>3885</c:v>
                </c:pt>
                <c:pt idx="124">
                  <c:v>3900</c:v>
                </c:pt>
                <c:pt idx="125">
                  <c:v>3915</c:v>
                </c:pt>
                <c:pt idx="126">
                  <c:v>3930</c:v>
                </c:pt>
                <c:pt idx="127">
                  <c:v>3945</c:v>
                </c:pt>
                <c:pt idx="128">
                  <c:v>3960</c:v>
                </c:pt>
                <c:pt idx="129">
                  <c:v>3975</c:v>
                </c:pt>
                <c:pt idx="130">
                  <c:v>3990</c:v>
                </c:pt>
                <c:pt idx="131">
                  <c:v>4005</c:v>
                </c:pt>
                <c:pt idx="132">
                  <c:v>4020</c:v>
                </c:pt>
                <c:pt idx="133">
                  <c:v>4035</c:v>
                </c:pt>
                <c:pt idx="134">
                  <c:v>4050</c:v>
                </c:pt>
                <c:pt idx="135">
                  <c:v>4065</c:v>
                </c:pt>
                <c:pt idx="136">
                  <c:v>4080</c:v>
                </c:pt>
                <c:pt idx="137">
                  <c:v>4095</c:v>
                </c:pt>
                <c:pt idx="138">
                  <c:v>4110</c:v>
                </c:pt>
                <c:pt idx="139">
                  <c:v>4125</c:v>
                </c:pt>
                <c:pt idx="140">
                  <c:v>4140</c:v>
                </c:pt>
                <c:pt idx="141">
                  <c:v>4155</c:v>
                </c:pt>
                <c:pt idx="142">
                  <c:v>4170</c:v>
                </c:pt>
                <c:pt idx="143">
                  <c:v>4185</c:v>
                </c:pt>
                <c:pt idx="144">
                  <c:v>4200</c:v>
                </c:pt>
                <c:pt idx="145">
                  <c:v>4215</c:v>
                </c:pt>
                <c:pt idx="146">
                  <c:v>4230</c:v>
                </c:pt>
                <c:pt idx="147">
                  <c:v>4245</c:v>
                </c:pt>
                <c:pt idx="148">
                  <c:v>4260</c:v>
                </c:pt>
                <c:pt idx="149">
                  <c:v>4275</c:v>
                </c:pt>
                <c:pt idx="150">
                  <c:v>4290</c:v>
                </c:pt>
                <c:pt idx="151">
                  <c:v>4305</c:v>
                </c:pt>
                <c:pt idx="152">
                  <c:v>4320</c:v>
                </c:pt>
                <c:pt idx="153">
                  <c:v>4335</c:v>
                </c:pt>
                <c:pt idx="154">
                  <c:v>4350</c:v>
                </c:pt>
                <c:pt idx="155">
                  <c:v>4365</c:v>
                </c:pt>
                <c:pt idx="156">
                  <c:v>4380</c:v>
                </c:pt>
                <c:pt idx="157">
                  <c:v>4395</c:v>
                </c:pt>
                <c:pt idx="158">
                  <c:v>4410</c:v>
                </c:pt>
                <c:pt idx="159">
                  <c:v>4425</c:v>
                </c:pt>
                <c:pt idx="160">
                  <c:v>4440</c:v>
                </c:pt>
                <c:pt idx="161">
                  <c:v>4455</c:v>
                </c:pt>
                <c:pt idx="162">
                  <c:v>4470</c:v>
                </c:pt>
                <c:pt idx="163">
                  <c:v>4485</c:v>
                </c:pt>
                <c:pt idx="164">
                  <c:v>4500</c:v>
                </c:pt>
                <c:pt idx="165">
                  <c:v>4515</c:v>
                </c:pt>
                <c:pt idx="166">
                  <c:v>4530</c:v>
                </c:pt>
                <c:pt idx="167">
                  <c:v>4545</c:v>
                </c:pt>
                <c:pt idx="168">
                  <c:v>4560</c:v>
                </c:pt>
                <c:pt idx="169">
                  <c:v>4575</c:v>
                </c:pt>
                <c:pt idx="170">
                  <c:v>4590</c:v>
                </c:pt>
                <c:pt idx="171">
                  <c:v>4605</c:v>
                </c:pt>
                <c:pt idx="172">
                  <c:v>4635</c:v>
                </c:pt>
                <c:pt idx="173">
                  <c:v>4665</c:v>
                </c:pt>
                <c:pt idx="174">
                  <c:v>4695</c:v>
                </c:pt>
                <c:pt idx="175">
                  <c:v>4725</c:v>
                </c:pt>
                <c:pt idx="176">
                  <c:v>4755</c:v>
                </c:pt>
                <c:pt idx="177">
                  <c:v>4785</c:v>
                </c:pt>
                <c:pt idx="178">
                  <c:v>4815</c:v>
                </c:pt>
                <c:pt idx="179">
                  <c:v>4845</c:v>
                </c:pt>
                <c:pt idx="180">
                  <c:v>4875</c:v>
                </c:pt>
                <c:pt idx="181">
                  <c:v>4905</c:v>
                </c:pt>
                <c:pt idx="182">
                  <c:v>4935</c:v>
                </c:pt>
                <c:pt idx="183">
                  <c:v>4965</c:v>
                </c:pt>
                <c:pt idx="184">
                  <c:v>4995</c:v>
                </c:pt>
                <c:pt idx="185">
                  <c:v>5025</c:v>
                </c:pt>
                <c:pt idx="186">
                  <c:v>5055</c:v>
                </c:pt>
                <c:pt idx="187">
                  <c:v>5085</c:v>
                </c:pt>
                <c:pt idx="188">
                  <c:v>5115</c:v>
                </c:pt>
                <c:pt idx="189">
                  <c:v>5145</c:v>
                </c:pt>
                <c:pt idx="190">
                  <c:v>5175</c:v>
                </c:pt>
                <c:pt idx="191">
                  <c:v>5205</c:v>
                </c:pt>
                <c:pt idx="192">
                  <c:v>5235</c:v>
                </c:pt>
                <c:pt idx="193">
                  <c:v>5265</c:v>
                </c:pt>
                <c:pt idx="194">
                  <c:v>5295</c:v>
                </c:pt>
                <c:pt idx="195">
                  <c:v>5325</c:v>
                </c:pt>
                <c:pt idx="196">
                  <c:v>5355</c:v>
                </c:pt>
                <c:pt idx="197">
                  <c:v>5385</c:v>
                </c:pt>
                <c:pt idx="198">
                  <c:v>5415</c:v>
                </c:pt>
                <c:pt idx="199">
                  <c:v>5445</c:v>
                </c:pt>
                <c:pt idx="200">
                  <c:v>5475</c:v>
                </c:pt>
                <c:pt idx="201">
                  <c:v>5505</c:v>
                </c:pt>
                <c:pt idx="202">
                  <c:v>5535</c:v>
                </c:pt>
                <c:pt idx="203">
                  <c:v>5565</c:v>
                </c:pt>
                <c:pt idx="204">
                  <c:v>5595</c:v>
                </c:pt>
                <c:pt idx="205">
                  <c:v>5625</c:v>
                </c:pt>
                <c:pt idx="206">
                  <c:v>5655</c:v>
                </c:pt>
                <c:pt idx="207">
                  <c:v>5685</c:v>
                </c:pt>
                <c:pt idx="208">
                  <c:v>5715</c:v>
                </c:pt>
                <c:pt idx="209">
                  <c:v>5745</c:v>
                </c:pt>
                <c:pt idx="210">
                  <c:v>5775</c:v>
                </c:pt>
                <c:pt idx="211">
                  <c:v>5805</c:v>
                </c:pt>
                <c:pt idx="212">
                  <c:v>5865</c:v>
                </c:pt>
                <c:pt idx="213">
                  <c:v>5925</c:v>
                </c:pt>
                <c:pt idx="214">
                  <c:v>5985</c:v>
                </c:pt>
                <c:pt idx="215">
                  <c:v>6045</c:v>
                </c:pt>
                <c:pt idx="216">
                  <c:v>6105</c:v>
                </c:pt>
                <c:pt idx="217">
                  <c:v>6165</c:v>
                </c:pt>
                <c:pt idx="218">
                  <c:v>6225</c:v>
                </c:pt>
                <c:pt idx="219">
                  <c:v>6285</c:v>
                </c:pt>
                <c:pt idx="220">
                  <c:v>6345</c:v>
                </c:pt>
                <c:pt idx="221">
                  <c:v>6405</c:v>
                </c:pt>
                <c:pt idx="222">
                  <c:v>6465</c:v>
                </c:pt>
                <c:pt idx="223">
                  <c:v>6525</c:v>
                </c:pt>
                <c:pt idx="224">
                  <c:v>6585</c:v>
                </c:pt>
                <c:pt idx="225">
                  <c:v>6645</c:v>
                </c:pt>
                <c:pt idx="226">
                  <c:v>6705</c:v>
                </c:pt>
                <c:pt idx="227">
                  <c:v>6765</c:v>
                </c:pt>
                <c:pt idx="228">
                  <c:v>6825</c:v>
                </c:pt>
                <c:pt idx="229">
                  <c:v>6885</c:v>
                </c:pt>
                <c:pt idx="230">
                  <c:v>6945</c:v>
                </c:pt>
                <c:pt idx="231">
                  <c:v>7005</c:v>
                </c:pt>
                <c:pt idx="232">
                  <c:v>7065</c:v>
                </c:pt>
                <c:pt idx="233">
                  <c:v>7125</c:v>
                </c:pt>
                <c:pt idx="234">
                  <c:v>7185</c:v>
                </c:pt>
                <c:pt idx="235">
                  <c:v>7245</c:v>
                </c:pt>
                <c:pt idx="236">
                  <c:v>7305</c:v>
                </c:pt>
                <c:pt idx="237">
                  <c:v>7365</c:v>
                </c:pt>
                <c:pt idx="238">
                  <c:v>7425</c:v>
                </c:pt>
                <c:pt idx="239">
                  <c:v>7485</c:v>
                </c:pt>
                <c:pt idx="240">
                  <c:v>7545</c:v>
                </c:pt>
                <c:pt idx="241">
                  <c:v>7605</c:v>
                </c:pt>
                <c:pt idx="242">
                  <c:v>7665</c:v>
                </c:pt>
                <c:pt idx="243">
                  <c:v>7725</c:v>
                </c:pt>
                <c:pt idx="244">
                  <c:v>7785</c:v>
                </c:pt>
                <c:pt idx="245">
                  <c:v>7845</c:v>
                </c:pt>
              </c:numCache>
            </c:numRef>
          </c:xVal>
          <c:yVal>
            <c:numRef>
              <c:f>'[Cavendish Hunter + Josh.xlsx]Sheet3'!$B$2:$B$237</c:f>
              <c:numCache>
                <c:formatCode>General</c:formatCode>
                <c:ptCount val="236"/>
                <c:pt idx="0">
                  <c:v>-4.2819382716049388</c:v>
                </c:pt>
                <c:pt idx="1">
                  <c:v>-3.5199382716049383</c:v>
                </c:pt>
                <c:pt idx="2">
                  <c:v>-2.7579382716049383</c:v>
                </c:pt>
                <c:pt idx="3">
                  <c:v>-1.7419382716049385</c:v>
                </c:pt>
                <c:pt idx="4">
                  <c:v>-0.72593827160493851</c:v>
                </c:pt>
                <c:pt idx="5">
                  <c:v>0.29006172839506156</c:v>
                </c:pt>
                <c:pt idx="6">
                  <c:v>1.5600617283950615</c:v>
                </c:pt>
                <c:pt idx="7">
                  <c:v>2.3220617283950618</c:v>
                </c:pt>
                <c:pt idx="8">
                  <c:v>3.2110617283950615</c:v>
                </c:pt>
                <c:pt idx="9">
                  <c:v>3.8460617283950618</c:v>
                </c:pt>
                <c:pt idx="10">
                  <c:v>4.2270617283950616</c:v>
                </c:pt>
                <c:pt idx="11">
                  <c:v>4.481061728395062</c:v>
                </c:pt>
                <c:pt idx="12">
                  <c:v>4.2270617283950616</c:v>
                </c:pt>
                <c:pt idx="13">
                  <c:v>3.8460617283950618</c:v>
                </c:pt>
                <c:pt idx="14">
                  <c:v>3.4650617283950615</c:v>
                </c:pt>
                <c:pt idx="15">
                  <c:v>2.7030617283950615</c:v>
                </c:pt>
                <c:pt idx="16">
                  <c:v>2.0680617283950617</c:v>
                </c:pt>
                <c:pt idx="17">
                  <c:v>1.0520617283950615</c:v>
                </c:pt>
                <c:pt idx="18">
                  <c:v>0.16306172839506156</c:v>
                </c:pt>
                <c:pt idx="19">
                  <c:v>-0.72593827160493851</c:v>
                </c:pt>
                <c:pt idx="20">
                  <c:v>-1.4879382716049385</c:v>
                </c:pt>
                <c:pt idx="21">
                  <c:v>-2.2499382716049383</c:v>
                </c:pt>
                <c:pt idx="22">
                  <c:v>-2.7579382716049383</c:v>
                </c:pt>
                <c:pt idx="23">
                  <c:v>-3.2659382716049383</c:v>
                </c:pt>
                <c:pt idx="24">
                  <c:v>-3.5199382716049383</c:v>
                </c:pt>
                <c:pt idx="25">
                  <c:v>-3.3929382716049385</c:v>
                </c:pt>
                <c:pt idx="26">
                  <c:v>-3.1389382716049385</c:v>
                </c:pt>
                <c:pt idx="27">
                  <c:v>-2.7579382716049383</c:v>
                </c:pt>
                <c:pt idx="28">
                  <c:v>-2.2499382716049383</c:v>
                </c:pt>
                <c:pt idx="29">
                  <c:v>-1.6149382716049385</c:v>
                </c:pt>
                <c:pt idx="30">
                  <c:v>-0.85293827160493851</c:v>
                </c:pt>
                <c:pt idx="31">
                  <c:v>-9.0938271604938448E-2</c:v>
                </c:pt>
                <c:pt idx="32">
                  <c:v>0.67106172839506151</c:v>
                </c:pt>
                <c:pt idx="33">
                  <c:v>1.3060617283950615</c:v>
                </c:pt>
                <c:pt idx="34">
                  <c:v>1.9410617283950615</c:v>
                </c:pt>
                <c:pt idx="35">
                  <c:v>2.4490617283950615</c:v>
                </c:pt>
                <c:pt idx="36">
                  <c:v>2.8300617283950618</c:v>
                </c:pt>
                <c:pt idx="37">
                  <c:v>3.0840617283950618</c:v>
                </c:pt>
                <c:pt idx="38">
                  <c:v>2.9570617283950615</c:v>
                </c:pt>
                <c:pt idx="39">
                  <c:v>2.8300617283950618</c:v>
                </c:pt>
                <c:pt idx="40">
                  <c:v>2.5760617283950618</c:v>
                </c:pt>
                <c:pt idx="41">
                  <c:v>2.1950617283950615</c:v>
                </c:pt>
                <c:pt idx="42">
                  <c:v>1.9410617283950615</c:v>
                </c:pt>
                <c:pt idx="43">
                  <c:v>0.79806172839506151</c:v>
                </c:pt>
                <c:pt idx="44">
                  <c:v>-0.72593827160493851</c:v>
                </c:pt>
                <c:pt idx="45">
                  <c:v>-1.7419382716049385</c:v>
                </c:pt>
                <c:pt idx="46">
                  <c:v>-2.2499382716049383</c:v>
                </c:pt>
                <c:pt idx="47">
                  <c:v>-2.2499382716049383</c:v>
                </c:pt>
                <c:pt idx="48">
                  <c:v>-1.7419382716049385</c:v>
                </c:pt>
                <c:pt idx="49">
                  <c:v>-0.85293827160493851</c:v>
                </c:pt>
                <c:pt idx="50">
                  <c:v>0.16306172839506156</c:v>
                </c:pt>
                <c:pt idx="51">
                  <c:v>1.1790617283950615</c:v>
                </c:pt>
                <c:pt idx="52">
                  <c:v>1.8140617283950615</c:v>
                </c:pt>
                <c:pt idx="53">
                  <c:v>2.1950617283950615</c:v>
                </c:pt>
                <c:pt idx="54">
                  <c:v>1.9410617283950615</c:v>
                </c:pt>
                <c:pt idx="55">
                  <c:v>1.4330617283950615</c:v>
                </c:pt>
                <c:pt idx="56">
                  <c:v>0.67106172839506151</c:v>
                </c:pt>
                <c:pt idx="57">
                  <c:v>-0.21793827160493845</c:v>
                </c:pt>
                <c:pt idx="58">
                  <c:v>-0.97993827160493852</c:v>
                </c:pt>
                <c:pt idx="59">
                  <c:v>-1.4879382716049385</c:v>
                </c:pt>
                <c:pt idx="60">
                  <c:v>-1.7419382716049385</c:v>
                </c:pt>
                <c:pt idx="61">
                  <c:v>-1.2339382716049385</c:v>
                </c:pt>
                <c:pt idx="62">
                  <c:v>-0.72593827160493851</c:v>
                </c:pt>
                <c:pt idx="63">
                  <c:v>3.6061728395061547E-2</c:v>
                </c:pt>
                <c:pt idx="64">
                  <c:v>0.67106172839506151</c:v>
                </c:pt>
                <c:pt idx="65">
                  <c:v>1.1790617283950615</c:v>
                </c:pt>
                <c:pt idx="66">
                  <c:v>1.5600617283950615</c:v>
                </c:pt>
                <c:pt idx="67">
                  <c:v>1.3060617283950615</c:v>
                </c:pt>
                <c:pt idx="68">
                  <c:v>0.54406172839506151</c:v>
                </c:pt>
                <c:pt idx="69">
                  <c:v>-0.59893827160493851</c:v>
                </c:pt>
                <c:pt idx="70">
                  <c:v>-1.1069382716049385</c:v>
                </c:pt>
                <c:pt idx="71">
                  <c:v>-0.59893827160493851</c:v>
                </c:pt>
                <c:pt idx="72">
                  <c:v>0.29006172839506156</c:v>
                </c:pt>
                <c:pt idx="73">
                  <c:v>0.92506172839506151</c:v>
                </c:pt>
                <c:pt idx="74">
                  <c:v>0.92506172839506151</c:v>
                </c:pt>
                <c:pt idx="75">
                  <c:v>0.16306172839506156</c:v>
                </c:pt>
                <c:pt idx="76">
                  <c:v>-0.47193827160493845</c:v>
                </c:pt>
                <c:pt idx="77">
                  <c:v>-0.47193827160493845</c:v>
                </c:pt>
                <c:pt idx="78">
                  <c:v>-0.21793827160493845</c:v>
                </c:pt>
                <c:pt idx="79">
                  <c:v>0.41706172839506156</c:v>
                </c:pt>
                <c:pt idx="80">
                  <c:v>0.67106172839506151</c:v>
                </c:pt>
                <c:pt idx="104">
                  <c:v>0.254</c:v>
                </c:pt>
                <c:pt idx="105">
                  <c:v>0.254</c:v>
                </c:pt>
                <c:pt idx="106">
                  <c:v>1.016</c:v>
                </c:pt>
                <c:pt idx="107">
                  <c:v>2.032</c:v>
                </c:pt>
                <c:pt idx="108">
                  <c:v>4.3179999999999996</c:v>
                </c:pt>
                <c:pt idx="109">
                  <c:v>6.8580000000000005</c:v>
                </c:pt>
                <c:pt idx="110">
                  <c:v>9.7789999999999999</c:v>
                </c:pt>
                <c:pt idx="111">
                  <c:v>12.573</c:v>
                </c:pt>
                <c:pt idx="112">
                  <c:v>15.24</c:v>
                </c:pt>
                <c:pt idx="113">
                  <c:v>17.78</c:v>
                </c:pt>
                <c:pt idx="114">
                  <c:v>20.193000000000001</c:v>
                </c:pt>
                <c:pt idx="115">
                  <c:v>22.097999999999999</c:v>
                </c:pt>
                <c:pt idx="116">
                  <c:v>23.622</c:v>
                </c:pt>
                <c:pt idx="117">
                  <c:v>24.257000000000001</c:v>
                </c:pt>
                <c:pt idx="118">
                  <c:v>24.765000000000001</c:v>
                </c:pt>
                <c:pt idx="119">
                  <c:v>24.13</c:v>
                </c:pt>
                <c:pt idx="120">
                  <c:v>23.114000000000001</c:v>
                </c:pt>
                <c:pt idx="121">
                  <c:v>21.335999999999999</c:v>
                </c:pt>
                <c:pt idx="122">
                  <c:v>19.304000000000002</c:v>
                </c:pt>
                <c:pt idx="123">
                  <c:v>17.271999999999998</c:v>
                </c:pt>
                <c:pt idx="124">
                  <c:v>14.986000000000001</c:v>
                </c:pt>
                <c:pt idx="125">
                  <c:v>12.7</c:v>
                </c:pt>
                <c:pt idx="126">
                  <c:v>10.16</c:v>
                </c:pt>
                <c:pt idx="127">
                  <c:v>8.1280000000000001</c:v>
                </c:pt>
                <c:pt idx="128">
                  <c:v>6.6040000000000001</c:v>
                </c:pt>
                <c:pt idx="129">
                  <c:v>5.08</c:v>
                </c:pt>
                <c:pt idx="130">
                  <c:v>4.3179999999999996</c:v>
                </c:pt>
                <c:pt idx="131">
                  <c:v>6.35</c:v>
                </c:pt>
                <c:pt idx="132">
                  <c:v>4.4450000000000003</c:v>
                </c:pt>
                <c:pt idx="133">
                  <c:v>5.08</c:v>
                </c:pt>
                <c:pt idx="134">
                  <c:v>6.2229999999999999</c:v>
                </c:pt>
                <c:pt idx="135">
                  <c:v>7.62</c:v>
                </c:pt>
                <c:pt idx="136">
                  <c:v>9.3979999999999997</c:v>
                </c:pt>
                <c:pt idx="137">
                  <c:v>11.43</c:v>
                </c:pt>
                <c:pt idx="138">
                  <c:v>13.716000000000001</c:v>
                </c:pt>
                <c:pt idx="139">
                  <c:v>15.494</c:v>
                </c:pt>
                <c:pt idx="140">
                  <c:v>17.399000000000001</c:v>
                </c:pt>
                <c:pt idx="141">
                  <c:v>18.923000000000002</c:v>
                </c:pt>
                <c:pt idx="142">
                  <c:v>20.065999999999999</c:v>
                </c:pt>
                <c:pt idx="143">
                  <c:v>20.827999999999999</c:v>
                </c:pt>
                <c:pt idx="144">
                  <c:v>21.209</c:v>
                </c:pt>
                <c:pt idx="145">
                  <c:v>21.082000000000001</c:v>
                </c:pt>
                <c:pt idx="146">
                  <c:v>20.446999999999999</c:v>
                </c:pt>
                <c:pt idx="147">
                  <c:v>19.558</c:v>
                </c:pt>
                <c:pt idx="148">
                  <c:v>18.542000000000002</c:v>
                </c:pt>
                <c:pt idx="149">
                  <c:v>17.018000000000001</c:v>
                </c:pt>
                <c:pt idx="150">
                  <c:v>15.24</c:v>
                </c:pt>
                <c:pt idx="151">
                  <c:v>13.589</c:v>
                </c:pt>
                <c:pt idx="152">
                  <c:v>11.938000000000001</c:v>
                </c:pt>
                <c:pt idx="153">
                  <c:v>10.414</c:v>
                </c:pt>
                <c:pt idx="154">
                  <c:v>9.1440000000000001</c:v>
                </c:pt>
                <c:pt idx="155">
                  <c:v>8.1280000000000001</c:v>
                </c:pt>
                <c:pt idx="156">
                  <c:v>7.3659999999999997</c:v>
                </c:pt>
                <c:pt idx="157">
                  <c:v>6.8580000000000005</c:v>
                </c:pt>
                <c:pt idx="158">
                  <c:v>6.9850000000000003</c:v>
                </c:pt>
                <c:pt idx="159">
                  <c:v>7.3659999999999997</c:v>
                </c:pt>
                <c:pt idx="160">
                  <c:v>8.0009999999999994</c:v>
                </c:pt>
                <c:pt idx="161">
                  <c:v>8.89</c:v>
                </c:pt>
                <c:pt idx="162">
                  <c:v>10.16</c:v>
                </c:pt>
                <c:pt idx="163">
                  <c:v>11.303000000000001</c:v>
                </c:pt>
                <c:pt idx="164">
                  <c:v>12.827</c:v>
                </c:pt>
                <c:pt idx="165">
                  <c:v>14.097</c:v>
                </c:pt>
                <c:pt idx="166">
                  <c:v>15.367000000000001</c:v>
                </c:pt>
                <c:pt idx="167">
                  <c:v>16.637</c:v>
                </c:pt>
                <c:pt idx="168">
                  <c:v>17.526</c:v>
                </c:pt>
                <c:pt idx="169">
                  <c:v>18.288</c:v>
                </c:pt>
                <c:pt idx="170">
                  <c:v>18.669</c:v>
                </c:pt>
                <c:pt idx="171">
                  <c:v>18.795999999999999</c:v>
                </c:pt>
                <c:pt idx="172">
                  <c:v>17.907</c:v>
                </c:pt>
                <c:pt idx="173">
                  <c:v>16.382999999999999</c:v>
                </c:pt>
                <c:pt idx="174">
                  <c:v>14.224</c:v>
                </c:pt>
                <c:pt idx="175">
                  <c:v>11.811</c:v>
                </c:pt>
                <c:pt idx="176">
                  <c:v>10.032999999999999</c:v>
                </c:pt>
                <c:pt idx="177">
                  <c:v>9.0169999999999995</c:v>
                </c:pt>
                <c:pt idx="178">
                  <c:v>9.0169999999999995</c:v>
                </c:pt>
                <c:pt idx="179">
                  <c:v>10.032999999999999</c:v>
                </c:pt>
                <c:pt idx="180">
                  <c:v>11.557</c:v>
                </c:pt>
                <c:pt idx="181">
                  <c:v>13.589</c:v>
                </c:pt>
                <c:pt idx="182">
                  <c:v>15.24</c:v>
                </c:pt>
                <c:pt idx="183">
                  <c:v>16.637</c:v>
                </c:pt>
                <c:pt idx="184">
                  <c:v>17.145</c:v>
                </c:pt>
                <c:pt idx="185">
                  <c:v>16.891000000000002</c:v>
                </c:pt>
                <c:pt idx="186">
                  <c:v>15.875</c:v>
                </c:pt>
                <c:pt idx="187">
                  <c:v>14.224</c:v>
                </c:pt>
                <c:pt idx="188">
                  <c:v>12.827</c:v>
                </c:pt>
                <c:pt idx="189">
                  <c:v>11.303000000000001</c:v>
                </c:pt>
                <c:pt idx="190">
                  <c:v>10.541</c:v>
                </c:pt>
                <c:pt idx="191">
                  <c:v>10.287000000000001</c:v>
                </c:pt>
                <c:pt idx="192">
                  <c:v>10.795</c:v>
                </c:pt>
                <c:pt idx="193">
                  <c:v>11.811</c:v>
                </c:pt>
                <c:pt idx="194">
                  <c:v>13.081</c:v>
                </c:pt>
                <c:pt idx="195">
                  <c:v>14.351000000000001</c:v>
                </c:pt>
                <c:pt idx="196">
                  <c:v>15.367000000000001</c:v>
                </c:pt>
                <c:pt idx="197">
                  <c:v>15.875</c:v>
                </c:pt>
                <c:pt idx="198">
                  <c:v>15.875</c:v>
                </c:pt>
                <c:pt idx="199">
                  <c:v>15.24</c:v>
                </c:pt>
                <c:pt idx="200">
                  <c:v>14.224</c:v>
                </c:pt>
                <c:pt idx="201">
                  <c:v>13.208</c:v>
                </c:pt>
                <c:pt idx="202">
                  <c:v>12.192</c:v>
                </c:pt>
                <c:pt idx="203">
                  <c:v>11.43</c:v>
                </c:pt>
                <c:pt idx="204">
                  <c:v>11.176</c:v>
                </c:pt>
                <c:pt idx="205">
                  <c:v>11.43</c:v>
                </c:pt>
                <c:pt idx="206">
                  <c:v>12.065</c:v>
                </c:pt>
                <c:pt idx="207">
                  <c:v>12.954000000000001</c:v>
                </c:pt>
                <c:pt idx="208">
                  <c:v>13.843</c:v>
                </c:pt>
                <c:pt idx="209">
                  <c:v>14.731999999999999</c:v>
                </c:pt>
                <c:pt idx="210">
                  <c:v>15.24</c:v>
                </c:pt>
                <c:pt idx="211">
                  <c:v>15.24</c:v>
                </c:pt>
                <c:pt idx="212">
                  <c:v>14.224</c:v>
                </c:pt>
                <c:pt idx="213">
                  <c:v>12.7</c:v>
                </c:pt>
                <c:pt idx="214">
                  <c:v>11.938000000000001</c:v>
                </c:pt>
                <c:pt idx="215">
                  <c:v>12.446</c:v>
                </c:pt>
                <c:pt idx="216">
                  <c:v>13.589</c:v>
                </c:pt>
                <c:pt idx="217">
                  <c:v>14.605</c:v>
                </c:pt>
                <c:pt idx="218">
                  <c:v>14.478</c:v>
                </c:pt>
                <c:pt idx="219">
                  <c:v>13.589</c:v>
                </c:pt>
                <c:pt idx="220">
                  <c:v>12.573</c:v>
                </c:pt>
                <c:pt idx="221">
                  <c:v>12.446</c:v>
                </c:pt>
                <c:pt idx="222">
                  <c:v>13.081</c:v>
                </c:pt>
                <c:pt idx="223">
                  <c:v>13.843</c:v>
                </c:pt>
                <c:pt idx="224">
                  <c:v>14.097</c:v>
                </c:pt>
                <c:pt idx="225">
                  <c:v>13.843</c:v>
                </c:pt>
                <c:pt idx="226">
                  <c:v>13.335000000000001</c:v>
                </c:pt>
                <c:pt idx="227">
                  <c:v>12.7</c:v>
                </c:pt>
                <c:pt idx="235">
                  <c:v>13.563809917355377</c:v>
                </c:pt>
              </c:numCache>
            </c:numRef>
          </c:yVal>
          <c:smooth val="0"/>
        </c:ser>
        <c:ser>
          <c:idx val="1"/>
          <c:order val="1"/>
          <c:tx>
            <c:v>Equilibrium 1</c:v>
          </c:tx>
          <c:marker>
            <c:symbol val="none"/>
          </c:marker>
          <c:xVal>
            <c:numRef>
              <c:f>'[Cavendish Hunter + Josh.xlsx]Sheet3'!$A$2:$A$247</c:f>
              <c:numCache>
                <c:formatCode>General</c:formatCode>
                <c:ptCount val="246"/>
                <c:pt idx="0">
                  <c:v>0</c:v>
                </c:pt>
                <c:pt idx="1">
                  <c:v>15</c:v>
                </c:pt>
                <c:pt idx="2">
                  <c:v>30</c:v>
                </c:pt>
                <c:pt idx="3">
                  <c:v>45</c:v>
                </c:pt>
                <c:pt idx="4">
                  <c:v>60</c:v>
                </c:pt>
                <c:pt idx="5">
                  <c:v>75</c:v>
                </c:pt>
                <c:pt idx="6">
                  <c:v>90</c:v>
                </c:pt>
                <c:pt idx="7">
                  <c:v>105</c:v>
                </c:pt>
                <c:pt idx="8">
                  <c:v>120</c:v>
                </c:pt>
                <c:pt idx="9">
                  <c:v>135</c:v>
                </c:pt>
                <c:pt idx="10">
                  <c:v>150</c:v>
                </c:pt>
                <c:pt idx="11">
                  <c:v>165</c:v>
                </c:pt>
                <c:pt idx="12">
                  <c:v>180</c:v>
                </c:pt>
                <c:pt idx="13">
                  <c:v>195</c:v>
                </c:pt>
                <c:pt idx="14">
                  <c:v>210</c:v>
                </c:pt>
                <c:pt idx="15">
                  <c:v>225</c:v>
                </c:pt>
                <c:pt idx="16">
                  <c:v>240</c:v>
                </c:pt>
                <c:pt idx="17">
                  <c:v>255</c:v>
                </c:pt>
                <c:pt idx="18">
                  <c:v>270</c:v>
                </c:pt>
                <c:pt idx="19">
                  <c:v>285</c:v>
                </c:pt>
                <c:pt idx="20">
                  <c:v>300</c:v>
                </c:pt>
                <c:pt idx="21">
                  <c:v>315</c:v>
                </c:pt>
                <c:pt idx="22">
                  <c:v>330</c:v>
                </c:pt>
                <c:pt idx="23">
                  <c:v>345</c:v>
                </c:pt>
                <c:pt idx="24">
                  <c:v>360</c:v>
                </c:pt>
                <c:pt idx="25">
                  <c:v>375</c:v>
                </c:pt>
                <c:pt idx="26">
                  <c:v>390</c:v>
                </c:pt>
                <c:pt idx="27">
                  <c:v>405</c:v>
                </c:pt>
                <c:pt idx="28">
                  <c:v>420</c:v>
                </c:pt>
                <c:pt idx="29">
                  <c:v>435</c:v>
                </c:pt>
                <c:pt idx="30">
                  <c:v>450</c:v>
                </c:pt>
                <c:pt idx="31">
                  <c:v>465</c:v>
                </c:pt>
                <c:pt idx="32">
                  <c:v>480</c:v>
                </c:pt>
                <c:pt idx="33">
                  <c:v>495</c:v>
                </c:pt>
                <c:pt idx="34">
                  <c:v>510</c:v>
                </c:pt>
                <c:pt idx="35">
                  <c:v>525</c:v>
                </c:pt>
                <c:pt idx="36">
                  <c:v>540</c:v>
                </c:pt>
                <c:pt idx="37">
                  <c:v>555</c:v>
                </c:pt>
                <c:pt idx="38">
                  <c:v>570</c:v>
                </c:pt>
                <c:pt idx="39">
                  <c:v>585</c:v>
                </c:pt>
                <c:pt idx="40">
                  <c:v>600</c:v>
                </c:pt>
                <c:pt idx="41">
                  <c:v>615</c:v>
                </c:pt>
                <c:pt idx="42">
                  <c:v>630</c:v>
                </c:pt>
                <c:pt idx="43">
                  <c:v>660</c:v>
                </c:pt>
                <c:pt idx="44">
                  <c:v>690</c:v>
                </c:pt>
                <c:pt idx="45">
                  <c:v>720</c:v>
                </c:pt>
                <c:pt idx="46">
                  <c:v>750</c:v>
                </c:pt>
                <c:pt idx="47">
                  <c:v>780</c:v>
                </c:pt>
                <c:pt idx="48">
                  <c:v>810</c:v>
                </c:pt>
                <c:pt idx="49">
                  <c:v>840</c:v>
                </c:pt>
                <c:pt idx="50">
                  <c:v>870</c:v>
                </c:pt>
                <c:pt idx="51">
                  <c:v>900</c:v>
                </c:pt>
                <c:pt idx="52">
                  <c:v>930</c:v>
                </c:pt>
                <c:pt idx="53">
                  <c:v>960</c:v>
                </c:pt>
                <c:pt idx="54">
                  <c:v>990</c:v>
                </c:pt>
                <c:pt idx="55">
                  <c:v>1020</c:v>
                </c:pt>
                <c:pt idx="56">
                  <c:v>1050</c:v>
                </c:pt>
                <c:pt idx="57">
                  <c:v>1080</c:v>
                </c:pt>
                <c:pt idx="58">
                  <c:v>1110</c:v>
                </c:pt>
                <c:pt idx="59">
                  <c:v>1140</c:v>
                </c:pt>
                <c:pt idx="60">
                  <c:v>1170</c:v>
                </c:pt>
                <c:pt idx="61">
                  <c:v>1200</c:v>
                </c:pt>
                <c:pt idx="62">
                  <c:v>1230</c:v>
                </c:pt>
                <c:pt idx="63">
                  <c:v>1260</c:v>
                </c:pt>
                <c:pt idx="64">
                  <c:v>1290</c:v>
                </c:pt>
                <c:pt idx="65">
                  <c:v>1320</c:v>
                </c:pt>
                <c:pt idx="66">
                  <c:v>1350</c:v>
                </c:pt>
                <c:pt idx="67">
                  <c:v>1380</c:v>
                </c:pt>
                <c:pt idx="68">
                  <c:v>1440</c:v>
                </c:pt>
                <c:pt idx="69">
                  <c:v>1500</c:v>
                </c:pt>
                <c:pt idx="70">
                  <c:v>1560</c:v>
                </c:pt>
                <c:pt idx="71">
                  <c:v>1620</c:v>
                </c:pt>
                <c:pt idx="72">
                  <c:v>1680</c:v>
                </c:pt>
                <c:pt idx="73">
                  <c:v>1740</c:v>
                </c:pt>
                <c:pt idx="74">
                  <c:v>1800</c:v>
                </c:pt>
                <c:pt idx="75">
                  <c:v>1860</c:v>
                </c:pt>
                <c:pt idx="76">
                  <c:v>1920</c:v>
                </c:pt>
                <c:pt idx="77">
                  <c:v>1980</c:v>
                </c:pt>
                <c:pt idx="78">
                  <c:v>2040</c:v>
                </c:pt>
                <c:pt idx="79">
                  <c:v>2100</c:v>
                </c:pt>
                <c:pt idx="80">
                  <c:v>2160</c:v>
                </c:pt>
                <c:pt idx="81">
                  <c:v>2220</c:v>
                </c:pt>
                <c:pt idx="82">
                  <c:v>2280</c:v>
                </c:pt>
                <c:pt idx="83">
                  <c:v>2340</c:v>
                </c:pt>
                <c:pt idx="84">
                  <c:v>2400</c:v>
                </c:pt>
                <c:pt idx="85">
                  <c:v>2460</c:v>
                </c:pt>
                <c:pt idx="86">
                  <c:v>2520</c:v>
                </c:pt>
                <c:pt idx="87">
                  <c:v>2580</c:v>
                </c:pt>
                <c:pt idx="88">
                  <c:v>2640</c:v>
                </c:pt>
                <c:pt idx="89">
                  <c:v>2700</c:v>
                </c:pt>
                <c:pt idx="90">
                  <c:v>2760</c:v>
                </c:pt>
                <c:pt idx="91">
                  <c:v>2820</c:v>
                </c:pt>
                <c:pt idx="92">
                  <c:v>2880</c:v>
                </c:pt>
                <c:pt idx="93">
                  <c:v>2940</c:v>
                </c:pt>
                <c:pt idx="94">
                  <c:v>3000</c:v>
                </c:pt>
                <c:pt idx="95">
                  <c:v>3060</c:v>
                </c:pt>
                <c:pt idx="96">
                  <c:v>3120</c:v>
                </c:pt>
                <c:pt idx="97">
                  <c:v>3180</c:v>
                </c:pt>
                <c:pt idx="98">
                  <c:v>3240</c:v>
                </c:pt>
                <c:pt idx="99">
                  <c:v>3300</c:v>
                </c:pt>
                <c:pt idx="100">
                  <c:v>3360</c:v>
                </c:pt>
                <c:pt idx="101">
                  <c:v>3420</c:v>
                </c:pt>
                <c:pt idx="102">
                  <c:v>3480</c:v>
                </c:pt>
                <c:pt idx="103">
                  <c:v>3540</c:v>
                </c:pt>
                <c:pt idx="104">
                  <c:v>3600</c:v>
                </c:pt>
                <c:pt idx="105">
                  <c:v>3615</c:v>
                </c:pt>
                <c:pt idx="106">
                  <c:v>3630</c:v>
                </c:pt>
                <c:pt idx="107">
                  <c:v>3645</c:v>
                </c:pt>
                <c:pt idx="108">
                  <c:v>3660</c:v>
                </c:pt>
                <c:pt idx="109">
                  <c:v>3675</c:v>
                </c:pt>
                <c:pt idx="110">
                  <c:v>3690</c:v>
                </c:pt>
                <c:pt idx="111">
                  <c:v>3705</c:v>
                </c:pt>
                <c:pt idx="112">
                  <c:v>3720</c:v>
                </c:pt>
                <c:pt idx="113">
                  <c:v>3735</c:v>
                </c:pt>
                <c:pt idx="114">
                  <c:v>3750</c:v>
                </c:pt>
                <c:pt idx="115">
                  <c:v>3765</c:v>
                </c:pt>
                <c:pt idx="116">
                  <c:v>3780</c:v>
                </c:pt>
                <c:pt idx="117">
                  <c:v>3795</c:v>
                </c:pt>
                <c:pt idx="118">
                  <c:v>3810</c:v>
                </c:pt>
                <c:pt idx="119">
                  <c:v>3825</c:v>
                </c:pt>
                <c:pt idx="120">
                  <c:v>3840</c:v>
                </c:pt>
                <c:pt idx="121">
                  <c:v>3855</c:v>
                </c:pt>
                <c:pt idx="122">
                  <c:v>3870</c:v>
                </c:pt>
                <c:pt idx="123">
                  <c:v>3885</c:v>
                </c:pt>
                <c:pt idx="124">
                  <c:v>3900</c:v>
                </c:pt>
                <c:pt idx="125">
                  <c:v>3915</c:v>
                </c:pt>
                <c:pt idx="126">
                  <c:v>3930</c:v>
                </c:pt>
                <c:pt idx="127">
                  <c:v>3945</c:v>
                </c:pt>
                <c:pt idx="128">
                  <c:v>3960</c:v>
                </c:pt>
                <c:pt idx="129">
                  <c:v>3975</c:v>
                </c:pt>
                <c:pt idx="130">
                  <c:v>3990</c:v>
                </c:pt>
                <c:pt idx="131">
                  <c:v>4005</c:v>
                </c:pt>
                <c:pt idx="132">
                  <c:v>4020</c:v>
                </c:pt>
                <c:pt idx="133">
                  <c:v>4035</c:v>
                </c:pt>
                <c:pt idx="134">
                  <c:v>4050</c:v>
                </c:pt>
                <c:pt idx="135">
                  <c:v>4065</c:v>
                </c:pt>
                <c:pt idx="136">
                  <c:v>4080</c:v>
                </c:pt>
                <c:pt idx="137">
                  <c:v>4095</c:v>
                </c:pt>
                <c:pt idx="138">
                  <c:v>4110</c:v>
                </c:pt>
                <c:pt idx="139">
                  <c:v>4125</c:v>
                </c:pt>
                <c:pt idx="140">
                  <c:v>4140</c:v>
                </c:pt>
                <c:pt idx="141">
                  <c:v>4155</c:v>
                </c:pt>
                <c:pt idx="142">
                  <c:v>4170</c:v>
                </c:pt>
                <c:pt idx="143">
                  <c:v>4185</c:v>
                </c:pt>
                <c:pt idx="144">
                  <c:v>4200</c:v>
                </c:pt>
                <c:pt idx="145">
                  <c:v>4215</c:v>
                </c:pt>
                <c:pt idx="146">
                  <c:v>4230</c:v>
                </c:pt>
                <c:pt idx="147">
                  <c:v>4245</c:v>
                </c:pt>
                <c:pt idx="148">
                  <c:v>4260</c:v>
                </c:pt>
                <c:pt idx="149">
                  <c:v>4275</c:v>
                </c:pt>
                <c:pt idx="150">
                  <c:v>4290</c:v>
                </c:pt>
                <c:pt idx="151">
                  <c:v>4305</c:v>
                </c:pt>
                <c:pt idx="152">
                  <c:v>4320</c:v>
                </c:pt>
                <c:pt idx="153">
                  <c:v>4335</c:v>
                </c:pt>
                <c:pt idx="154">
                  <c:v>4350</c:v>
                </c:pt>
                <c:pt idx="155">
                  <c:v>4365</c:v>
                </c:pt>
                <c:pt idx="156">
                  <c:v>4380</c:v>
                </c:pt>
                <c:pt idx="157">
                  <c:v>4395</c:v>
                </c:pt>
                <c:pt idx="158">
                  <c:v>4410</c:v>
                </c:pt>
                <c:pt idx="159">
                  <c:v>4425</c:v>
                </c:pt>
                <c:pt idx="160">
                  <c:v>4440</c:v>
                </c:pt>
                <c:pt idx="161">
                  <c:v>4455</c:v>
                </c:pt>
                <c:pt idx="162">
                  <c:v>4470</c:v>
                </c:pt>
                <c:pt idx="163">
                  <c:v>4485</c:v>
                </c:pt>
                <c:pt idx="164">
                  <c:v>4500</c:v>
                </c:pt>
                <c:pt idx="165">
                  <c:v>4515</c:v>
                </c:pt>
                <c:pt idx="166">
                  <c:v>4530</c:v>
                </c:pt>
                <c:pt idx="167">
                  <c:v>4545</c:v>
                </c:pt>
                <c:pt idx="168">
                  <c:v>4560</c:v>
                </c:pt>
                <c:pt idx="169">
                  <c:v>4575</c:v>
                </c:pt>
                <c:pt idx="170">
                  <c:v>4590</c:v>
                </c:pt>
                <c:pt idx="171">
                  <c:v>4605</c:v>
                </c:pt>
                <c:pt idx="172">
                  <c:v>4635</c:v>
                </c:pt>
                <c:pt idx="173">
                  <c:v>4665</c:v>
                </c:pt>
                <c:pt idx="174">
                  <c:v>4695</c:v>
                </c:pt>
                <c:pt idx="175">
                  <c:v>4725</c:v>
                </c:pt>
                <c:pt idx="176">
                  <c:v>4755</c:v>
                </c:pt>
                <c:pt idx="177">
                  <c:v>4785</c:v>
                </c:pt>
                <c:pt idx="178">
                  <c:v>4815</c:v>
                </c:pt>
                <c:pt idx="179">
                  <c:v>4845</c:v>
                </c:pt>
                <c:pt idx="180">
                  <c:v>4875</c:v>
                </c:pt>
                <c:pt idx="181">
                  <c:v>4905</c:v>
                </c:pt>
                <c:pt idx="182">
                  <c:v>4935</c:v>
                </c:pt>
                <c:pt idx="183">
                  <c:v>4965</c:v>
                </c:pt>
                <c:pt idx="184">
                  <c:v>4995</c:v>
                </c:pt>
                <c:pt idx="185">
                  <c:v>5025</c:v>
                </c:pt>
                <c:pt idx="186">
                  <c:v>5055</c:v>
                </c:pt>
                <c:pt idx="187">
                  <c:v>5085</c:v>
                </c:pt>
                <c:pt idx="188">
                  <c:v>5115</c:v>
                </c:pt>
                <c:pt idx="189">
                  <c:v>5145</c:v>
                </c:pt>
                <c:pt idx="190">
                  <c:v>5175</c:v>
                </c:pt>
                <c:pt idx="191">
                  <c:v>5205</c:v>
                </c:pt>
                <c:pt idx="192">
                  <c:v>5235</c:v>
                </c:pt>
                <c:pt idx="193">
                  <c:v>5265</c:v>
                </c:pt>
                <c:pt idx="194">
                  <c:v>5295</c:v>
                </c:pt>
                <c:pt idx="195">
                  <c:v>5325</c:v>
                </c:pt>
                <c:pt idx="196">
                  <c:v>5355</c:v>
                </c:pt>
                <c:pt idx="197">
                  <c:v>5385</c:v>
                </c:pt>
                <c:pt idx="198">
                  <c:v>5415</c:v>
                </c:pt>
                <c:pt idx="199">
                  <c:v>5445</c:v>
                </c:pt>
                <c:pt idx="200">
                  <c:v>5475</c:v>
                </c:pt>
                <c:pt idx="201">
                  <c:v>5505</c:v>
                </c:pt>
                <c:pt idx="202">
                  <c:v>5535</c:v>
                </c:pt>
                <c:pt idx="203">
                  <c:v>5565</c:v>
                </c:pt>
                <c:pt idx="204">
                  <c:v>5595</c:v>
                </c:pt>
                <c:pt idx="205">
                  <c:v>5625</c:v>
                </c:pt>
                <c:pt idx="206">
                  <c:v>5655</c:v>
                </c:pt>
                <c:pt idx="207">
                  <c:v>5685</c:v>
                </c:pt>
                <c:pt idx="208">
                  <c:v>5715</c:v>
                </c:pt>
                <c:pt idx="209">
                  <c:v>5745</c:v>
                </c:pt>
                <c:pt idx="210">
                  <c:v>5775</c:v>
                </c:pt>
                <c:pt idx="211">
                  <c:v>5805</c:v>
                </c:pt>
                <c:pt idx="212">
                  <c:v>5865</c:v>
                </c:pt>
                <c:pt idx="213">
                  <c:v>5925</c:v>
                </c:pt>
                <c:pt idx="214">
                  <c:v>5985</c:v>
                </c:pt>
                <c:pt idx="215">
                  <c:v>6045</c:v>
                </c:pt>
                <c:pt idx="216">
                  <c:v>6105</c:v>
                </c:pt>
                <c:pt idx="217">
                  <c:v>6165</c:v>
                </c:pt>
                <c:pt idx="218">
                  <c:v>6225</c:v>
                </c:pt>
                <c:pt idx="219">
                  <c:v>6285</c:v>
                </c:pt>
                <c:pt idx="220">
                  <c:v>6345</c:v>
                </c:pt>
                <c:pt idx="221">
                  <c:v>6405</c:v>
                </c:pt>
                <c:pt idx="222">
                  <c:v>6465</c:v>
                </c:pt>
                <c:pt idx="223">
                  <c:v>6525</c:v>
                </c:pt>
                <c:pt idx="224">
                  <c:v>6585</c:v>
                </c:pt>
                <c:pt idx="225">
                  <c:v>6645</c:v>
                </c:pt>
                <c:pt idx="226">
                  <c:v>6705</c:v>
                </c:pt>
                <c:pt idx="227">
                  <c:v>6765</c:v>
                </c:pt>
                <c:pt idx="228">
                  <c:v>6825</c:v>
                </c:pt>
                <c:pt idx="229">
                  <c:v>6885</c:v>
                </c:pt>
                <c:pt idx="230">
                  <c:v>6945</c:v>
                </c:pt>
                <c:pt idx="231">
                  <c:v>7005</c:v>
                </c:pt>
                <c:pt idx="232">
                  <c:v>7065</c:v>
                </c:pt>
                <c:pt idx="233">
                  <c:v>7125</c:v>
                </c:pt>
                <c:pt idx="234">
                  <c:v>7185</c:v>
                </c:pt>
                <c:pt idx="235">
                  <c:v>7245</c:v>
                </c:pt>
                <c:pt idx="236">
                  <c:v>7305</c:v>
                </c:pt>
                <c:pt idx="237">
                  <c:v>7365</c:v>
                </c:pt>
                <c:pt idx="238">
                  <c:v>7425</c:v>
                </c:pt>
                <c:pt idx="239">
                  <c:v>7485</c:v>
                </c:pt>
                <c:pt idx="240">
                  <c:v>7545</c:v>
                </c:pt>
                <c:pt idx="241">
                  <c:v>7605</c:v>
                </c:pt>
                <c:pt idx="242">
                  <c:v>7665</c:v>
                </c:pt>
                <c:pt idx="243">
                  <c:v>7725</c:v>
                </c:pt>
                <c:pt idx="244">
                  <c:v>7785</c:v>
                </c:pt>
                <c:pt idx="245">
                  <c:v>7845</c:v>
                </c:pt>
              </c:numCache>
            </c:numRef>
          </c:xVal>
          <c:yVal>
            <c:numRef>
              <c:f>'[Cavendish Hunter + Josh.xlsx]Sheet3'!$C$2:$C$247</c:f>
              <c:numCache>
                <c:formatCode>General</c:formatCode>
                <c:ptCount val="246"/>
                <c:pt idx="0">
                  <c:v>0.254</c:v>
                </c:pt>
                <c:pt idx="1">
                  <c:v>0.254</c:v>
                </c:pt>
                <c:pt idx="2">
                  <c:v>0.254</c:v>
                </c:pt>
                <c:pt idx="3">
                  <c:v>0.254</c:v>
                </c:pt>
                <c:pt idx="4">
                  <c:v>0.254</c:v>
                </c:pt>
                <c:pt idx="5">
                  <c:v>0.254</c:v>
                </c:pt>
                <c:pt idx="6">
                  <c:v>0.254</c:v>
                </c:pt>
                <c:pt idx="7">
                  <c:v>0.254</c:v>
                </c:pt>
                <c:pt idx="8">
                  <c:v>0.254</c:v>
                </c:pt>
                <c:pt idx="9">
                  <c:v>0.254</c:v>
                </c:pt>
                <c:pt idx="10">
                  <c:v>0.254</c:v>
                </c:pt>
                <c:pt idx="11">
                  <c:v>0.254</c:v>
                </c:pt>
                <c:pt idx="12">
                  <c:v>0.254</c:v>
                </c:pt>
                <c:pt idx="13">
                  <c:v>0.254</c:v>
                </c:pt>
                <c:pt idx="14">
                  <c:v>0.254</c:v>
                </c:pt>
                <c:pt idx="15">
                  <c:v>0.254</c:v>
                </c:pt>
                <c:pt idx="16">
                  <c:v>0.254</c:v>
                </c:pt>
                <c:pt idx="17">
                  <c:v>0.254</c:v>
                </c:pt>
                <c:pt idx="18">
                  <c:v>0.254</c:v>
                </c:pt>
                <c:pt idx="19">
                  <c:v>0.254</c:v>
                </c:pt>
                <c:pt idx="20">
                  <c:v>0.254</c:v>
                </c:pt>
                <c:pt idx="21">
                  <c:v>0.254</c:v>
                </c:pt>
                <c:pt idx="22">
                  <c:v>0.254</c:v>
                </c:pt>
                <c:pt idx="23">
                  <c:v>0.254</c:v>
                </c:pt>
                <c:pt idx="24">
                  <c:v>0.254</c:v>
                </c:pt>
                <c:pt idx="25">
                  <c:v>0.254</c:v>
                </c:pt>
                <c:pt idx="26">
                  <c:v>0.254</c:v>
                </c:pt>
                <c:pt idx="27">
                  <c:v>0.254</c:v>
                </c:pt>
                <c:pt idx="28">
                  <c:v>0.254</c:v>
                </c:pt>
                <c:pt idx="29">
                  <c:v>0.254</c:v>
                </c:pt>
                <c:pt idx="30">
                  <c:v>0.254</c:v>
                </c:pt>
                <c:pt idx="31">
                  <c:v>0.254</c:v>
                </c:pt>
                <c:pt idx="32">
                  <c:v>0.254</c:v>
                </c:pt>
                <c:pt idx="33">
                  <c:v>0.254</c:v>
                </c:pt>
                <c:pt idx="34">
                  <c:v>0.254</c:v>
                </c:pt>
                <c:pt idx="35">
                  <c:v>0.254</c:v>
                </c:pt>
                <c:pt idx="36">
                  <c:v>0.254</c:v>
                </c:pt>
                <c:pt idx="37">
                  <c:v>0.254</c:v>
                </c:pt>
                <c:pt idx="38">
                  <c:v>0.254</c:v>
                </c:pt>
                <c:pt idx="39">
                  <c:v>0.254</c:v>
                </c:pt>
                <c:pt idx="40">
                  <c:v>0.254</c:v>
                </c:pt>
                <c:pt idx="41">
                  <c:v>0.254</c:v>
                </c:pt>
                <c:pt idx="42">
                  <c:v>0.254</c:v>
                </c:pt>
                <c:pt idx="43">
                  <c:v>0.254</c:v>
                </c:pt>
                <c:pt idx="44">
                  <c:v>0.254</c:v>
                </c:pt>
                <c:pt idx="45">
                  <c:v>0.254</c:v>
                </c:pt>
                <c:pt idx="46">
                  <c:v>0.254</c:v>
                </c:pt>
                <c:pt idx="47">
                  <c:v>0.254</c:v>
                </c:pt>
                <c:pt idx="48">
                  <c:v>0.254</c:v>
                </c:pt>
                <c:pt idx="49">
                  <c:v>0.254</c:v>
                </c:pt>
                <c:pt idx="50">
                  <c:v>0.254</c:v>
                </c:pt>
                <c:pt idx="51">
                  <c:v>0.254</c:v>
                </c:pt>
                <c:pt idx="52">
                  <c:v>0.254</c:v>
                </c:pt>
                <c:pt idx="53">
                  <c:v>0.254</c:v>
                </c:pt>
                <c:pt idx="54">
                  <c:v>0.254</c:v>
                </c:pt>
                <c:pt idx="55">
                  <c:v>0.254</c:v>
                </c:pt>
                <c:pt idx="56">
                  <c:v>0.254</c:v>
                </c:pt>
                <c:pt idx="57">
                  <c:v>0.254</c:v>
                </c:pt>
                <c:pt idx="58">
                  <c:v>0.254</c:v>
                </c:pt>
                <c:pt idx="59">
                  <c:v>0.254</c:v>
                </c:pt>
                <c:pt idx="60">
                  <c:v>0.254</c:v>
                </c:pt>
                <c:pt idx="61">
                  <c:v>0.254</c:v>
                </c:pt>
                <c:pt idx="62">
                  <c:v>0.254</c:v>
                </c:pt>
                <c:pt idx="63">
                  <c:v>0.254</c:v>
                </c:pt>
                <c:pt idx="64">
                  <c:v>0.254</c:v>
                </c:pt>
                <c:pt idx="65">
                  <c:v>0.254</c:v>
                </c:pt>
                <c:pt idx="66">
                  <c:v>0.254</c:v>
                </c:pt>
                <c:pt idx="67">
                  <c:v>0.254</c:v>
                </c:pt>
                <c:pt idx="68">
                  <c:v>0.254</c:v>
                </c:pt>
                <c:pt idx="69">
                  <c:v>0.254</c:v>
                </c:pt>
                <c:pt idx="70">
                  <c:v>0.254</c:v>
                </c:pt>
                <c:pt idx="71">
                  <c:v>0.254</c:v>
                </c:pt>
                <c:pt idx="72">
                  <c:v>0.254</c:v>
                </c:pt>
                <c:pt idx="73">
                  <c:v>0.254</c:v>
                </c:pt>
                <c:pt idx="74">
                  <c:v>0.254</c:v>
                </c:pt>
                <c:pt idx="75">
                  <c:v>0.254</c:v>
                </c:pt>
                <c:pt idx="76">
                  <c:v>0.254</c:v>
                </c:pt>
                <c:pt idx="77">
                  <c:v>0.254</c:v>
                </c:pt>
                <c:pt idx="78">
                  <c:v>0.254</c:v>
                </c:pt>
                <c:pt idx="79">
                  <c:v>0.254</c:v>
                </c:pt>
                <c:pt idx="80">
                  <c:v>0.254</c:v>
                </c:pt>
                <c:pt idx="81">
                  <c:v>0.254</c:v>
                </c:pt>
                <c:pt idx="82">
                  <c:v>0.254</c:v>
                </c:pt>
                <c:pt idx="83">
                  <c:v>0.254</c:v>
                </c:pt>
                <c:pt idx="84">
                  <c:v>0.254</c:v>
                </c:pt>
                <c:pt idx="85">
                  <c:v>0.254</c:v>
                </c:pt>
                <c:pt idx="86">
                  <c:v>0.254</c:v>
                </c:pt>
                <c:pt idx="87">
                  <c:v>0.254</c:v>
                </c:pt>
                <c:pt idx="88">
                  <c:v>0.254</c:v>
                </c:pt>
                <c:pt idx="89">
                  <c:v>0.254</c:v>
                </c:pt>
                <c:pt idx="90">
                  <c:v>0.254</c:v>
                </c:pt>
                <c:pt idx="91">
                  <c:v>0.254</c:v>
                </c:pt>
                <c:pt idx="92">
                  <c:v>0.254</c:v>
                </c:pt>
                <c:pt idx="93">
                  <c:v>0.254</c:v>
                </c:pt>
                <c:pt idx="94">
                  <c:v>0.254</c:v>
                </c:pt>
                <c:pt idx="95">
                  <c:v>0.254</c:v>
                </c:pt>
                <c:pt idx="96">
                  <c:v>0.254</c:v>
                </c:pt>
                <c:pt idx="97">
                  <c:v>0.254</c:v>
                </c:pt>
                <c:pt idx="98">
                  <c:v>0.254</c:v>
                </c:pt>
                <c:pt idx="99">
                  <c:v>0.254</c:v>
                </c:pt>
                <c:pt idx="100">
                  <c:v>0.254</c:v>
                </c:pt>
                <c:pt idx="101">
                  <c:v>0.254</c:v>
                </c:pt>
                <c:pt idx="102">
                  <c:v>0.254</c:v>
                </c:pt>
                <c:pt idx="103">
                  <c:v>0.254</c:v>
                </c:pt>
                <c:pt idx="104">
                  <c:v>0.254</c:v>
                </c:pt>
                <c:pt idx="105">
                  <c:v>0.254</c:v>
                </c:pt>
                <c:pt idx="106">
                  <c:v>0.254</c:v>
                </c:pt>
                <c:pt idx="107">
                  <c:v>0.254</c:v>
                </c:pt>
                <c:pt idx="108">
                  <c:v>0.254</c:v>
                </c:pt>
                <c:pt idx="109">
                  <c:v>0.254</c:v>
                </c:pt>
                <c:pt idx="110">
                  <c:v>0.254</c:v>
                </c:pt>
                <c:pt idx="111">
                  <c:v>0.254</c:v>
                </c:pt>
                <c:pt idx="112">
                  <c:v>0.254</c:v>
                </c:pt>
                <c:pt idx="113">
                  <c:v>0.254</c:v>
                </c:pt>
                <c:pt idx="114">
                  <c:v>0.254</c:v>
                </c:pt>
                <c:pt idx="115">
                  <c:v>0.254</c:v>
                </c:pt>
                <c:pt idx="116">
                  <c:v>0.254</c:v>
                </c:pt>
                <c:pt idx="117">
                  <c:v>0.254</c:v>
                </c:pt>
                <c:pt idx="118">
                  <c:v>0.254</c:v>
                </c:pt>
                <c:pt idx="119">
                  <c:v>0.254</c:v>
                </c:pt>
                <c:pt idx="120">
                  <c:v>0.254</c:v>
                </c:pt>
                <c:pt idx="121">
                  <c:v>0.254</c:v>
                </c:pt>
                <c:pt idx="122">
                  <c:v>0.254</c:v>
                </c:pt>
                <c:pt idx="123">
                  <c:v>0.254</c:v>
                </c:pt>
                <c:pt idx="124">
                  <c:v>0.254</c:v>
                </c:pt>
                <c:pt idx="125">
                  <c:v>0.254</c:v>
                </c:pt>
                <c:pt idx="126">
                  <c:v>0.254</c:v>
                </c:pt>
                <c:pt idx="127">
                  <c:v>0.254</c:v>
                </c:pt>
                <c:pt idx="128">
                  <c:v>0.254</c:v>
                </c:pt>
                <c:pt idx="129">
                  <c:v>0.254</c:v>
                </c:pt>
                <c:pt idx="130">
                  <c:v>0.254</c:v>
                </c:pt>
                <c:pt idx="131">
                  <c:v>0.254</c:v>
                </c:pt>
                <c:pt idx="132">
                  <c:v>0.254</c:v>
                </c:pt>
                <c:pt idx="133">
                  <c:v>0.254</c:v>
                </c:pt>
                <c:pt idx="134">
                  <c:v>0.254</c:v>
                </c:pt>
                <c:pt idx="135">
                  <c:v>0.254</c:v>
                </c:pt>
                <c:pt idx="136">
                  <c:v>0.254</c:v>
                </c:pt>
                <c:pt idx="137">
                  <c:v>0.254</c:v>
                </c:pt>
                <c:pt idx="138">
                  <c:v>0.254</c:v>
                </c:pt>
                <c:pt idx="139">
                  <c:v>0.254</c:v>
                </c:pt>
                <c:pt idx="140">
                  <c:v>0.254</c:v>
                </c:pt>
                <c:pt idx="141">
                  <c:v>0.254</c:v>
                </c:pt>
                <c:pt idx="142">
                  <c:v>0.254</c:v>
                </c:pt>
                <c:pt idx="143">
                  <c:v>0.254</c:v>
                </c:pt>
                <c:pt idx="144">
                  <c:v>0.254</c:v>
                </c:pt>
                <c:pt idx="145">
                  <c:v>0.254</c:v>
                </c:pt>
                <c:pt idx="146">
                  <c:v>0.254</c:v>
                </c:pt>
                <c:pt idx="147">
                  <c:v>0.254</c:v>
                </c:pt>
                <c:pt idx="148">
                  <c:v>0.254</c:v>
                </c:pt>
                <c:pt idx="149">
                  <c:v>0.254</c:v>
                </c:pt>
                <c:pt idx="150">
                  <c:v>0.254</c:v>
                </c:pt>
                <c:pt idx="151">
                  <c:v>0.254</c:v>
                </c:pt>
                <c:pt idx="152">
                  <c:v>0.254</c:v>
                </c:pt>
                <c:pt idx="153">
                  <c:v>0.254</c:v>
                </c:pt>
                <c:pt idx="154">
                  <c:v>0.254</c:v>
                </c:pt>
                <c:pt idx="155">
                  <c:v>0.254</c:v>
                </c:pt>
                <c:pt idx="156">
                  <c:v>0.254</c:v>
                </c:pt>
                <c:pt idx="157">
                  <c:v>0.254</c:v>
                </c:pt>
                <c:pt idx="158">
                  <c:v>0.254</c:v>
                </c:pt>
                <c:pt idx="159">
                  <c:v>0.254</c:v>
                </c:pt>
                <c:pt idx="160">
                  <c:v>0.254</c:v>
                </c:pt>
                <c:pt idx="161">
                  <c:v>0.254</c:v>
                </c:pt>
                <c:pt idx="162">
                  <c:v>0.254</c:v>
                </c:pt>
                <c:pt idx="163">
                  <c:v>0.254</c:v>
                </c:pt>
                <c:pt idx="164">
                  <c:v>0.254</c:v>
                </c:pt>
                <c:pt idx="165">
                  <c:v>0.254</c:v>
                </c:pt>
                <c:pt idx="166">
                  <c:v>0.254</c:v>
                </c:pt>
                <c:pt idx="167">
                  <c:v>0.254</c:v>
                </c:pt>
                <c:pt idx="168">
                  <c:v>0.254</c:v>
                </c:pt>
                <c:pt idx="169">
                  <c:v>0.254</c:v>
                </c:pt>
                <c:pt idx="170">
                  <c:v>0.254</c:v>
                </c:pt>
                <c:pt idx="171">
                  <c:v>0.254</c:v>
                </c:pt>
                <c:pt idx="172">
                  <c:v>0.254</c:v>
                </c:pt>
                <c:pt idx="173">
                  <c:v>0.254</c:v>
                </c:pt>
                <c:pt idx="174">
                  <c:v>0.254</c:v>
                </c:pt>
                <c:pt idx="175">
                  <c:v>0.254</c:v>
                </c:pt>
                <c:pt idx="176">
                  <c:v>0.254</c:v>
                </c:pt>
                <c:pt idx="177">
                  <c:v>0.254</c:v>
                </c:pt>
                <c:pt idx="178">
                  <c:v>0.254</c:v>
                </c:pt>
                <c:pt idx="179">
                  <c:v>0.254</c:v>
                </c:pt>
                <c:pt idx="180">
                  <c:v>0.254</c:v>
                </c:pt>
                <c:pt idx="181">
                  <c:v>0.254</c:v>
                </c:pt>
                <c:pt idx="182">
                  <c:v>0.254</c:v>
                </c:pt>
                <c:pt idx="183">
                  <c:v>0.254</c:v>
                </c:pt>
                <c:pt idx="184">
                  <c:v>0.254</c:v>
                </c:pt>
                <c:pt idx="185">
                  <c:v>0.254</c:v>
                </c:pt>
                <c:pt idx="186">
                  <c:v>0.254</c:v>
                </c:pt>
                <c:pt idx="187">
                  <c:v>0.254</c:v>
                </c:pt>
                <c:pt idx="188">
                  <c:v>0.254</c:v>
                </c:pt>
                <c:pt idx="189">
                  <c:v>0.254</c:v>
                </c:pt>
                <c:pt idx="190">
                  <c:v>0.254</c:v>
                </c:pt>
                <c:pt idx="191">
                  <c:v>0.254</c:v>
                </c:pt>
                <c:pt idx="192">
                  <c:v>0.254</c:v>
                </c:pt>
                <c:pt idx="193">
                  <c:v>0.254</c:v>
                </c:pt>
                <c:pt idx="194">
                  <c:v>0.254</c:v>
                </c:pt>
                <c:pt idx="195">
                  <c:v>0.254</c:v>
                </c:pt>
                <c:pt idx="196">
                  <c:v>0.254</c:v>
                </c:pt>
                <c:pt idx="197">
                  <c:v>0.254</c:v>
                </c:pt>
                <c:pt idx="198">
                  <c:v>0.254</c:v>
                </c:pt>
                <c:pt idx="199">
                  <c:v>0.254</c:v>
                </c:pt>
                <c:pt idx="200">
                  <c:v>0.254</c:v>
                </c:pt>
                <c:pt idx="201">
                  <c:v>0.254</c:v>
                </c:pt>
                <c:pt idx="202">
                  <c:v>0.254</c:v>
                </c:pt>
                <c:pt idx="203">
                  <c:v>0.254</c:v>
                </c:pt>
                <c:pt idx="204">
                  <c:v>0.254</c:v>
                </c:pt>
                <c:pt idx="205">
                  <c:v>0.254</c:v>
                </c:pt>
                <c:pt idx="206">
                  <c:v>0.254</c:v>
                </c:pt>
                <c:pt idx="207">
                  <c:v>0.254</c:v>
                </c:pt>
                <c:pt idx="208">
                  <c:v>0.254</c:v>
                </c:pt>
                <c:pt idx="209">
                  <c:v>0.254</c:v>
                </c:pt>
                <c:pt idx="210">
                  <c:v>0.254</c:v>
                </c:pt>
                <c:pt idx="211">
                  <c:v>0.254</c:v>
                </c:pt>
                <c:pt idx="212">
                  <c:v>0.254</c:v>
                </c:pt>
                <c:pt idx="213">
                  <c:v>0.254</c:v>
                </c:pt>
                <c:pt idx="214">
                  <c:v>0.254</c:v>
                </c:pt>
                <c:pt idx="215">
                  <c:v>0.254</c:v>
                </c:pt>
                <c:pt idx="216">
                  <c:v>0.254</c:v>
                </c:pt>
                <c:pt idx="217">
                  <c:v>0.254</c:v>
                </c:pt>
                <c:pt idx="218">
                  <c:v>0.254</c:v>
                </c:pt>
                <c:pt idx="219">
                  <c:v>0.254</c:v>
                </c:pt>
                <c:pt idx="220">
                  <c:v>0.254</c:v>
                </c:pt>
                <c:pt idx="221">
                  <c:v>0.254</c:v>
                </c:pt>
                <c:pt idx="222">
                  <c:v>0.254</c:v>
                </c:pt>
                <c:pt idx="223">
                  <c:v>0.254</c:v>
                </c:pt>
                <c:pt idx="224">
                  <c:v>0.254</c:v>
                </c:pt>
                <c:pt idx="225">
                  <c:v>0.254</c:v>
                </c:pt>
                <c:pt idx="226">
                  <c:v>0.254</c:v>
                </c:pt>
                <c:pt idx="227">
                  <c:v>0.254</c:v>
                </c:pt>
                <c:pt idx="228">
                  <c:v>0.254</c:v>
                </c:pt>
                <c:pt idx="229">
                  <c:v>0.254</c:v>
                </c:pt>
                <c:pt idx="230">
                  <c:v>0.254</c:v>
                </c:pt>
                <c:pt idx="231">
                  <c:v>0.254</c:v>
                </c:pt>
                <c:pt idx="232">
                  <c:v>0.254</c:v>
                </c:pt>
                <c:pt idx="233">
                  <c:v>0.254</c:v>
                </c:pt>
                <c:pt idx="234">
                  <c:v>0.254</c:v>
                </c:pt>
                <c:pt idx="235">
                  <c:v>0.254</c:v>
                </c:pt>
                <c:pt idx="236">
                  <c:v>0.254</c:v>
                </c:pt>
                <c:pt idx="237">
                  <c:v>0.254</c:v>
                </c:pt>
                <c:pt idx="238">
                  <c:v>0.254</c:v>
                </c:pt>
                <c:pt idx="239">
                  <c:v>0.254</c:v>
                </c:pt>
                <c:pt idx="240">
                  <c:v>0.254</c:v>
                </c:pt>
                <c:pt idx="241">
                  <c:v>0.254</c:v>
                </c:pt>
                <c:pt idx="242">
                  <c:v>0.254</c:v>
                </c:pt>
                <c:pt idx="243">
                  <c:v>0.254</c:v>
                </c:pt>
                <c:pt idx="244">
                  <c:v>0.254</c:v>
                </c:pt>
                <c:pt idx="245">
                  <c:v>0.254</c:v>
                </c:pt>
              </c:numCache>
            </c:numRef>
          </c:yVal>
          <c:smooth val="0"/>
        </c:ser>
        <c:ser>
          <c:idx val="2"/>
          <c:order val="2"/>
          <c:tx>
            <c:v>Equilibrium 2</c:v>
          </c:tx>
          <c:marker>
            <c:symbol val="none"/>
          </c:marker>
          <c:xVal>
            <c:numRef>
              <c:f>'[Cavendish Hunter + Josh.xlsx]Sheet3'!$A$2:$A$247</c:f>
              <c:numCache>
                <c:formatCode>General</c:formatCode>
                <c:ptCount val="246"/>
                <c:pt idx="0">
                  <c:v>0</c:v>
                </c:pt>
                <c:pt idx="1">
                  <c:v>15</c:v>
                </c:pt>
                <c:pt idx="2">
                  <c:v>30</c:v>
                </c:pt>
                <c:pt idx="3">
                  <c:v>45</c:v>
                </c:pt>
                <c:pt idx="4">
                  <c:v>60</c:v>
                </c:pt>
                <c:pt idx="5">
                  <c:v>75</c:v>
                </c:pt>
                <c:pt idx="6">
                  <c:v>90</c:v>
                </c:pt>
                <c:pt idx="7">
                  <c:v>105</c:v>
                </c:pt>
                <c:pt idx="8">
                  <c:v>120</c:v>
                </c:pt>
                <c:pt idx="9">
                  <c:v>135</c:v>
                </c:pt>
                <c:pt idx="10">
                  <c:v>150</c:v>
                </c:pt>
                <c:pt idx="11">
                  <c:v>165</c:v>
                </c:pt>
                <c:pt idx="12">
                  <c:v>180</c:v>
                </c:pt>
                <c:pt idx="13">
                  <c:v>195</c:v>
                </c:pt>
                <c:pt idx="14">
                  <c:v>210</c:v>
                </c:pt>
                <c:pt idx="15">
                  <c:v>225</c:v>
                </c:pt>
                <c:pt idx="16">
                  <c:v>240</c:v>
                </c:pt>
                <c:pt idx="17">
                  <c:v>255</c:v>
                </c:pt>
                <c:pt idx="18">
                  <c:v>270</c:v>
                </c:pt>
                <c:pt idx="19">
                  <c:v>285</c:v>
                </c:pt>
                <c:pt idx="20">
                  <c:v>300</c:v>
                </c:pt>
                <c:pt idx="21">
                  <c:v>315</c:v>
                </c:pt>
                <c:pt idx="22">
                  <c:v>330</c:v>
                </c:pt>
                <c:pt idx="23">
                  <c:v>345</c:v>
                </c:pt>
                <c:pt idx="24">
                  <c:v>360</c:v>
                </c:pt>
                <c:pt idx="25">
                  <c:v>375</c:v>
                </c:pt>
                <c:pt idx="26">
                  <c:v>390</c:v>
                </c:pt>
                <c:pt idx="27">
                  <c:v>405</c:v>
                </c:pt>
                <c:pt idx="28">
                  <c:v>420</c:v>
                </c:pt>
                <c:pt idx="29">
                  <c:v>435</c:v>
                </c:pt>
                <c:pt idx="30">
                  <c:v>450</c:v>
                </c:pt>
                <c:pt idx="31">
                  <c:v>465</c:v>
                </c:pt>
                <c:pt idx="32">
                  <c:v>480</c:v>
                </c:pt>
                <c:pt idx="33">
                  <c:v>495</c:v>
                </c:pt>
                <c:pt idx="34">
                  <c:v>510</c:v>
                </c:pt>
                <c:pt idx="35">
                  <c:v>525</c:v>
                </c:pt>
                <c:pt idx="36">
                  <c:v>540</c:v>
                </c:pt>
                <c:pt idx="37">
                  <c:v>555</c:v>
                </c:pt>
                <c:pt idx="38">
                  <c:v>570</c:v>
                </c:pt>
                <c:pt idx="39">
                  <c:v>585</c:v>
                </c:pt>
                <c:pt idx="40">
                  <c:v>600</c:v>
                </c:pt>
                <c:pt idx="41">
                  <c:v>615</c:v>
                </c:pt>
                <c:pt idx="42">
                  <c:v>630</c:v>
                </c:pt>
                <c:pt idx="43">
                  <c:v>660</c:v>
                </c:pt>
                <c:pt idx="44">
                  <c:v>690</c:v>
                </c:pt>
                <c:pt idx="45">
                  <c:v>720</c:v>
                </c:pt>
                <c:pt idx="46">
                  <c:v>750</c:v>
                </c:pt>
                <c:pt idx="47">
                  <c:v>780</c:v>
                </c:pt>
                <c:pt idx="48">
                  <c:v>810</c:v>
                </c:pt>
                <c:pt idx="49">
                  <c:v>840</c:v>
                </c:pt>
                <c:pt idx="50">
                  <c:v>870</c:v>
                </c:pt>
                <c:pt idx="51">
                  <c:v>900</c:v>
                </c:pt>
                <c:pt idx="52">
                  <c:v>930</c:v>
                </c:pt>
                <c:pt idx="53">
                  <c:v>960</c:v>
                </c:pt>
                <c:pt idx="54">
                  <c:v>990</c:v>
                </c:pt>
                <c:pt idx="55">
                  <c:v>1020</c:v>
                </c:pt>
                <c:pt idx="56">
                  <c:v>1050</c:v>
                </c:pt>
                <c:pt idx="57">
                  <c:v>1080</c:v>
                </c:pt>
                <c:pt idx="58">
                  <c:v>1110</c:v>
                </c:pt>
                <c:pt idx="59">
                  <c:v>1140</c:v>
                </c:pt>
                <c:pt idx="60">
                  <c:v>1170</c:v>
                </c:pt>
                <c:pt idx="61">
                  <c:v>1200</c:v>
                </c:pt>
                <c:pt idx="62">
                  <c:v>1230</c:v>
                </c:pt>
                <c:pt idx="63">
                  <c:v>1260</c:v>
                </c:pt>
                <c:pt idx="64">
                  <c:v>1290</c:v>
                </c:pt>
                <c:pt idx="65">
                  <c:v>1320</c:v>
                </c:pt>
                <c:pt idx="66">
                  <c:v>1350</c:v>
                </c:pt>
                <c:pt idx="67">
                  <c:v>1380</c:v>
                </c:pt>
                <c:pt idx="68">
                  <c:v>1440</c:v>
                </c:pt>
                <c:pt idx="69">
                  <c:v>1500</c:v>
                </c:pt>
                <c:pt idx="70">
                  <c:v>1560</c:v>
                </c:pt>
                <c:pt idx="71">
                  <c:v>1620</c:v>
                </c:pt>
                <c:pt idx="72">
                  <c:v>1680</c:v>
                </c:pt>
                <c:pt idx="73">
                  <c:v>1740</c:v>
                </c:pt>
                <c:pt idx="74">
                  <c:v>1800</c:v>
                </c:pt>
                <c:pt idx="75">
                  <c:v>1860</c:v>
                </c:pt>
                <c:pt idx="76">
                  <c:v>1920</c:v>
                </c:pt>
                <c:pt idx="77">
                  <c:v>1980</c:v>
                </c:pt>
                <c:pt idx="78">
                  <c:v>2040</c:v>
                </c:pt>
                <c:pt idx="79">
                  <c:v>2100</c:v>
                </c:pt>
                <c:pt idx="80">
                  <c:v>2160</c:v>
                </c:pt>
                <c:pt idx="81">
                  <c:v>2220</c:v>
                </c:pt>
                <c:pt idx="82">
                  <c:v>2280</c:v>
                </c:pt>
                <c:pt idx="83">
                  <c:v>2340</c:v>
                </c:pt>
                <c:pt idx="84">
                  <c:v>2400</c:v>
                </c:pt>
                <c:pt idx="85">
                  <c:v>2460</c:v>
                </c:pt>
                <c:pt idx="86">
                  <c:v>2520</c:v>
                </c:pt>
                <c:pt idx="87">
                  <c:v>2580</c:v>
                </c:pt>
                <c:pt idx="88">
                  <c:v>2640</c:v>
                </c:pt>
                <c:pt idx="89">
                  <c:v>2700</c:v>
                </c:pt>
                <c:pt idx="90">
                  <c:v>2760</c:v>
                </c:pt>
                <c:pt idx="91">
                  <c:v>2820</c:v>
                </c:pt>
                <c:pt idx="92">
                  <c:v>2880</c:v>
                </c:pt>
                <c:pt idx="93">
                  <c:v>2940</c:v>
                </c:pt>
                <c:pt idx="94">
                  <c:v>3000</c:v>
                </c:pt>
                <c:pt idx="95">
                  <c:v>3060</c:v>
                </c:pt>
                <c:pt idx="96">
                  <c:v>3120</c:v>
                </c:pt>
                <c:pt idx="97">
                  <c:v>3180</c:v>
                </c:pt>
                <c:pt idx="98">
                  <c:v>3240</c:v>
                </c:pt>
                <c:pt idx="99">
                  <c:v>3300</c:v>
                </c:pt>
                <c:pt idx="100">
                  <c:v>3360</c:v>
                </c:pt>
                <c:pt idx="101">
                  <c:v>3420</c:v>
                </c:pt>
                <c:pt idx="102">
                  <c:v>3480</c:v>
                </c:pt>
                <c:pt idx="103">
                  <c:v>3540</c:v>
                </c:pt>
                <c:pt idx="104">
                  <c:v>3600</c:v>
                </c:pt>
                <c:pt idx="105">
                  <c:v>3615</c:v>
                </c:pt>
                <c:pt idx="106">
                  <c:v>3630</c:v>
                </c:pt>
                <c:pt idx="107">
                  <c:v>3645</c:v>
                </c:pt>
                <c:pt idx="108">
                  <c:v>3660</c:v>
                </c:pt>
                <c:pt idx="109">
                  <c:v>3675</c:v>
                </c:pt>
                <c:pt idx="110">
                  <c:v>3690</c:v>
                </c:pt>
                <c:pt idx="111">
                  <c:v>3705</c:v>
                </c:pt>
                <c:pt idx="112">
                  <c:v>3720</c:v>
                </c:pt>
                <c:pt idx="113">
                  <c:v>3735</c:v>
                </c:pt>
                <c:pt idx="114">
                  <c:v>3750</c:v>
                </c:pt>
                <c:pt idx="115">
                  <c:v>3765</c:v>
                </c:pt>
                <c:pt idx="116">
                  <c:v>3780</c:v>
                </c:pt>
                <c:pt idx="117">
                  <c:v>3795</c:v>
                </c:pt>
                <c:pt idx="118">
                  <c:v>3810</c:v>
                </c:pt>
                <c:pt idx="119">
                  <c:v>3825</c:v>
                </c:pt>
                <c:pt idx="120">
                  <c:v>3840</c:v>
                </c:pt>
                <c:pt idx="121">
                  <c:v>3855</c:v>
                </c:pt>
                <c:pt idx="122">
                  <c:v>3870</c:v>
                </c:pt>
                <c:pt idx="123">
                  <c:v>3885</c:v>
                </c:pt>
                <c:pt idx="124">
                  <c:v>3900</c:v>
                </c:pt>
                <c:pt idx="125">
                  <c:v>3915</c:v>
                </c:pt>
                <c:pt idx="126">
                  <c:v>3930</c:v>
                </c:pt>
                <c:pt idx="127">
                  <c:v>3945</c:v>
                </c:pt>
                <c:pt idx="128">
                  <c:v>3960</c:v>
                </c:pt>
                <c:pt idx="129">
                  <c:v>3975</c:v>
                </c:pt>
                <c:pt idx="130">
                  <c:v>3990</c:v>
                </c:pt>
                <c:pt idx="131">
                  <c:v>4005</c:v>
                </c:pt>
                <c:pt idx="132">
                  <c:v>4020</c:v>
                </c:pt>
                <c:pt idx="133">
                  <c:v>4035</c:v>
                </c:pt>
                <c:pt idx="134">
                  <c:v>4050</c:v>
                </c:pt>
                <c:pt idx="135">
                  <c:v>4065</c:v>
                </c:pt>
                <c:pt idx="136">
                  <c:v>4080</c:v>
                </c:pt>
                <c:pt idx="137">
                  <c:v>4095</c:v>
                </c:pt>
                <c:pt idx="138">
                  <c:v>4110</c:v>
                </c:pt>
                <c:pt idx="139">
                  <c:v>4125</c:v>
                </c:pt>
                <c:pt idx="140">
                  <c:v>4140</c:v>
                </c:pt>
                <c:pt idx="141">
                  <c:v>4155</c:v>
                </c:pt>
                <c:pt idx="142">
                  <c:v>4170</c:v>
                </c:pt>
                <c:pt idx="143">
                  <c:v>4185</c:v>
                </c:pt>
                <c:pt idx="144">
                  <c:v>4200</c:v>
                </c:pt>
                <c:pt idx="145">
                  <c:v>4215</c:v>
                </c:pt>
                <c:pt idx="146">
                  <c:v>4230</c:v>
                </c:pt>
                <c:pt idx="147">
                  <c:v>4245</c:v>
                </c:pt>
                <c:pt idx="148">
                  <c:v>4260</c:v>
                </c:pt>
                <c:pt idx="149">
                  <c:v>4275</c:v>
                </c:pt>
                <c:pt idx="150">
                  <c:v>4290</c:v>
                </c:pt>
                <c:pt idx="151">
                  <c:v>4305</c:v>
                </c:pt>
                <c:pt idx="152">
                  <c:v>4320</c:v>
                </c:pt>
                <c:pt idx="153">
                  <c:v>4335</c:v>
                </c:pt>
                <c:pt idx="154">
                  <c:v>4350</c:v>
                </c:pt>
                <c:pt idx="155">
                  <c:v>4365</c:v>
                </c:pt>
                <c:pt idx="156">
                  <c:v>4380</c:v>
                </c:pt>
                <c:pt idx="157">
                  <c:v>4395</c:v>
                </c:pt>
                <c:pt idx="158">
                  <c:v>4410</c:v>
                </c:pt>
                <c:pt idx="159">
                  <c:v>4425</c:v>
                </c:pt>
                <c:pt idx="160">
                  <c:v>4440</c:v>
                </c:pt>
                <c:pt idx="161">
                  <c:v>4455</c:v>
                </c:pt>
                <c:pt idx="162">
                  <c:v>4470</c:v>
                </c:pt>
                <c:pt idx="163">
                  <c:v>4485</c:v>
                </c:pt>
                <c:pt idx="164">
                  <c:v>4500</c:v>
                </c:pt>
                <c:pt idx="165">
                  <c:v>4515</c:v>
                </c:pt>
                <c:pt idx="166">
                  <c:v>4530</c:v>
                </c:pt>
                <c:pt idx="167">
                  <c:v>4545</c:v>
                </c:pt>
                <c:pt idx="168">
                  <c:v>4560</c:v>
                </c:pt>
                <c:pt idx="169">
                  <c:v>4575</c:v>
                </c:pt>
                <c:pt idx="170">
                  <c:v>4590</c:v>
                </c:pt>
                <c:pt idx="171">
                  <c:v>4605</c:v>
                </c:pt>
                <c:pt idx="172">
                  <c:v>4635</c:v>
                </c:pt>
                <c:pt idx="173">
                  <c:v>4665</c:v>
                </c:pt>
                <c:pt idx="174">
                  <c:v>4695</c:v>
                </c:pt>
                <c:pt idx="175">
                  <c:v>4725</c:v>
                </c:pt>
                <c:pt idx="176">
                  <c:v>4755</c:v>
                </c:pt>
                <c:pt idx="177">
                  <c:v>4785</c:v>
                </c:pt>
                <c:pt idx="178">
                  <c:v>4815</c:v>
                </c:pt>
                <c:pt idx="179">
                  <c:v>4845</c:v>
                </c:pt>
                <c:pt idx="180">
                  <c:v>4875</c:v>
                </c:pt>
                <c:pt idx="181">
                  <c:v>4905</c:v>
                </c:pt>
                <c:pt idx="182">
                  <c:v>4935</c:v>
                </c:pt>
                <c:pt idx="183">
                  <c:v>4965</c:v>
                </c:pt>
                <c:pt idx="184">
                  <c:v>4995</c:v>
                </c:pt>
                <c:pt idx="185">
                  <c:v>5025</c:v>
                </c:pt>
                <c:pt idx="186">
                  <c:v>5055</c:v>
                </c:pt>
                <c:pt idx="187">
                  <c:v>5085</c:v>
                </c:pt>
                <c:pt idx="188">
                  <c:v>5115</c:v>
                </c:pt>
                <c:pt idx="189">
                  <c:v>5145</c:v>
                </c:pt>
                <c:pt idx="190">
                  <c:v>5175</c:v>
                </c:pt>
                <c:pt idx="191">
                  <c:v>5205</c:v>
                </c:pt>
                <c:pt idx="192">
                  <c:v>5235</c:v>
                </c:pt>
                <c:pt idx="193">
                  <c:v>5265</c:v>
                </c:pt>
                <c:pt idx="194">
                  <c:v>5295</c:v>
                </c:pt>
                <c:pt idx="195">
                  <c:v>5325</c:v>
                </c:pt>
                <c:pt idx="196">
                  <c:v>5355</c:v>
                </c:pt>
                <c:pt idx="197">
                  <c:v>5385</c:v>
                </c:pt>
                <c:pt idx="198">
                  <c:v>5415</c:v>
                </c:pt>
                <c:pt idx="199">
                  <c:v>5445</c:v>
                </c:pt>
                <c:pt idx="200">
                  <c:v>5475</c:v>
                </c:pt>
                <c:pt idx="201">
                  <c:v>5505</c:v>
                </c:pt>
                <c:pt idx="202">
                  <c:v>5535</c:v>
                </c:pt>
                <c:pt idx="203">
                  <c:v>5565</c:v>
                </c:pt>
                <c:pt idx="204">
                  <c:v>5595</c:v>
                </c:pt>
                <c:pt idx="205">
                  <c:v>5625</c:v>
                </c:pt>
                <c:pt idx="206">
                  <c:v>5655</c:v>
                </c:pt>
                <c:pt idx="207">
                  <c:v>5685</c:v>
                </c:pt>
                <c:pt idx="208">
                  <c:v>5715</c:v>
                </c:pt>
                <c:pt idx="209">
                  <c:v>5745</c:v>
                </c:pt>
                <c:pt idx="210">
                  <c:v>5775</c:v>
                </c:pt>
                <c:pt idx="211">
                  <c:v>5805</c:v>
                </c:pt>
                <c:pt idx="212">
                  <c:v>5865</c:v>
                </c:pt>
                <c:pt idx="213">
                  <c:v>5925</c:v>
                </c:pt>
                <c:pt idx="214">
                  <c:v>5985</c:v>
                </c:pt>
                <c:pt idx="215">
                  <c:v>6045</c:v>
                </c:pt>
                <c:pt idx="216">
                  <c:v>6105</c:v>
                </c:pt>
                <c:pt idx="217">
                  <c:v>6165</c:v>
                </c:pt>
                <c:pt idx="218">
                  <c:v>6225</c:v>
                </c:pt>
                <c:pt idx="219">
                  <c:v>6285</c:v>
                </c:pt>
                <c:pt idx="220">
                  <c:v>6345</c:v>
                </c:pt>
                <c:pt idx="221">
                  <c:v>6405</c:v>
                </c:pt>
                <c:pt idx="222">
                  <c:v>6465</c:v>
                </c:pt>
                <c:pt idx="223">
                  <c:v>6525</c:v>
                </c:pt>
                <c:pt idx="224">
                  <c:v>6585</c:v>
                </c:pt>
                <c:pt idx="225">
                  <c:v>6645</c:v>
                </c:pt>
                <c:pt idx="226">
                  <c:v>6705</c:v>
                </c:pt>
                <c:pt idx="227">
                  <c:v>6765</c:v>
                </c:pt>
                <c:pt idx="228">
                  <c:v>6825</c:v>
                </c:pt>
                <c:pt idx="229">
                  <c:v>6885</c:v>
                </c:pt>
                <c:pt idx="230">
                  <c:v>6945</c:v>
                </c:pt>
                <c:pt idx="231">
                  <c:v>7005</c:v>
                </c:pt>
                <c:pt idx="232">
                  <c:v>7065</c:v>
                </c:pt>
                <c:pt idx="233">
                  <c:v>7125</c:v>
                </c:pt>
                <c:pt idx="234">
                  <c:v>7185</c:v>
                </c:pt>
                <c:pt idx="235">
                  <c:v>7245</c:v>
                </c:pt>
                <c:pt idx="236">
                  <c:v>7305</c:v>
                </c:pt>
                <c:pt idx="237">
                  <c:v>7365</c:v>
                </c:pt>
                <c:pt idx="238">
                  <c:v>7425</c:v>
                </c:pt>
                <c:pt idx="239">
                  <c:v>7485</c:v>
                </c:pt>
                <c:pt idx="240">
                  <c:v>7545</c:v>
                </c:pt>
                <c:pt idx="241">
                  <c:v>7605</c:v>
                </c:pt>
                <c:pt idx="242">
                  <c:v>7665</c:v>
                </c:pt>
                <c:pt idx="243">
                  <c:v>7725</c:v>
                </c:pt>
                <c:pt idx="244">
                  <c:v>7785</c:v>
                </c:pt>
                <c:pt idx="245">
                  <c:v>7845</c:v>
                </c:pt>
              </c:numCache>
            </c:numRef>
          </c:xVal>
          <c:yVal>
            <c:numRef>
              <c:f>'[Cavendish Hunter + Josh.xlsx]Sheet3'!$D$2:$D$247</c:f>
              <c:numCache>
                <c:formatCode>General</c:formatCode>
                <c:ptCount val="246"/>
                <c:pt idx="0">
                  <c:v>13.563809917355377</c:v>
                </c:pt>
                <c:pt idx="1">
                  <c:v>13.563809917355377</c:v>
                </c:pt>
                <c:pt idx="2">
                  <c:v>13.563809917355377</c:v>
                </c:pt>
                <c:pt idx="3">
                  <c:v>13.563809917355377</c:v>
                </c:pt>
                <c:pt idx="4">
                  <c:v>13.563809917355377</c:v>
                </c:pt>
                <c:pt idx="5">
                  <c:v>13.563809917355377</c:v>
                </c:pt>
                <c:pt idx="6">
                  <c:v>13.563809917355377</c:v>
                </c:pt>
                <c:pt idx="7">
                  <c:v>13.563809917355377</c:v>
                </c:pt>
                <c:pt idx="8">
                  <c:v>13.563809917355377</c:v>
                </c:pt>
                <c:pt idx="9">
                  <c:v>13.563809917355377</c:v>
                </c:pt>
                <c:pt idx="10">
                  <c:v>13.563809917355377</c:v>
                </c:pt>
                <c:pt idx="11">
                  <c:v>13.563809917355377</c:v>
                </c:pt>
                <c:pt idx="12">
                  <c:v>13.563809917355377</c:v>
                </c:pt>
                <c:pt idx="13">
                  <c:v>13.563809917355377</c:v>
                </c:pt>
                <c:pt idx="14">
                  <c:v>13.563809917355377</c:v>
                </c:pt>
                <c:pt idx="15">
                  <c:v>13.563809917355377</c:v>
                </c:pt>
                <c:pt idx="16">
                  <c:v>13.563809917355377</c:v>
                </c:pt>
                <c:pt idx="17">
                  <c:v>13.563809917355377</c:v>
                </c:pt>
                <c:pt idx="18">
                  <c:v>13.563809917355377</c:v>
                </c:pt>
                <c:pt idx="19">
                  <c:v>13.563809917355377</c:v>
                </c:pt>
                <c:pt idx="20">
                  <c:v>13.563809917355377</c:v>
                </c:pt>
                <c:pt idx="21">
                  <c:v>13.563809917355377</c:v>
                </c:pt>
                <c:pt idx="22">
                  <c:v>13.563809917355377</c:v>
                </c:pt>
                <c:pt idx="23">
                  <c:v>13.563809917355377</c:v>
                </c:pt>
                <c:pt idx="24">
                  <c:v>13.563809917355377</c:v>
                </c:pt>
                <c:pt idx="25">
                  <c:v>13.563809917355377</c:v>
                </c:pt>
                <c:pt idx="26">
                  <c:v>13.563809917355377</c:v>
                </c:pt>
                <c:pt idx="27">
                  <c:v>13.563809917355377</c:v>
                </c:pt>
                <c:pt idx="28">
                  <c:v>13.563809917355377</c:v>
                </c:pt>
                <c:pt idx="29">
                  <c:v>13.563809917355377</c:v>
                </c:pt>
                <c:pt idx="30">
                  <c:v>13.563809917355377</c:v>
                </c:pt>
                <c:pt idx="31">
                  <c:v>13.563809917355377</c:v>
                </c:pt>
                <c:pt idx="32">
                  <c:v>13.563809917355377</c:v>
                </c:pt>
                <c:pt idx="33">
                  <c:v>13.563809917355377</c:v>
                </c:pt>
                <c:pt idx="34">
                  <c:v>13.563809917355377</c:v>
                </c:pt>
                <c:pt idx="35">
                  <c:v>13.563809917355377</c:v>
                </c:pt>
                <c:pt idx="36">
                  <c:v>13.563809917355377</c:v>
                </c:pt>
                <c:pt idx="37">
                  <c:v>13.563809917355377</c:v>
                </c:pt>
                <c:pt idx="38">
                  <c:v>13.563809917355377</c:v>
                </c:pt>
                <c:pt idx="39">
                  <c:v>13.563809917355377</c:v>
                </c:pt>
                <c:pt idx="40">
                  <c:v>13.563809917355377</c:v>
                </c:pt>
                <c:pt idx="41">
                  <c:v>13.563809917355377</c:v>
                </c:pt>
                <c:pt idx="42">
                  <c:v>13.563809917355377</c:v>
                </c:pt>
                <c:pt idx="43">
                  <c:v>13.563809917355377</c:v>
                </c:pt>
                <c:pt idx="44">
                  <c:v>13.563809917355377</c:v>
                </c:pt>
                <c:pt idx="45">
                  <c:v>13.563809917355377</c:v>
                </c:pt>
                <c:pt idx="46">
                  <c:v>13.563809917355377</c:v>
                </c:pt>
                <c:pt idx="47">
                  <c:v>13.563809917355377</c:v>
                </c:pt>
                <c:pt idx="48">
                  <c:v>13.563809917355377</c:v>
                </c:pt>
                <c:pt idx="49">
                  <c:v>13.563809917355377</c:v>
                </c:pt>
                <c:pt idx="50">
                  <c:v>13.563809917355377</c:v>
                </c:pt>
                <c:pt idx="51">
                  <c:v>13.563809917355377</c:v>
                </c:pt>
                <c:pt idx="52">
                  <c:v>13.563809917355377</c:v>
                </c:pt>
                <c:pt idx="53">
                  <c:v>13.563809917355377</c:v>
                </c:pt>
                <c:pt idx="54">
                  <c:v>13.563809917355377</c:v>
                </c:pt>
                <c:pt idx="55">
                  <c:v>13.563809917355377</c:v>
                </c:pt>
                <c:pt idx="56">
                  <c:v>13.563809917355377</c:v>
                </c:pt>
                <c:pt idx="57">
                  <c:v>13.563809917355377</c:v>
                </c:pt>
                <c:pt idx="58">
                  <c:v>13.563809917355377</c:v>
                </c:pt>
                <c:pt idx="59">
                  <c:v>13.563809917355377</c:v>
                </c:pt>
                <c:pt idx="60">
                  <c:v>13.563809917355377</c:v>
                </c:pt>
                <c:pt idx="61">
                  <c:v>13.563809917355377</c:v>
                </c:pt>
                <c:pt idx="62">
                  <c:v>13.563809917355377</c:v>
                </c:pt>
                <c:pt idx="63">
                  <c:v>13.563809917355377</c:v>
                </c:pt>
                <c:pt idx="64">
                  <c:v>13.563809917355377</c:v>
                </c:pt>
                <c:pt idx="65">
                  <c:v>13.563809917355377</c:v>
                </c:pt>
                <c:pt idx="66">
                  <c:v>13.563809917355377</c:v>
                </c:pt>
                <c:pt idx="67">
                  <c:v>13.563809917355377</c:v>
                </c:pt>
                <c:pt idx="68">
                  <c:v>13.563809917355377</c:v>
                </c:pt>
                <c:pt idx="69">
                  <c:v>13.563809917355377</c:v>
                </c:pt>
                <c:pt idx="70">
                  <c:v>13.563809917355377</c:v>
                </c:pt>
                <c:pt idx="71">
                  <c:v>13.563809917355377</c:v>
                </c:pt>
                <c:pt idx="72">
                  <c:v>13.563809917355377</c:v>
                </c:pt>
                <c:pt idx="73">
                  <c:v>13.563809917355377</c:v>
                </c:pt>
                <c:pt idx="74">
                  <c:v>13.563809917355377</c:v>
                </c:pt>
                <c:pt idx="75">
                  <c:v>13.563809917355377</c:v>
                </c:pt>
                <c:pt idx="76">
                  <c:v>13.563809917355377</c:v>
                </c:pt>
                <c:pt idx="77">
                  <c:v>13.563809917355377</c:v>
                </c:pt>
                <c:pt idx="78">
                  <c:v>13.563809917355377</c:v>
                </c:pt>
                <c:pt idx="79">
                  <c:v>13.563809917355377</c:v>
                </c:pt>
                <c:pt idx="80">
                  <c:v>13.563809917355377</c:v>
                </c:pt>
                <c:pt idx="81">
                  <c:v>13.563809917355377</c:v>
                </c:pt>
                <c:pt idx="82">
                  <c:v>13.563809917355377</c:v>
                </c:pt>
                <c:pt idx="83">
                  <c:v>13.563809917355377</c:v>
                </c:pt>
                <c:pt idx="84">
                  <c:v>13.563809917355377</c:v>
                </c:pt>
                <c:pt idx="85">
                  <c:v>13.563809917355377</c:v>
                </c:pt>
                <c:pt idx="86">
                  <c:v>13.563809917355377</c:v>
                </c:pt>
                <c:pt idx="87">
                  <c:v>13.563809917355377</c:v>
                </c:pt>
                <c:pt idx="88">
                  <c:v>13.563809917355377</c:v>
                </c:pt>
                <c:pt idx="89">
                  <c:v>13.563809917355377</c:v>
                </c:pt>
                <c:pt idx="90">
                  <c:v>13.563809917355377</c:v>
                </c:pt>
                <c:pt idx="91">
                  <c:v>13.563809917355377</c:v>
                </c:pt>
                <c:pt idx="92">
                  <c:v>13.563809917355377</c:v>
                </c:pt>
                <c:pt idx="93">
                  <c:v>13.563809917355377</c:v>
                </c:pt>
                <c:pt idx="94">
                  <c:v>13.563809917355377</c:v>
                </c:pt>
                <c:pt idx="95">
                  <c:v>13.563809917355377</c:v>
                </c:pt>
                <c:pt idx="96">
                  <c:v>13.563809917355377</c:v>
                </c:pt>
                <c:pt idx="97">
                  <c:v>13.563809917355377</c:v>
                </c:pt>
                <c:pt idx="98">
                  <c:v>13.563809917355377</c:v>
                </c:pt>
                <c:pt idx="99">
                  <c:v>13.563809917355377</c:v>
                </c:pt>
                <c:pt idx="100">
                  <c:v>13.563809917355377</c:v>
                </c:pt>
                <c:pt idx="101">
                  <c:v>13.563809917355377</c:v>
                </c:pt>
                <c:pt idx="102">
                  <c:v>13.563809917355377</c:v>
                </c:pt>
                <c:pt idx="103">
                  <c:v>13.563809917355377</c:v>
                </c:pt>
                <c:pt idx="104">
                  <c:v>13.563809917355377</c:v>
                </c:pt>
                <c:pt idx="105">
                  <c:v>13.563809917355377</c:v>
                </c:pt>
                <c:pt idx="106">
                  <c:v>13.563809917355377</c:v>
                </c:pt>
                <c:pt idx="107">
                  <c:v>13.563809917355377</c:v>
                </c:pt>
                <c:pt idx="108">
                  <c:v>13.563809917355377</c:v>
                </c:pt>
                <c:pt idx="109">
                  <c:v>13.563809917355377</c:v>
                </c:pt>
                <c:pt idx="110">
                  <c:v>13.563809917355377</c:v>
                </c:pt>
                <c:pt idx="111">
                  <c:v>13.563809917355377</c:v>
                </c:pt>
                <c:pt idx="112">
                  <c:v>13.563809917355377</c:v>
                </c:pt>
                <c:pt idx="113">
                  <c:v>13.563809917355377</c:v>
                </c:pt>
                <c:pt idx="114">
                  <c:v>13.563809917355377</c:v>
                </c:pt>
                <c:pt idx="115">
                  <c:v>13.563809917355377</c:v>
                </c:pt>
                <c:pt idx="116">
                  <c:v>13.563809917355377</c:v>
                </c:pt>
                <c:pt idx="117">
                  <c:v>13.563809917355377</c:v>
                </c:pt>
                <c:pt idx="118">
                  <c:v>13.563809917355377</c:v>
                </c:pt>
                <c:pt idx="119">
                  <c:v>13.563809917355377</c:v>
                </c:pt>
                <c:pt idx="120">
                  <c:v>13.563809917355377</c:v>
                </c:pt>
                <c:pt idx="121">
                  <c:v>13.563809917355377</c:v>
                </c:pt>
                <c:pt idx="122">
                  <c:v>13.563809917355377</c:v>
                </c:pt>
                <c:pt idx="123">
                  <c:v>13.563809917355377</c:v>
                </c:pt>
                <c:pt idx="124">
                  <c:v>13.563809917355377</c:v>
                </c:pt>
                <c:pt idx="125">
                  <c:v>13.563809917355377</c:v>
                </c:pt>
                <c:pt idx="126">
                  <c:v>13.563809917355377</c:v>
                </c:pt>
                <c:pt idx="127">
                  <c:v>13.563809917355377</c:v>
                </c:pt>
                <c:pt idx="128">
                  <c:v>13.563809917355377</c:v>
                </c:pt>
                <c:pt idx="129">
                  <c:v>13.563809917355377</c:v>
                </c:pt>
                <c:pt idx="130">
                  <c:v>13.563809917355377</c:v>
                </c:pt>
                <c:pt idx="131">
                  <c:v>13.563809917355377</c:v>
                </c:pt>
                <c:pt idx="132">
                  <c:v>13.563809917355377</c:v>
                </c:pt>
                <c:pt idx="133">
                  <c:v>13.563809917355377</c:v>
                </c:pt>
                <c:pt idx="134">
                  <c:v>13.563809917355377</c:v>
                </c:pt>
                <c:pt idx="135">
                  <c:v>13.563809917355377</c:v>
                </c:pt>
                <c:pt idx="136">
                  <c:v>13.563809917355377</c:v>
                </c:pt>
                <c:pt idx="137">
                  <c:v>13.563809917355377</c:v>
                </c:pt>
                <c:pt idx="138">
                  <c:v>13.563809917355377</c:v>
                </c:pt>
                <c:pt idx="139">
                  <c:v>13.563809917355377</c:v>
                </c:pt>
                <c:pt idx="140">
                  <c:v>13.563809917355377</c:v>
                </c:pt>
                <c:pt idx="141">
                  <c:v>13.563809917355377</c:v>
                </c:pt>
                <c:pt idx="142">
                  <c:v>13.563809917355377</c:v>
                </c:pt>
                <c:pt idx="143">
                  <c:v>13.563809917355377</c:v>
                </c:pt>
                <c:pt idx="144">
                  <c:v>13.563809917355377</c:v>
                </c:pt>
                <c:pt idx="145">
                  <c:v>13.563809917355377</c:v>
                </c:pt>
                <c:pt idx="146">
                  <c:v>13.563809917355377</c:v>
                </c:pt>
                <c:pt idx="147">
                  <c:v>13.563809917355377</c:v>
                </c:pt>
                <c:pt idx="148">
                  <c:v>13.563809917355377</c:v>
                </c:pt>
                <c:pt idx="149">
                  <c:v>13.563809917355377</c:v>
                </c:pt>
                <c:pt idx="150">
                  <c:v>13.563809917355377</c:v>
                </c:pt>
                <c:pt idx="151">
                  <c:v>13.563809917355377</c:v>
                </c:pt>
                <c:pt idx="152">
                  <c:v>13.563809917355377</c:v>
                </c:pt>
                <c:pt idx="153">
                  <c:v>13.563809917355377</c:v>
                </c:pt>
                <c:pt idx="154">
                  <c:v>13.563809917355377</c:v>
                </c:pt>
                <c:pt idx="155">
                  <c:v>13.563809917355377</c:v>
                </c:pt>
                <c:pt idx="156">
                  <c:v>13.563809917355377</c:v>
                </c:pt>
                <c:pt idx="157">
                  <c:v>13.563809917355377</c:v>
                </c:pt>
                <c:pt idx="158">
                  <c:v>13.563809917355377</c:v>
                </c:pt>
                <c:pt idx="159">
                  <c:v>13.563809917355377</c:v>
                </c:pt>
                <c:pt idx="160">
                  <c:v>13.563809917355377</c:v>
                </c:pt>
                <c:pt idx="161">
                  <c:v>13.563809917355377</c:v>
                </c:pt>
                <c:pt idx="162">
                  <c:v>13.563809917355377</c:v>
                </c:pt>
                <c:pt idx="163">
                  <c:v>13.563809917355377</c:v>
                </c:pt>
                <c:pt idx="164">
                  <c:v>13.563809917355377</c:v>
                </c:pt>
                <c:pt idx="165">
                  <c:v>13.563809917355377</c:v>
                </c:pt>
                <c:pt idx="166">
                  <c:v>13.563809917355377</c:v>
                </c:pt>
                <c:pt idx="167">
                  <c:v>13.563809917355377</c:v>
                </c:pt>
                <c:pt idx="168">
                  <c:v>13.563809917355377</c:v>
                </c:pt>
                <c:pt idx="169">
                  <c:v>13.563809917355377</c:v>
                </c:pt>
                <c:pt idx="170">
                  <c:v>13.563809917355377</c:v>
                </c:pt>
                <c:pt idx="171">
                  <c:v>13.563809917355377</c:v>
                </c:pt>
                <c:pt idx="172">
                  <c:v>13.563809917355377</c:v>
                </c:pt>
                <c:pt idx="173">
                  <c:v>13.563809917355377</c:v>
                </c:pt>
                <c:pt idx="174">
                  <c:v>13.563809917355377</c:v>
                </c:pt>
                <c:pt idx="175">
                  <c:v>13.563809917355377</c:v>
                </c:pt>
                <c:pt idx="176">
                  <c:v>13.563809917355377</c:v>
                </c:pt>
                <c:pt idx="177">
                  <c:v>13.563809917355377</c:v>
                </c:pt>
                <c:pt idx="178">
                  <c:v>13.563809917355377</c:v>
                </c:pt>
                <c:pt idx="179">
                  <c:v>13.563809917355377</c:v>
                </c:pt>
                <c:pt idx="180">
                  <c:v>13.563809917355377</c:v>
                </c:pt>
                <c:pt idx="181">
                  <c:v>13.563809917355377</c:v>
                </c:pt>
                <c:pt idx="182">
                  <c:v>13.563809917355377</c:v>
                </c:pt>
                <c:pt idx="183">
                  <c:v>13.563809917355377</c:v>
                </c:pt>
                <c:pt idx="184">
                  <c:v>13.563809917355377</c:v>
                </c:pt>
                <c:pt idx="185">
                  <c:v>13.563809917355377</c:v>
                </c:pt>
                <c:pt idx="186">
                  <c:v>13.563809917355377</c:v>
                </c:pt>
                <c:pt idx="187">
                  <c:v>13.563809917355377</c:v>
                </c:pt>
                <c:pt idx="188">
                  <c:v>13.563809917355377</c:v>
                </c:pt>
                <c:pt idx="189">
                  <c:v>13.563809917355377</c:v>
                </c:pt>
                <c:pt idx="190">
                  <c:v>13.563809917355377</c:v>
                </c:pt>
                <c:pt idx="191">
                  <c:v>13.563809917355377</c:v>
                </c:pt>
                <c:pt idx="192">
                  <c:v>13.563809917355377</c:v>
                </c:pt>
                <c:pt idx="193">
                  <c:v>13.563809917355377</c:v>
                </c:pt>
                <c:pt idx="194">
                  <c:v>13.563809917355377</c:v>
                </c:pt>
                <c:pt idx="195">
                  <c:v>13.563809917355377</c:v>
                </c:pt>
                <c:pt idx="196">
                  <c:v>13.563809917355377</c:v>
                </c:pt>
                <c:pt idx="197">
                  <c:v>13.563809917355377</c:v>
                </c:pt>
                <c:pt idx="198">
                  <c:v>13.563809917355377</c:v>
                </c:pt>
                <c:pt idx="199">
                  <c:v>13.563809917355377</c:v>
                </c:pt>
                <c:pt idx="200">
                  <c:v>13.563809917355377</c:v>
                </c:pt>
                <c:pt idx="201">
                  <c:v>13.563809917355377</c:v>
                </c:pt>
                <c:pt idx="202">
                  <c:v>13.563809917355377</c:v>
                </c:pt>
                <c:pt idx="203">
                  <c:v>13.563809917355377</c:v>
                </c:pt>
                <c:pt idx="204">
                  <c:v>13.563809917355377</c:v>
                </c:pt>
                <c:pt idx="205">
                  <c:v>13.563809917355377</c:v>
                </c:pt>
                <c:pt idx="206">
                  <c:v>13.563809917355377</c:v>
                </c:pt>
                <c:pt idx="207">
                  <c:v>13.563809917355377</c:v>
                </c:pt>
                <c:pt idx="208">
                  <c:v>13.563809917355377</c:v>
                </c:pt>
                <c:pt idx="209">
                  <c:v>13.563809917355377</c:v>
                </c:pt>
                <c:pt idx="210">
                  <c:v>13.563809917355377</c:v>
                </c:pt>
                <c:pt idx="211">
                  <c:v>13.563809917355377</c:v>
                </c:pt>
                <c:pt idx="212">
                  <c:v>13.563809917355377</c:v>
                </c:pt>
                <c:pt idx="213">
                  <c:v>13.563809917355377</c:v>
                </c:pt>
                <c:pt idx="214">
                  <c:v>13.563809917355377</c:v>
                </c:pt>
                <c:pt idx="215">
                  <c:v>13.563809917355377</c:v>
                </c:pt>
                <c:pt idx="216">
                  <c:v>13.563809917355377</c:v>
                </c:pt>
                <c:pt idx="217">
                  <c:v>13.563809917355377</c:v>
                </c:pt>
                <c:pt idx="218">
                  <c:v>13.563809917355377</c:v>
                </c:pt>
                <c:pt idx="219">
                  <c:v>13.563809917355377</c:v>
                </c:pt>
                <c:pt idx="220">
                  <c:v>13.563809917355377</c:v>
                </c:pt>
                <c:pt idx="221">
                  <c:v>13.563809917355377</c:v>
                </c:pt>
                <c:pt idx="222">
                  <c:v>13.563809917355377</c:v>
                </c:pt>
                <c:pt idx="223">
                  <c:v>13.563809917355377</c:v>
                </c:pt>
                <c:pt idx="224">
                  <c:v>13.563809917355377</c:v>
                </c:pt>
                <c:pt idx="225">
                  <c:v>13.563809917355377</c:v>
                </c:pt>
                <c:pt idx="226">
                  <c:v>13.563809917355377</c:v>
                </c:pt>
                <c:pt idx="227">
                  <c:v>13.563809917355377</c:v>
                </c:pt>
                <c:pt idx="228">
                  <c:v>13.563809917355377</c:v>
                </c:pt>
                <c:pt idx="229">
                  <c:v>13.563809917355377</c:v>
                </c:pt>
                <c:pt idx="230">
                  <c:v>13.563809917355377</c:v>
                </c:pt>
                <c:pt idx="231">
                  <c:v>13.563809917355377</c:v>
                </c:pt>
                <c:pt idx="232">
                  <c:v>13.563809917355377</c:v>
                </c:pt>
                <c:pt idx="233">
                  <c:v>13.563809917355377</c:v>
                </c:pt>
                <c:pt idx="234">
                  <c:v>13.563809917355377</c:v>
                </c:pt>
                <c:pt idx="235">
                  <c:v>13.563809917355377</c:v>
                </c:pt>
                <c:pt idx="236">
                  <c:v>13.563809917355377</c:v>
                </c:pt>
                <c:pt idx="237">
                  <c:v>13.563809917355377</c:v>
                </c:pt>
                <c:pt idx="238">
                  <c:v>13.563809917355377</c:v>
                </c:pt>
                <c:pt idx="239">
                  <c:v>13.563809917355377</c:v>
                </c:pt>
                <c:pt idx="240">
                  <c:v>13.563809917355377</c:v>
                </c:pt>
                <c:pt idx="241">
                  <c:v>13.563809917355377</c:v>
                </c:pt>
                <c:pt idx="242">
                  <c:v>13.563809917355377</c:v>
                </c:pt>
                <c:pt idx="243">
                  <c:v>13.563809917355377</c:v>
                </c:pt>
                <c:pt idx="244">
                  <c:v>13.563809917355377</c:v>
                </c:pt>
                <c:pt idx="245">
                  <c:v>13.563809917355377</c:v>
                </c:pt>
              </c:numCache>
            </c:numRef>
          </c:yVal>
          <c:smooth val="0"/>
        </c:ser>
        <c:dLbls>
          <c:showLegendKey val="0"/>
          <c:showVal val="0"/>
          <c:showCatName val="0"/>
          <c:showSerName val="0"/>
          <c:showPercent val="0"/>
          <c:showBubbleSize val="0"/>
        </c:dLbls>
        <c:axId val="91922432"/>
        <c:axId val="91924352"/>
      </c:scatterChart>
      <c:valAx>
        <c:axId val="91922432"/>
        <c:scaling>
          <c:orientation val="minMax"/>
          <c:max val="8000"/>
        </c:scaling>
        <c:delete val="0"/>
        <c:axPos val="b"/>
        <c:title>
          <c:tx>
            <c:rich>
              <a:bodyPr/>
              <a:lstStyle/>
              <a:p>
                <a:pPr>
                  <a:defRPr/>
                </a:pPr>
                <a:r>
                  <a:rPr lang="en-US" sz="1400"/>
                  <a:t>Time (sec)</a:t>
                </a:r>
              </a:p>
            </c:rich>
          </c:tx>
          <c:layout>
            <c:manualLayout>
              <c:xMode val="edge"/>
              <c:yMode val="edge"/>
              <c:x val="0.42034951990103481"/>
              <c:y val="0.92332983662502655"/>
            </c:manualLayout>
          </c:layout>
          <c:overlay val="0"/>
        </c:title>
        <c:numFmt formatCode="General" sourceLinked="1"/>
        <c:majorTickMark val="out"/>
        <c:minorTickMark val="none"/>
        <c:tickLblPos val="nextTo"/>
        <c:crossAx val="91924352"/>
        <c:crosses val="autoZero"/>
        <c:crossBetween val="midCat"/>
      </c:valAx>
      <c:valAx>
        <c:axId val="91924352"/>
        <c:scaling>
          <c:orientation val="minMax"/>
        </c:scaling>
        <c:delete val="0"/>
        <c:axPos val="l"/>
        <c:majorGridlines/>
        <c:title>
          <c:tx>
            <c:rich>
              <a:bodyPr rot="-5400000" vert="horz"/>
              <a:lstStyle/>
              <a:p>
                <a:pPr>
                  <a:defRPr/>
                </a:pPr>
                <a:r>
                  <a:rPr lang="en-US" sz="1400"/>
                  <a:t>Position (cm)</a:t>
                </a:r>
              </a:p>
            </c:rich>
          </c:tx>
          <c:overlay val="0"/>
        </c:title>
        <c:numFmt formatCode="General" sourceLinked="1"/>
        <c:majorTickMark val="out"/>
        <c:minorTickMark val="none"/>
        <c:tickLblPos val="nextTo"/>
        <c:crossAx val="91922432"/>
        <c:crosses val="autoZero"/>
        <c:crossBetween val="midCat"/>
      </c:valAx>
      <c:spPr>
        <a:noFill/>
        <a:ln w="25400">
          <a:noFill/>
        </a:ln>
      </c:spPr>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en-US"/>
              <a:t>Equilibrium Method</a:t>
            </a:r>
          </a:p>
        </c:rich>
      </c:tx>
      <c:overlay val="0"/>
    </c:title>
    <c:autoTitleDeleted val="0"/>
    <c:plotArea>
      <c:layout/>
      <c:scatterChart>
        <c:scatterStyle val="lineMarker"/>
        <c:varyColors val="0"/>
        <c:ser>
          <c:idx val="0"/>
          <c:order val="0"/>
          <c:tx>
            <c:v>CW to CCW</c:v>
          </c:tx>
          <c:xVal>
            <c:numRef>
              <c:f>Sheet1!$A$3:$A$100</c:f>
              <c:numCache>
                <c:formatCode>General</c:formatCode>
                <c:ptCount val="98"/>
                <c:pt idx="0">
                  <c:v>0</c:v>
                </c:pt>
                <c:pt idx="1">
                  <c:v>15</c:v>
                </c:pt>
                <c:pt idx="2">
                  <c:v>30</c:v>
                </c:pt>
                <c:pt idx="3">
                  <c:v>45</c:v>
                </c:pt>
                <c:pt idx="4">
                  <c:v>60</c:v>
                </c:pt>
                <c:pt idx="5">
                  <c:v>75</c:v>
                </c:pt>
                <c:pt idx="6">
                  <c:v>90</c:v>
                </c:pt>
                <c:pt idx="7">
                  <c:v>105</c:v>
                </c:pt>
                <c:pt idx="8">
                  <c:v>120</c:v>
                </c:pt>
                <c:pt idx="9">
                  <c:v>135</c:v>
                </c:pt>
                <c:pt idx="10">
                  <c:v>150</c:v>
                </c:pt>
                <c:pt idx="11">
                  <c:v>165</c:v>
                </c:pt>
                <c:pt idx="12">
                  <c:v>180</c:v>
                </c:pt>
                <c:pt idx="13">
                  <c:v>195</c:v>
                </c:pt>
                <c:pt idx="14">
                  <c:v>210</c:v>
                </c:pt>
                <c:pt idx="15">
                  <c:v>240</c:v>
                </c:pt>
                <c:pt idx="16">
                  <c:v>270</c:v>
                </c:pt>
                <c:pt idx="17">
                  <c:v>300</c:v>
                </c:pt>
                <c:pt idx="18">
                  <c:v>330</c:v>
                </c:pt>
                <c:pt idx="19">
                  <c:v>360</c:v>
                </c:pt>
                <c:pt idx="20">
                  <c:v>390</c:v>
                </c:pt>
                <c:pt idx="21">
                  <c:v>420</c:v>
                </c:pt>
                <c:pt idx="22">
                  <c:v>450</c:v>
                </c:pt>
                <c:pt idx="23">
                  <c:v>480</c:v>
                </c:pt>
                <c:pt idx="24">
                  <c:v>510</c:v>
                </c:pt>
                <c:pt idx="25">
                  <c:v>540</c:v>
                </c:pt>
                <c:pt idx="26">
                  <c:v>570</c:v>
                </c:pt>
                <c:pt idx="27">
                  <c:v>600</c:v>
                </c:pt>
                <c:pt idx="28">
                  <c:v>630</c:v>
                </c:pt>
                <c:pt idx="29">
                  <c:v>660</c:v>
                </c:pt>
                <c:pt idx="30">
                  <c:v>690</c:v>
                </c:pt>
                <c:pt idx="31">
                  <c:v>720</c:v>
                </c:pt>
                <c:pt idx="32">
                  <c:v>750</c:v>
                </c:pt>
                <c:pt idx="33">
                  <c:v>780</c:v>
                </c:pt>
                <c:pt idx="34">
                  <c:v>810</c:v>
                </c:pt>
                <c:pt idx="35">
                  <c:v>840</c:v>
                </c:pt>
                <c:pt idx="36">
                  <c:v>870</c:v>
                </c:pt>
                <c:pt idx="37">
                  <c:v>900</c:v>
                </c:pt>
                <c:pt idx="38">
                  <c:v>930</c:v>
                </c:pt>
                <c:pt idx="39">
                  <c:v>960</c:v>
                </c:pt>
                <c:pt idx="40">
                  <c:v>990</c:v>
                </c:pt>
                <c:pt idx="41">
                  <c:v>1020</c:v>
                </c:pt>
                <c:pt idx="42">
                  <c:v>1050</c:v>
                </c:pt>
                <c:pt idx="43">
                  <c:v>1080</c:v>
                </c:pt>
                <c:pt idx="44">
                  <c:v>1110</c:v>
                </c:pt>
                <c:pt idx="45">
                  <c:v>1140</c:v>
                </c:pt>
                <c:pt idx="46">
                  <c:v>1170</c:v>
                </c:pt>
                <c:pt idx="47">
                  <c:v>1220</c:v>
                </c:pt>
                <c:pt idx="48">
                  <c:v>1230</c:v>
                </c:pt>
                <c:pt idx="49">
                  <c:v>1260</c:v>
                </c:pt>
                <c:pt idx="50">
                  <c:v>1290</c:v>
                </c:pt>
                <c:pt idx="51">
                  <c:v>1320</c:v>
                </c:pt>
                <c:pt idx="52">
                  <c:v>1350</c:v>
                </c:pt>
                <c:pt idx="53">
                  <c:v>1380</c:v>
                </c:pt>
                <c:pt idx="54">
                  <c:v>1410</c:v>
                </c:pt>
                <c:pt idx="55">
                  <c:v>1440</c:v>
                </c:pt>
                <c:pt idx="56">
                  <c:v>1470</c:v>
                </c:pt>
                <c:pt idx="57">
                  <c:v>1500</c:v>
                </c:pt>
                <c:pt idx="58">
                  <c:v>1530</c:v>
                </c:pt>
                <c:pt idx="59">
                  <c:v>1560</c:v>
                </c:pt>
                <c:pt idx="60">
                  <c:v>1590</c:v>
                </c:pt>
                <c:pt idx="61">
                  <c:v>1620</c:v>
                </c:pt>
                <c:pt idx="62">
                  <c:v>1650</c:v>
                </c:pt>
                <c:pt idx="63">
                  <c:v>1680</c:v>
                </c:pt>
                <c:pt idx="64">
                  <c:v>1710</c:v>
                </c:pt>
                <c:pt idx="65">
                  <c:v>1740</c:v>
                </c:pt>
                <c:pt idx="66">
                  <c:v>1770</c:v>
                </c:pt>
                <c:pt idx="67">
                  <c:v>1800</c:v>
                </c:pt>
                <c:pt idx="68">
                  <c:v>1830</c:v>
                </c:pt>
                <c:pt idx="69">
                  <c:v>1860</c:v>
                </c:pt>
                <c:pt idx="70">
                  <c:v>1890</c:v>
                </c:pt>
                <c:pt idx="71">
                  <c:v>1920</c:v>
                </c:pt>
                <c:pt idx="72">
                  <c:v>1950</c:v>
                </c:pt>
                <c:pt idx="73">
                  <c:v>1980</c:v>
                </c:pt>
                <c:pt idx="74">
                  <c:v>2010</c:v>
                </c:pt>
                <c:pt idx="75">
                  <c:v>2040</c:v>
                </c:pt>
                <c:pt idx="76">
                  <c:v>2070</c:v>
                </c:pt>
                <c:pt idx="77">
                  <c:v>2100</c:v>
                </c:pt>
                <c:pt idx="78">
                  <c:v>2130</c:v>
                </c:pt>
                <c:pt idx="79">
                  <c:v>2160</c:v>
                </c:pt>
                <c:pt idx="80">
                  <c:v>2190</c:v>
                </c:pt>
                <c:pt idx="81">
                  <c:v>2220</c:v>
                </c:pt>
                <c:pt idx="82">
                  <c:v>2250</c:v>
                </c:pt>
                <c:pt idx="83">
                  <c:v>2280</c:v>
                </c:pt>
                <c:pt idx="84">
                  <c:v>2310</c:v>
                </c:pt>
                <c:pt idx="85">
                  <c:v>2340</c:v>
                </c:pt>
                <c:pt idx="86">
                  <c:v>2370</c:v>
                </c:pt>
                <c:pt idx="87">
                  <c:v>2400</c:v>
                </c:pt>
                <c:pt idx="88">
                  <c:v>2430</c:v>
                </c:pt>
                <c:pt idx="89">
                  <c:v>2460</c:v>
                </c:pt>
                <c:pt idx="90">
                  <c:v>2490</c:v>
                </c:pt>
                <c:pt idx="91">
                  <c:v>2520</c:v>
                </c:pt>
                <c:pt idx="92">
                  <c:v>2550</c:v>
                </c:pt>
                <c:pt idx="93">
                  <c:v>2580</c:v>
                </c:pt>
                <c:pt idx="94">
                  <c:v>2610</c:v>
                </c:pt>
                <c:pt idx="95">
                  <c:v>2640</c:v>
                </c:pt>
                <c:pt idx="96">
                  <c:v>2670</c:v>
                </c:pt>
                <c:pt idx="97">
                  <c:v>2700</c:v>
                </c:pt>
              </c:numCache>
            </c:numRef>
          </c:xVal>
          <c:yVal>
            <c:numRef>
              <c:f>Sheet1!$C$3:$C$100</c:f>
              <c:numCache>
                <c:formatCode>0.00</c:formatCode>
                <c:ptCount val="98"/>
                <c:pt idx="0">
                  <c:v>0</c:v>
                </c:pt>
                <c:pt idx="1">
                  <c:v>-1.2700000000000003E-3</c:v>
                </c:pt>
                <c:pt idx="2">
                  <c:v>7.6199999999999992E-3</c:v>
                </c:pt>
                <c:pt idx="3">
                  <c:v>2.2860000000000002E-2</c:v>
                </c:pt>
                <c:pt idx="4">
                  <c:v>3.8607999999999996E-2</c:v>
                </c:pt>
                <c:pt idx="5">
                  <c:v>6.1214000000000011E-2</c:v>
                </c:pt>
                <c:pt idx="6">
                  <c:v>8.5090000000000027E-2</c:v>
                </c:pt>
                <c:pt idx="7">
                  <c:v>0.11048999999999996</c:v>
                </c:pt>
                <c:pt idx="8">
                  <c:v>0.13461999999999999</c:v>
                </c:pt>
                <c:pt idx="9">
                  <c:v>0.15748000000000004</c:v>
                </c:pt>
                <c:pt idx="10">
                  <c:v>0.17652999999999999</c:v>
                </c:pt>
                <c:pt idx="11">
                  <c:v>0.19303999999999999</c:v>
                </c:pt>
                <c:pt idx="12">
                  <c:v>0.20319999999999999</c:v>
                </c:pt>
                <c:pt idx="13">
                  <c:v>0.20599400000000001</c:v>
                </c:pt>
                <c:pt idx="14">
                  <c:v>0.20447000000000001</c:v>
                </c:pt>
                <c:pt idx="15">
                  <c:v>0.18821400000000002</c:v>
                </c:pt>
                <c:pt idx="16">
                  <c:v>0.15494000000000002</c:v>
                </c:pt>
                <c:pt idx="17">
                  <c:v>0.1143</c:v>
                </c:pt>
                <c:pt idx="18">
                  <c:v>7.3659999999999989E-2</c:v>
                </c:pt>
                <c:pt idx="19">
                  <c:v>4.3179999999999989E-2</c:v>
                </c:pt>
                <c:pt idx="20">
                  <c:v>3.0988000000000002E-2</c:v>
                </c:pt>
                <c:pt idx="21">
                  <c:v>3.3020000000000001E-2</c:v>
                </c:pt>
                <c:pt idx="22">
                  <c:v>5.3340000000000005E-2</c:v>
                </c:pt>
                <c:pt idx="23">
                  <c:v>8.6106000000000002E-2</c:v>
                </c:pt>
                <c:pt idx="24">
                  <c:v>0.12191999999999997</c:v>
                </c:pt>
                <c:pt idx="25">
                  <c:v>0.15240000000000001</c:v>
                </c:pt>
                <c:pt idx="26">
                  <c:v>0.17170400000000002</c:v>
                </c:pt>
                <c:pt idx="27">
                  <c:v>0.17805399999999999</c:v>
                </c:pt>
                <c:pt idx="28">
                  <c:v>0.16763999999999998</c:v>
                </c:pt>
                <c:pt idx="29">
                  <c:v>0.14681200000000003</c:v>
                </c:pt>
                <c:pt idx="30">
                  <c:v>0.11683999999999997</c:v>
                </c:pt>
                <c:pt idx="31">
                  <c:v>9.1440000000000007E-2</c:v>
                </c:pt>
                <c:pt idx="32">
                  <c:v>6.8580000000000002E-2</c:v>
                </c:pt>
                <c:pt idx="33">
                  <c:v>5.5879999999999999E-2</c:v>
                </c:pt>
                <c:pt idx="34">
                  <c:v>5.6388000000000008E-2</c:v>
                </c:pt>
                <c:pt idx="35">
                  <c:v>6.6040000000000001E-2</c:v>
                </c:pt>
                <c:pt idx="36">
                  <c:v>8.7884000000000004E-2</c:v>
                </c:pt>
                <c:pt idx="37">
                  <c:v>0.1143</c:v>
                </c:pt>
                <c:pt idx="38">
                  <c:v>0.13258799999999998</c:v>
                </c:pt>
                <c:pt idx="39">
                  <c:v>0.14985999999999999</c:v>
                </c:pt>
                <c:pt idx="40">
                  <c:v>0.15494000000000002</c:v>
                </c:pt>
                <c:pt idx="41">
                  <c:v>0.15214600000000003</c:v>
                </c:pt>
                <c:pt idx="42">
                  <c:v>0.11938</c:v>
                </c:pt>
                <c:pt idx="43">
                  <c:v>0.10160000000000001</c:v>
                </c:pt>
                <c:pt idx="44">
                  <c:v>8.4328000000000028E-2</c:v>
                </c:pt>
                <c:pt idx="45">
                  <c:v>7.3914000000000021E-2</c:v>
                </c:pt>
                <c:pt idx="46">
                  <c:v>7.1119999999999989E-2</c:v>
                </c:pt>
                <c:pt idx="47">
                  <c:v>8.636000000000002E-2</c:v>
                </c:pt>
                <c:pt idx="48">
                  <c:v>9.1440000000000007E-2</c:v>
                </c:pt>
                <c:pt idx="49">
                  <c:v>0.10668000000000001</c:v>
                </c:pt>
                <c:pt idx="50">
                  <c:v>0.12496800000000001</c:v>
                </c:pt>
                <c:pt idx="51">
                  <c:v>0.13461999999999999</c:v>
                </c:pt>
                <c:pt idx="52">
                  <c:v>0.14300199999999999</c:v>
                </c:pt>
                <c:pt idx="53">
                  <c:v>0.13995400000000002</c:v>
                </c:pt>
                <c:pt idx="54">
                  <c:v>0.135128</c:v>
                </c:pt>
                <c:pt idx="55">
                  <c:v>0.11988799999999997</c:v>
                </c:pt>
                <c:pt idx="56">
                  <c:v>0.10439400000000001</c:v>
                </c:pt>
                <c:pt idx="57">
                  <c:v>9.4488000000000003E-2</c:v>
                </c:pt>
                <c:pt idx="58">
                  <c:v>8.636000000000002E-2</c:v>
                </c:pt>
                <c:pt idx="59">
                  <c:v>8.3820000000000019E-2</c:v>
                </c:pt>
                <c:pt idx="60">
                  <c:v>8.8900000000000035E-2</c:v>
                </c:pt>
                <c:pt idx="61">
                  <c:v>9.6520000000000022E-2</c:v>
                </c:pt>
                <c:pt idx="62">
                  <c:v>0.10922000000000003</c:v>
                </c:pt>
                <c:pt idx="63">
                  <c:v>0.11811000000000002</c:v>
                </c:pt>
                <c:pt idx="64">
                  <c:v>0.128778</c:v>
                </c:pt>
                <c:pt idx="65">
                  <c:v>0.13233400000000001</c:v>
                </c:pt>
                <c:pt idx="66">
                  <c:v>0.130302</c:v>
                </c:pt>
                <c:pt idx="67">
                  <c:v>0.12750799999999998</c:v>
                </c:pt>
                <c:pt idx="68">
                  <c:v>0.11988799999999997</c:v>
                </c:pt>
                <c:pt idx="69">
                  <c:v>0.11353799999999997</c:v>
                </c:pt>
                <c:pt idx="70">
                  <c:v>0.10160000000000001</c:v>
                </c:pt>
                <c:pt idx="71">
                  <c:v>9.1694000000000025E-2</c:v>
                </c:pt>
                <c:pt idx="72">
                  <c:v>8.8646000000000016E-2</c:v>
                </c:pt>
                <c:pt idx="73">
                  <c:v>9.1948000000000002E-2</c:v>
                </c:pt>
                <c:pt idx="74">
                  <c:v>0.10160000000000001</c:v>
                </c:pt>
                <c:pt idx="75">
                  <c:v>0.10972800000000003</c:v>
                </c:pt>
                <c:pt idx="76">
                  <c:v>0.11683999999999997</c:v>
                </c:pt>
                <c:pt idx="77">
                  <c:v>0.12217399999999999</c:v>
                </c:pt>
                <c:pt idx="78">
                  <c:v>0.127</c:v>
                </c:pt>
                <c:pt idx="79">
                  <c:v>0.12827</c:v>
                </c:pt>
                <c:pt idx="80">
                  <c:v>0.12318999999999998</c:v>
                </c:pt>
                <c:pt idx="81">
                  <c:v>0.11556999999999998</c:v>
                </c:pt>
                <c:pt idx="82">
                  <c:v>0.10947399999999999</c:v>
                </c:pt>
                <c:pt idx="83">
                  <c:v>0.10210799999999998</c:v>
                </c:pt>
                <c:pt idx="84">
                  <c:v>9.7028000000000045E-2</c:v>
                </c:pt>
                <c:pt idx="85">
                  <c:v>9.3980000000000022E-2</c:v>
                </c:pt>
                <c:pt idx="86">
                  <c:v>9.6520000000000022E-2</c:v>
                </c:pt>
                <c:pt idx="87">
                  <c:v>0.10312399999999999</c:v>
                </c:pt>
                <c:pt idx="88">
                  <c:v>0.10922000000000003</c:v>
                </c:pt>
                <c:pt idx="89">
                  <c:v>0.11303000000000002</c:v>
                </c:pt>
                <c:pt idx="90">
                  <c:v>0.11683999999999997</c:v>
                </c:pt>
                <c:pt idx="91">
                  <c:v>0.12090399999999998</c:v>
                </c:pt>
                <c:pt idx="92">
                  <c:v>0.11938</c:v>
                </c:pt>
                <c:pt idx="93">
                  <c:v>0.11734799999999997</c:v>
                </c:pt>
                <c:pt idx="94">
                  <c:v>0.1143</c:v>
                </c:pt>
                <c:pt idx="95">
                  <c:v>0.11176000000000001</c:v>
                </c:pt>
                <c:pt idx="96">
                  <c:v>0.10744200000000002</c:v>
                </c:pt>
                <c:pt idx="97">
                  <c:v>0.11048999999999996</c:v>
                </c:pt>
              </c:numCache>
            </c:numRef>
          </c:yVal>
          <c:smooth val="0"/>
        </c:ser>
        <c:ser>
          <c:idx val="1"/>
          <c:order val="1"/>
          <c:tx>
            <c:v>CCW to CW</c:v>
          </c:tx>
          <c:xVal>
            <c:numRef>
              <c:f>Sheet1!$H$3:$H$100</c:f>
              <c:numCache>
                <c:formatCode>General</c:formatCode>
                <c:ptCount val="98"/>
                <c:pt idx="0">
                  <c:v>2715</c:v>
                </c:pt>
                <c:pt idx="1">
                  <c:v>2730</c:v>
                </c:pt>
                <c:pt idx="2">
                  <c:v>2745</c:v>
                </c:pt>
                <c:pt idx="3">
                  <c:v>2760</c:v>
                </c:pt>
                <c:pt idx="4">
                  <c:v>2775</c:v>
                </c:pt>
                <c:pt idx="5">
                  <c:v>2790</c:v>
                </c:pt>
                <c:pt idx="6">
                  <c:v>2805</c:v>
                </c:pt>
                <c:pt idx="7">
                  <c:v>2820</c:v>
                </c:pt>
                <c:pt idx="8">
                  <c:v>2835</c:v>
                </c:pt>
                <c:pt idx="9">
                  <c:v>2850</c:v>
                </c:pt>
                <c:pt idx="10">
                  <c:v>2865</c:v>
                </c:pt>
                <c:pt idx="11">
                  <c:v>2880</c:v>
                </c:pt>
                <c:pt idx="12">
                  <c:v>2895</c:v>
                </c:pt>
                <c:pt idx="13">
                  <c:v>2910</c:v>
                </c:pt>
                <c:pt idx="14">
                  <c:v>2925</c:v>
                </c:pt>
                <c:pt idx="15">
                  <c:v>2940</c:v>
                </c:pt>
                <c:pt idx="16">
                  <c:v>2955</c:v>
                </c:pt>
                <c:pt idx="17">
                  <c:v>2970</c:v>
                </c:pt>
                <c:pt idx="18">
                  <c:v>2985</c:v>
                </c:pt>
                <c:pt idx="19">
                  <c:v>3000</c:v>
                </c:pt>
                <c:pt idx="20">
                  <c:v>3015</c:v>
                </c:pt>
                <c:pt idx="21">
                  <c:v>3030</c:v>
                </c:pt>
                <c:pt idx="22">
                  <c:v>3045</c:v>
                </c:pt>
                <c:pt idx="23">
                  <c:v>3060</c:v>
                </c:pt>
                <c:pt idx="24">
                  <c:v>3075</c:v>
                </c:pt>
                <c:pt idx="25">
                  <c:v>3090</c:v>
                </c:pt>
                <c:pt idx="26">
                  <c:v>3105</c:v>
                </c:pt>
                <c:pt idx="27">
                  <c:v>3120</c:v>
                </c:pt>
                <c:pt idx="28">
                  <c:v>3135</c:v>
                </c:pt>
                <c:pt idx="29">
                  <c:v>3150</c:v>
                </c:pt>
                <c:pt idx="30">
                  <c:v>3165</c:v>
                </c:pt>
                <c:pt idx="31">
                  <c:v>3180</c:v>
                </c:pt>
                <c:pt idx="32">
                  <c:v>3195</c:v>
                </c:pt>
                <c:pt idx="33">
                  <c:v>3210</c:v>
                </c:pt>
                <c:pt idx="34">
                  <c:v>3225</c:v>
                </c:pt>
                <c:pt idx="35">
                  <c:v>3240</c:v>
                </c:pt>
                <c:pt idx="36">
                  <c:v>3255</c:v>
                </c:pt>
                <c:pt idx="37">
                  <c:v>3270</c:v>
                </c:pt>
                <c:pt idx="38">
                  <c:v>3285</c:v>
                </c:pt>
                <c:pt idx="39">
                  <c:v>3300</c:v>
                </c:pt>
                <c:pt idx="40">
                  <c:v>3315</c:v>
                </c:pt>
                <c:pt idx="41">
                  <c:v>3330</c:v>
                </c:pt>
                <c:pt idx="42">
                  <c:v>3345</c:v>
                </c:pt>
                <c:pt idx="43">
                  <c:v>3360</c:v>
                </c:pt>
                <c:pt idx="44">
                  <c:v>3375</c:v>
                </c:pt>
                <c:pt idx="45">
                  <c:v>3390</c:v>
                </c:pt>
                <c:pt idx="46">
                  <c:v>3405</c:v>
                </c:pt>
                <c:pt idx="47">
                  <c:v>3420</c:v>
                </c:pt>
                <c:pt idx="48">
                  <c:v>3435</c:v>
                </c:pt>
                <c:pt idx="49">
                  <c:v>3450</c:v>
                </c:pt>
                <c:pt idx="50">
                  <c:v>3465</c:v>
                </c:pt>
                <c:pt idx="51">
                  <c:v>3480</c:v>
                </c:pt>
                <c:pt idx="52">
                  <c:v>3495</c:v>
                </c:pt>
                <c:pt idx="53">
                  <c:v>3510</c:v>
                </c:pt>
                <c:pt idx="54">
                  <c:v>3525</c:v>
                </c:pt>
                <c:pt idx="55">
                  <c:v>3540</c:v>
                </c:pt>
                <c:pt idx="56">
                  <c:v>3555</c:v>
                </c:pt>
                <c:pt idx="57">
                  <c:v>3570</c:v>
                </c:pt>
                <c:pt idx="58">
                  <c:v>3585</c:v>
                </c:pt>
                <c:pt idx="59">
                  <c:v>3600</c:v>
                </c:pt>
                <c:pt idx="60">
                  <c:v>3615</c:v>
                </c:pt>
                <c:pt idx="61">
                  <c:v>3630</c:v>
                </c:pt>
                <c:pt idx="62">
                  <c:v>3645</c:v>
                </c:pt>
                <c:pt idx="63">
                  <c:v>3660</c:v>
                </c:pt>
                <c:pt idx="64">
                  <c:v>3675</c:v>
                </c:pt>
                <c:pt idx="65">
                  <c:v>3690</c:v>
                </c:pt>
                <c:pt idx="66">
                  <c:v>3705</c:v>
                </c:pt>
                <c:pt idx="67">
                  <c:v>3720</c:v>
                </c:pt>
                <c:pt idx="68">
                  <c:v>3735</c:v>
                </c:pt>
                <c:pt idx="69">
                  <c:v>3750</c:v>
                </c:pt>
                <c:pt idx="70">
                  <c:v>3765</c:v>
                </c:pt>
                <c:pt idx="71">
                  <c:v>3780</c:v>
                </c:pt>
                <c:pt idx="72">
                  <c:v>3795</c:v>
                </c:pt>
                <c:pt idx="73">
                  <c:v>3810</c:v>
                </c:pt>
                <c:pt idx="74">
                  <c:v>3825</c:v>
                </c:pt>
                <c:pt idx="75">
                  <c:v>3840</c:v>
                </c:pt>
                <c:pt idx="76">
                  <c:v>3855</c:v>
                </c:pt>
                <c:pt idx="77">
                  <c:v>3870</c:v>
                </c:pt>
                <c:pt idx="78">
                  <c:v>3885</c:v>
                </c:pt>
                <c:pt idx="79">
                  <c:v>3900</c:v>
                </c:pt>
                <c:pt idx="80">
                  <c:v>3915</c:v>
                </c:pt>
                <c:pt idx="81">
                  <c:v>3930</c:v>
                </c:pt>
                <c:pt idx="82">
                  <c:v>3945</c:v>
                </c:pt>
                <c:pt idx="83">
                  <c:v>3960</c:v>
                </c:pt>
                <c:pt idx="84">
                  <c:v>3975</c:v>
                </c:pt>
                <c:pt idx="85">
                  <c:v>3990</c:v>
                </c:pt>
                <c:pt idx="86">
                  <c:v>4005</c:v>
                </c:pt>
                <c:pt idx="87">
                  <c:v>4020</c:v>
                </c:pt>
                <c:pt idx="88">
                  <c:v>4035</c:v>
                </c:pt>
                <c:pt idx="89">
                  <c:v>4050</c:v>
                </c:pt>
                <c:pt idx="90">
                  <c:v>4065</c:v>
                </c:pt>
                <c:pt idx="91">
                  <c:v>4080</c:v>
                </c:pt>
                <c:pt idx="92">
                  <c:v>4095</c:v>
                </c:pt>
                <c:pt idx="93">
                  <c:v>4110</c:v>
                </c:pt>
                <c:pt idx="94">
                  <c:v>4125</c:v>
                </c:pt>
                <c:pt idx="95">
                  <c:v>4140</c:v>
                </c:pt>
                <c:pt idx="96">
                  <c:v>4155</c:v>
                </c:pt>
                <c:pt idx="97">
                  <c:v>4170</c:v>
                </c:pt>
              </c:numCache>
            </c:numRef>
          </c:xVal>
          <c:yVal>
            <c:numRef>
              <c:f>Sheet1!$F$3:$F$100</c:f>
              <c:numCache>
                <c:formatCode>0.00</c:formatCode>
                <c:ptCount val="98"/>
                <c:pt idx="0">
                  <c:v>0.11836400000000001</c:v>
                </c:pt>
                <c:pt idx="1">
                  <c:v>0.11277600000000002</c:v>
                </c:pt>
                <c:pt idx="2">
                  <c:v>0.10820399999999999</c:v>
                </c:pt>
                <c:pt idx="3">
                  <c:v>9.5504000000000019E-2</c:v>
                </c:pt>
                <c:pt idx="4">
                  <c:v>7.7724000000000015E-2</c:v>
                </c:pt>
                <c:pt idx="5">
                  <c:v>5.486400000000001E-2</c:v>
                </c:pt>
                <c:pt idx="6">
                  <c:v>3.0987999999999991E-2</c:v>
                </c:pt>
                <c:pt idx="7">
                  <c:v>4.0640000000000025E-3</c:v>
                </c:pt>
                <c:pt idx="8">
                  <c:v>-2.1335999999999997E-2</c:v>
                </c:pt>
                <c:pt idx="9">
                  <c:v>-4.6735999999999993E-2</c:v>
                </c:pt>
                <c:pt idx="10">
                  <c:v>-6.7055999999999991E-2</c:v>
                </c:pt>
                <c:pt idx="11">
                  <c:v>-8.3566000000000029E-2</c:v>
                </c:pt>
                <c:pt idx="12">
                  <c:v>-9.4996000000000039E-2</c:v>
                </c:pt>
                <c:pt idx="13">
                  <c:v>-0.10007600000000003</c:v>
                </c:pt>
                <c:pt idx="14">
                  <c:v>-0.102108</c:v>
                </c:pt>
                <c:pt idx="15">
                  <c:v>-8.6868000000000015E-2</c:v>
                </c:pt>
                <c:pt idx="16">
                  <c:v>-5.3848E-2</c:v>
                </c:pt>
                <c:pt idx="17">
                  <c:v>-9.9059999999999964E-3</c:v>
                </c:pt>
                <c:pt idx="18">
                  <c:v>3.2003999999999998E-2</c:v>
                </c:pt>
                <c:pt idx="19">
                  <c:v>6.5023999999999998E-2</c:v>
                </c:pt>
                <c:pt idx="20">
                  <c:v>8.0772000000000024E-2</c:v>
                </c:pt>
                <c:pt idx="21">
                  <c:v>8.0264000000000016E-2</c:v>
                </c:pt>
                <c:pt idx="22">
                  <c:v>5.9944000000000004E-2</c:v>
                </c:pt>
                <c:pt idx="23">
                  <c:v>2.6924E-2</c:v>
                </c:pt>
                <c:pt idx="24">
                  <c:v>-8.128000000000005E-3</c:v>
                </c:pt>
                <c:pt idx="25">
                  <c:v>-4.2926000000000013E-2</c:v>
                </c:pt>
                <c:pt idx="26">
                  <c:v>-6.4516000000000018E-2</c:v>
                </c:pt>
                <c:pt idx="27">
                  <c:v>-7.467600000000002E-2</c:v>
                </c:pt>
                <c:pt idx="28">
                  <c:v>-6.4516000000000018E-2</c:v>
                </c:pt>
                <c:pt idx="29">
                  <c:v>-4.419600000000002E-2</c:v>
                </c:pt>
                <c:pt idx="30">
                  <c:v>-1.6255999999999993E-2</c:v>
                </c:pt>
                <c:pt idx="31">
                  <c:v>1.6256000000000003E-2</c:v>
                </c:pt>
                <c:pt idx="32">
                  <c:v>4.1655999999999992E-2</c:v>
                </c:pt>
                <c:pt idx="33">
                  <c:v>5.4609999999999999E-2</c:v>
                </c:pt>
                <c:pt idx="34">
                  <c:v>5.5118E-2</c:v>
                </c:pt>
                <c:pt idx="35">
                  <c:v>4.7243999999999987E-2</c:v>
                </c:pt>
                <c:pt idx="36">
                  <c:v>2.4383999999999999E-2</c:v>
                </c:pt>
                <c:pt idx="37">
                  <c:v>-2.2859999999999972E-3</c:v>
                </c:pt>
                <c:pt idx="38">
                  <c:v>-2.5908000000000011E-2</c:v>
                </c:pt>
                <c:pt idx="39">
                  <c:v>-4.3687999999999991E-2</c:v>
                </c:pt>
                <c:pt idx="40">
                  <c:v>-5.1816000000000008E-2</c:v>
                </c:pt>
                <c:pt idx="41">
                  <c:v>-4.7752000000000003E-2</c:v>
                </c:pt>
                <c:pt idx="42">
                  <c:v>-3.4544000000000005E-2</c:v>
                </c:pt>
                <c:pt idx="43">
                  <c:v>-1.6255999999999993E-2</c:v>
                </c:pt>
                <c:pt idx="44">
                  <c:v>6.6039999999999953E-3</c:v>
                </c:pt>
                <c:pt idx="45">
                  <c:v>2.3114000000000003E-2</c:v>
                </c:pt>
                <c:pt idx="46">
                  <c:v>3.5559999999999994E-2</c:v>
                </c:pt>
                <c:pt idx="47">
                  <c:v>3.8353999999999992E-2</c:v>
                </c:pt>
                <c:pt idx="48">
                  <c:v>3.0734000000000001E-2</c:v>
                </c:pt>
                <c:pt idx="49">
                  <c:v>1.9557999999999999E-2</c:v>
                </c:pt>
                <c:pt idx="50">
                  <c:v>1.5239999999999898E-3</c:v>
                </c:pt>
                <c:pt idx="51">
                  <c:v>-1.6255999999999993E-2</c:v>
                </c:pt>
                <c:pt idx="52">
                  <c:v>-2.8955999999999989E-2</c:v>
                </c:pt>
                <c:pt idx="53">
                  <c:v>-3.7846000000000012E-2</c:v>
                </c:pt>
                <c:pt idx="54">
                  <c:v>-3.530599999999999E-2</c:v>
                </c:pt>
                <c:pt idx="55">
                  <c:v>-2.7685999999999999E-2</c:v>
                </c:pt>
                <c:pt idx="56">
                  <c:v>-1.4985999999999996E-2</c:v>
                </c:pt>
                <c:pt idx="57">
                  <c:v>-5.0800000000001181E-4</c:v>
                </c:pt>
                <c:pt idx="58">
                  <c:v>1.3461999999999995E-2</c:v>
                </c:pt>
                <c:pt idx="59">
                  <c:v>2.4130000000000002E-2</c:v>
                </c:pt>
                <c:pt idx="60">
                  <c:v>2.5653999999999996E-2</c:v>
                </c:pt>
                <c:pt idx="61">
                  <c:v>2.2606000000000005E-2</c:v>
                </c:pt>
                <c:pt idx="62">
                  <c:v>1.4224000000000001E-2</c:v>
                </c:pt>
                <c:pt idx="63">
                  <c:v>2.7940000000000083E-3</c:v>
                </c:pt>
                <c:pt idx="64">
                  <c:v>-9.144000000000008E-3</c:v>
                </c:pt>
                <c:pt idx="65">
                  <c:v>-2.0066000000000001E-2</c:v>
                </c:pt>
                <c:pt idx="66">
                  <c:v>-2.6162000000000005E-2</c:v>
                </c:pt>
                <c:pt idx="67">
                  <c:v>-2.6669999999999996E-2</c:v>
                </c:pt>
                <c:pt idx="68">
                  <c:v>-2.1335999999999997E-2</c:v>
                </c:pt>
                <c:pt idx="69">
                  <c:v>-1.3462000000000007E-2</c:v>
                </c:pt>
                <c:pt idx="70">
                  <c:v>-3.0480000000000034E-3</c:v>
                </c:pt>
                <c:pt idx="71">
                  <c:v>6.6039999999999953E-3</c:v>
                </c:pt>
                <c:pt idx="72">
                  <c:v>1.3207999999999999E-2</c:v>
                </c:pt>
                <c:pt idx="73">
                  <c:v>1.6764000000000008E-2</c:v>
                </c:pt>
                <c:pt idx="74">
                  <c:v>1.5240000000000004E-2</c:v>
                </c:pt>
                <c:pt idx="75">
                  <c:v>1.0414000000000001E-2</c:v>
                </c:pt>
                <c:pt idx="76">
                  <c:v>1.5239999999999898E-3</c:v>
                </c:pt>
                <c:pt idx="77">
                  <c:v>-6.0960000000000068E-3</c:v>
                </c:pt>
                <c:pt idx="78">
                  <c:v>-1.3716000000000001E-2</c:v>
                </c:pt>
                <c:pt idx="79">
                  <c:v>-1.8287999999999992E-2</c:v>
                </c:pt>
                <c:pt idx="80">
                  <c:v>-2.0066000000000001E-2</c:v>
                </c:pt>
                <c:pt idx="81">
                  <c:v>-1.6510000000000007E-2</c:v>
                </c:pt>
                <c:pt idx="82">
                  <c:v>-1.1684E-2</c:v>
                </c:pt>
                <c:pt idx="83">
                  <c:v>-5.5879999999999931E-3</c:v>
                </c:pt>
                <c:pt idx="84">
                  <c:v>2.0320000000000017E-3</c:v>
                </c:pt>
                <c:pt idx="85">
                  <c:v>7.1120000000000063E-3</c:v>
                </c:pt>
                <c:pt idx="86">
                  <c:v>1.1176000000000009E-2</c:v>
                </c:pt>
                <c:pt idx="87">
                  <c:v>1.0160000000000009E-2</c:v>
                </c:pt>
                <c:pt idx="88">
                  <c:v>6.6039999999999953E-3</c:v>
                </c:pt>
                <c:pt idx="89">
                  <c:v>1.5239999999999898E-3</c:v>
                </c:pt>
                <c:pt idx="90">
                  <c:v>-3.5559999999999923E-3</c:v>
                </c:pt>
                <c:pt idx="91">
                  <c:v>-9.3980000000000036E-3</c:v>
                </c:pt>
                <c:pt idx="92">
                  <c:v>-1.3716000000000001E-2</c:v>
                </c:pt>
                <c:pt idx="93">
                  <c:v>-1.5748000000000005E-2</c:v>
                </c:pt>
                <c:pt idx="94">
                  <c:v>-1.3716000000000001E-2</c:v>
                </c:pt>
                <c:pt idx="95">
                  <c:v>-8.8899999999999951E-3</c:v>
                </c:pt>
                <c:pt idx="96">
                  <c:v>-3.5559999999999923E-3</c:v>
                </c:pt>
                <c:pt idx="97">
                  <c:v>0</c:v>
                </c:pt>
              </c:numCache>
            </c:numRef>
          </c:yVal>
          <c:smooth val="0"/>
        </c:ser>
        <c:ser>
          <c:idx val="2"/>
          <c:order val="2"/>
          <c:tx>
            <c:v>CW Equilibrium</c:v>
          </c:tx>
          <c:xVal>
            <c:numLit>
              <c:formatCode>General</c:formatCode>
              <c:ptCount val="2"/>
              <c:pt idx="0">
                <c:v>0</c:v>
              </c:pt>
              <c:pt idx="1">
                <c:v>5000</c:v>
              </c:pt>
            </c:numLit>
          </c:xVal>
          <c:yVal>
            <c:numLit>
              <c:formatCode>General</c:formatCode>
              <c:ptCount val="2"/>
              <c:pt idx="0">
                <c:v>0</c:v>
              </c:pt>
              <c:pt idx="1">
                <c:v>0</c:v>
              </c:pt>
            </c:numLit>
          </c:yVal>
          <c:smooth val="0"/>
        </c:ser>
        <c:ser>
          <c:idx val="3"/>
          <c:order val="3"/>
          <c:tx>
            <c:v>CCW Equilibrium</c:v>
          </c:tx>
          <c:xVal>
            <c:numLit>
              <c:formatCode>General</c:formatCode>
              <c:ptCount val="2"/>
              <c:pt idx="0">
                <c:v>0</c:v>
              </c:pt>
              <c:pt idx="1">
                <c:v>5000</c:v>
              </c:pt>
            </c:numLit>
          </c:xVal>
          <c:yVal>
            <c:numLit>
              <c:formatCode>General</c:formatCode>
              <c:ptCount val="2"/>
              <c:pt idx="0">
                <c:v>0.10900000000000006</c:v>
              </c:pt>
              <c:pt idx="1">
                <c:v>0.10900000000000006</c:v>
              </c:pt>
            </c:numLit>
          </c:yVal>
          <c:smooth val="0"/>
        </c:ser>
        <c:dLbls>
          <c:showLegendKey val="0"/>
          <c:showVal val="0"/>
          <c:showCatName val="0"/>
          <c:showSerName val="0"/>
          <c:showPercent val="0"/>
          <c:showBubbleSize val="0"/>
        </c:dLbls>
        <c:axId val="90286336"/>
        <c:axId val="90288512"/>
      </c:scatterChart>
      <c:valAx>
        <c:axId val="90286336"/>
        <c:scaling>
          <c:orientation val="minMax"/>
        </c:scaling>
        <c:delete val="0"/>
        <c:axPos val="b"/>
        <c:title>
          <c:tx>
            <c:rich>
              <a:bodyPr/>
              <a:lstStyle/>
              <a:p>
                <a:pPr>
                  <a:defRPr/>
                </a:pPr>
                <a:r>
                  <a:rPr lang="en-US"/>
                  <a:t>Time (s)</a:t>
                </a:r>
              </a:p>
            </c:rich>
          </c:tx>
          <c:overlay val="0"/>
        </c:title>
        <c:numFmt formatCode="General" sourceLinked="1"/>
        <c:majorTickMark val="out"/>
        <c:minorTickMark val="none"/>
        <c:tickLblPos val="nextTo"/>
        <c:crossAx val="90288512"/>
        <c:crosses val="autoZero"/>
        <c:crossBetween val="midCat"/>
      </c:valAx>
      <c:valAx>
        <c:axId val="90288512"/>
        <c:scaling>
          <c:orientation val="minMax"/>
        </c:scaling>
        <c:delete val="0"/>
        <c:axPos val="l"/>
        <c:majorGridlines/>
        <c:title>
          <c:tx>
            <c:rich>
              <a:bodyPr rot="-5400000" vert="horz"/>
              <a:lstStyle/>
              <a:p>
                <a:pPr>
                  <a:defRPr/>
                </a:pPr>
                <a:r>
                  <a:rPr lang="en-US"/>
                  <a:t>Deflection Distance (m)</a:t>
                </a:r>
              </a:p>
            </c:rich>
          </c:tx>
          <c:overlay val="0"/>
        </c:title>
        <c:numFmt formatCode="0.00" sourceLinked="1"/>
        <c:majorTickMark val="out"/>
        <c:minorTickMark val="none"/>
        <c:tickLblPos val="nextTo"/>
        <c:crossAx val="90286336"/>
        <c:crosses val="autoZero"/>
        <c:crossBetween val="midCat"/>
      </c:valAx>
    </c:plotArea>
    <c:legend>
      <c:legendPos val="r"/>
      <c:overlay val="0"/>
    </c:legend>
    <c:plotVisOnly val="1"/>
    <c:dispBlanksAs val="gap"/>
    <c:showDLblsOverMax val="0"/>
  </c:chart>
  <c:spPr>
    <a:ln>
      <a:solidFill>
        <a:schemeClr val="tx1"/>
      </a:solid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Acceleration Method</a:t>
            </a:r>
          </a:p>
        </c:rich>
      </c:tx>
      <c:overlay val="0"/>
    </c:title>
    <c:autoTitleDeleted val="0"/>
    <c:plotArea>
      <c:layout/>
      <c:scatterChart>
        <c:scatterStyle val="lineMarker"/>
        <c:varyColors val="0"/>
        <c:ser>
          <c:idx val="0"/>
          <c:order val="0"/>
          <c:spPr>
            <a:ln w="28575">
              <a:noFill/>
            </a:ln>
          </c:spPr>
          <c:trendline>
            <c:trendlineType val="linear"/>
            <c:dispRSqr val="0"/>
            <c:dispEq val="0"/>
          </c:trendline>
          <c:trendline>
            <c:trendlineType val="linear"/>
            <c:dispRSqr val="1"/>
            <c:dispEq val="1"/>
            <c:trendlineLbl>
              <c:numFmt formatCode="0.00E+00" sourceLinked="0"/>
            </c:trendlineLbl>
          </c:trendline>
          <c:xVal>
            <c:numRef>
              <c:f>Sheet1!$S$4:$S$8</c:f>
              <c:numCache>
                <c:formatCode>General</c:formatCode>
                <c:ptCount val="5"/>
                <c:pt idx="0">
                  <c:v>0</c:v>
                </c:pt>
                <c:pt idx="1">
                  <c:v>225</c:v>
                </c:pt>
                <c:pt idx="2">
                  <c:v>900</c:v>
                </c:pt>
                <c:pt idx="3">
                  <c:v>2025</c:v>
                </c:pt>
                <c:pt idx="4">
                  <c:v>3600</c:v>
                </c:pt>
              </c:numCache>
            </c:numRef>
          </c:xVal>
          <c:yVal>
            <c:numRef>
              <c:f>Sheet1!$T$4:$T$8</c:f>
              <c:numCache>
                <c:formatCode>0.00E+00</c:formatCode>
                <c:ptCount val="5"/>
                <c:pt idx="0">
                  <c:v>0</c:v>
                </c:pt>
                <c:pt idx="1">
                  <c:v>-8.8812948508303834E-6</c:v>
                </c:pt>
                <c:pt idx="2">
                  <c:v>5.328776910498227E-5</c:v>
                </c:pt>
                <c:pt idx="3">
                  <c:v>1.5986330731494682E-4</c:v>
                </c:pt>
                <c:pt idx="4">
                  <c:v>2.699913634652435E-4</c:v>
                </c:pt>
              </c:numCache>
            </c:numRef>
          </c:yVal>
          <c:smooth val="0"/>
        </c:ser>
        <c:dLbls>
          <c:showLegendKey val="0"/>
          <c:showVal val="0"/>
          <c:showCatName val="0"/>
          <c:showSerName val="0"/>
          <c:showPercent val="0"/>
          <c:showBubbleSize val="0"/>
        </c:dLbls>
        <c:axId val="105922944"/>
        <c:axId val="105924864"/>
      </c:scatterChart>
      <c:valAx>
        <c:axId val="105922944"/>
        <c:scaling>
          <c:orientation val="minMax"/>
        </c:scaling>
        <c:delete val="0"/>
        <c:axPos val="b"/>
        <c:title>
          <c:tx>
            <c:rich>
              <a:bodyPr/>
              <a:lstStyle/>
              <a:p>
                <a:pPr>
                  <a:defRPr/>
                </a:pPr>
                <a:r>
                  <a:rPr lang="en-US"/>
                  <a:t>Time Squared (s^2)</a:t>
                </a:r>
              </a:p>
            </c:rich>
          </c:tx>
          <c:overlay val="0"/>
        </c:title>
        <c:numFmt formatCode="General" sourceLinked="1"/>
        <c:majorTickMark val="out"/>
        <c:minorTickMark val="none"/>
        <c:tickLblPos val="nextTo"/>
        <c:crossAx val="105924864"/>
        <c:crosses val="autoZero"/>
        <c:crossBetween val="midCat"/>
      </c:valAx>
      <c:valAx>
        <c:axId val="105924864"/>
        <c:scaling>
          <c:orientation val="minMax"/>
        </c:scaling>
        <c:delete val="0"/>
        <c:axPos val="l"/>
        <c:majorGridlines/>
        <c:title>
          <c:tx>
            <c:rich>
              <a:bodyPr rot="-5400000" vert="horz"/>
              <a:lstStyle/>
              <a:p>
                <a:pPr>
                  <a:defRPr/>
                </a:pPr>
                <a:r>
                  <a:rPr lang="en-US"/>
                  <a:t>Distance</a:t>
                </a:r>
                <a:r>
                  <a:rPr lang="en-US" baseline="0"/>
                  <a:t> (m)</a:t>
                </a:r>
                <a:endParaRPr lang="en-US"/>
              </a:p>
            </c:rich>
          </c:tx>
          <c:overlay val="0"/>
        </c:title>
        <c:numFmt formatCode="0.00E+00" sourceLinked="1"/>
        <c:majorTickMark val="out"/>
        <c:minorTickMark val="none"/>
        <c:tickLblPos val="nextTo"/>
        <c:crossAx val="105922944"/>
        <c:crosses val="autoZero"/>
        <c:crossBetween val="midCat"/>
      </c:valAx>
    </c:plotArea>
    <c:legend>
      <c:legendPos val="r"/>
      <c:legendEntry>
        <c:idx val="2"/>
        <c:delete val="1"/>
      </c:legendEntry>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AutoShape 1"/>
          <p:cNvSpPr>
            <a:spLocks noChangeArrowheads="1"/>
          </p:cNvSpPr>
          <p:nvPr/>
        </p:nvSpPr>
        <p:spPr bwMode="auto">
          <a:xfrm>
            <a:off x="0" y="0"/>
            <a:ext cx="7008813" cy="9294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n-US"/>
          </a:p>
        </p:txBody>
      </p:sp>
      <p:sp>
        <p:nvSpPr>
          <p:cNvPr id="34819" name="Text Box 2"/>
          <p:cNvSpPr txBox="1">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n-US"/>
          </a:p>
        </p:txBody>
      </p:sp>
      <p:sp>
        <p:nvSpPr>
          <p:cNvPr id="34820" name="Text Box 3"/>
          <p:cNvSpPr txBox="1">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n-US"/>
          </a:p>
        </p:txBody>
      </p:sp>
      <p:sp>
        <p:nvSpPr>
          <p:cNvPr id="34821" name="Rectangle 4"/>
          <p:cNvSpPr>
            <a:spLocks noGrp="1" noChangeArrowheads="1"/>
          </p:cNvSpPr>
          <p:nvPr>
            <p:ph type="sldImg"/>
          </p:nvPr>
        </p:nvSpPr>
        <p:spPr bwMode="auto">
          <a:xfrm>
            <a:off x="1181100" y="696913"/>
            <a:ext cx="4646613" cy="3484562"/>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5"/>
          <p:cNvSpPr>
            <a:spLocks noGrp="1" noChangeArrowheads="1"/>
          </p:cNvSpPr>
          <p:nvPr>
            <p:ph type="body"/>
          </p:nvPr>
        </p:nvSpPr>
        <p:spPr bwMode="auto">
          <a:xfrm>
            <a:off x="935038" y="4416425"/>
            <a:ext cx="5138737" cy="4181475"/>
          </a:xfrm>
          <a:prstGeom prst="rect">
            <a:avLst/>
          </a:prstGeom>
          <a:noFill/>
          <a:ln>
            <a:noFill/>
          </a:ln>
          <a:effectLst/>
          <a:extLst/>
        </p:spPr>
        <p:txBody>
          <a:bodyPr vert="horz" wrap="square" lIns="93240" tIns="46440" rIns="93240" bIns="46440" numCol="1" anchor="t" anchorCtr="0" compatLnSpc="1">
            <a:prstTxWarp prst="textNoShape">
              <a:avLst/>
            </a:prstTxWarp>
          </a:bodyPr>
          <a:lstStyle/>
          <a:p>
            <a:pPr lvl="0"/>
            <a:endParaRPr lang="en-US" noProof="0" smtClean="0"/>
          </a:p>
        </p:txBody>
      </p:sp>
      <p:sp>
        <p:nvSpPr>
          <p:cNvPr id="34823" name="Text Box 6"/>
          <p:cNvSpPr txBox="1">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n-US"/>
          </a:p>
        </p:txBody>
      </p:sp>
      <p:sp>
        <p:nvSpPr>
          <p:cNvPr id="3" name="Rectangle 7"/>
          <p:cNvSpPr>
            <a:spLocks noGrp="1" noChangeArrowheads="1"/>
          </p:cNvSpPr>
          <p:nvPr>
            <p:ph type="sldNum"/>
          </p:nvPr>
        </p:nvSpPr>
        <p:spPr bwMode="auto">
          <a:xfrm>
            <a:off x="3971925" y="8831263"/>
            <a:ext cx="3036888" cy="463550"/>
          </a:xfrm>
          <a:prstGeom prst="rect">
            <a:avLst/>
          </a:prstGeom>
          <a:noFill/>
          <a:ln>
            <a:noFill/>
          </a:ln>
          <a:effectLst/>
          <a:extLst/>
        </p:spPr>
        <p:txBody>
          <a:bodyPr vert="horz" wrap="square" lIns="93240" tIns="46440" rIns="93240" bIns="46440" numCol="1" anchor="b" anchorCtr="0" compatLnSpc="1">
            <a:prstTxWarp prst="textNoShape">
              <a:avLst/>
            </a:prstTxWarp>
          </a:bodyPr>
          <a:lstStyle>
            <a:lvl1pPr algn="r"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fld id="{9B72077A-A585-46DC-A305-ABD3A17808FD}" type="slidenum">
              <a:rPr lang="en-US"/>
              <a:pPr>
                <a:defRPr/>
              </a:pPr>
              <a:t>‹#›</a:t>
            </a:fld>
            <a:endParaRPr lang="en-US"/>
          </a:p>
        </p:txBody>
      </p:sp>
    </p:spTree>
    <p:extLst>
      <p:ext uri="{BB962C8B-B14F-4D97-AF65-F5344CB8AC3E}">
        <p14:creationId xmlns:p14="http://schemas.microsoft.com/office/powerpoint/2010/main" val="5558999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ameswalker.biz/group/products/tico_lf_mounting_pad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CB795758-FD20-4ABA-9D8B-8D40737E64E5}" type="slidenum">
              <a:rPr lang="en-US" sz="1200">
                <a:solidFill>
                  <a:srgbClr val="000000"/>
                </a:solidFill>
              </a:rPr>
              <a:pPr/>
              <a:t>1</a:t>
            </a:fld>
            <a:endParaRPr lang="en-US" sz="1200">
              <a:solidFill>
                <a:srgbClr val="000000"/>
              </a:solidFill>
            </a:endParaRPr>
          </a:p>
        </p:txBody>
      </p:sp>
      <p:sp>
        <p:nvSpPr>
          <p:cNvPr id="35843" name="Text Box 1"/>
          <p:cNvSpPr txBox="1">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40" tIns="46440" rIns="93240" bIns="464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B2965924-99BA-4D00-9433-83076C66C89A}" type="slidenum">
              <a:rPr lang="en-US" sz="1200">
                <a:solidFill>
                  <a:srgbClr val="000000"/>
                </a:solidFill>
              </a:rPr>
              <a:pPr algn="r" eaLnBrk="1" hangingPunct="1">
                <a:buClr>
                  <a:srgbClr val="000000"/>
                </a:buClr>
                <a:buSzPct val="100000"/>
                <a:buFont typeface="Times New Roman" pitchFamily="18" charset="0"/>
                <a:buNone/>
              </a:pPr>
              <a:t>1</a:t>
            </a:fld>
            <a:endParaRPr lang="en-US" sz="1200">
              <a:solidFill>
                <a:srgbClr val="000000"/>
              </a:solidFill>
            </a:endParaRPr>
          </a:p>
        </p:txBody>
      </p:sp>
      <p:sp>
        <p:nvSpPr>
          <p:cNvPr id="35844" name="Text Box 2"/>
          <p:cNvSpPr txBox="1">
            <a:spLocks noChangeArrowheads="1"/>
          </p:cNvSpPr>
          <p:nvPr/>
        </p:nvSpPr>
        <p:spPr bwMode="auto">
          <a:xfrm>
            <a:off x="1181100" y="696913"/>
            <a:ext cx="4648200" cy="3486150"/>
          </a:xfrm>
          <a:prstGeom prst="rect">
            <a:avLst/>
          </a:prstGeom>
          <a:solidFill>
            <a:srgbClr val="FFFFFF"/>
          </a:solidFill>
          <a:ln w="9525">
            <a:solidFill>
              <a:srgbClr val="000000"/>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35845" name="Text Box 3"/>
          <p:cNvSpPr>
            <a:spLocks noChangeArrowheads="1"/>
          </p:cNvSpPr>
          <p:nvPr>
            <p:ph type="body"/>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Intro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DDBFE7BF-8439-4F12-8728-14CD6EDEA675}" type="slidenum">
              <a:rPr lang="en-US" sz="1200">
                <a:solidFill>
                  <a:srgbClr val="000000"/>
                </a:solidFill>
              </a:rPr>
              <a:pPr/>
              <a:t>11</a:t>
            </a:fld>
            <a:endParaRPr lang="en-US" sz="1200">
              <a:solidFill>
                <a:srgbClr val="000000"/>
              </a:solidFill>
            </a:endParaRPr>
          </a:p>
        </p:txBody>
      </p:sp>
      <p:sp>
        <p:nvSpPr>
          <p:cNvPr id="45059" name="Rectangle 1"/>
          <p:cNvSpPr>
            <a:spLocks noChangeArrowheads="1" noTextEdit="1"/>
          </p:cNvSpPr>
          <p:nvPr>
            <p:ph type="sldImg"/>
          </p:nvPr>
        </p:nvSpPr>
        <p:spPr>
          <a:xfrm>
            <a:off x="1181100" y="696913"/>
            <a:ext cx="4648200" cy="3486150"/>
          </a:xfrm>
          <a:solidFill>
            <a:srgbClr val="FFFFFF"/>
          </a:solidFill>
          <a:ln/>
        </p:spPr>
      </p:sp>
      <p:sp>
        <p:nvSpPr>
          <p:cNvPr id="45060"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D9A66A07-328B-4601-A482-57084E5BEA27}" type="slidenum">
              <a:rPr lang="en-US" sz="1200">
                <a:solidFill>
                  <a:srgbClr val="000000"/>
                </a:solidFill>
              </a:rPr>
              <a:pPr/>
              <a:t>12</a:t>
            </a:fld>
            <a:endParaRPr lang="en-US" sz="1200">
              <a:solidFill>
                <a:srgbClr val="000000"/>
              </a:solidFill>
            </a:endParaRPr>
          </a:p>
        </p:txBody>
      </p:sp>
      <p:sp>
        <p:nvSpPr>
          <p:cNvPr id="46083" name="Rectangle 1"/>
          <p:cNvSpPr>
            <a:spLocks noChangeArrowheads="1" noTextEdit="1"/>
          </p:cNvSpPr>
          <p:nvPr>
            <p:ph type="sldImg"/>
          </p:nvPr>
        </p:nvSpPr>
        <p:spPr>
          <a:xfrm>
            <a:off x="1181100" y="696913"/>
            <a:ext cx="4648200" cy="3486150"/>
          </a:xfrm>
          <a:solidFill>
            <a:srgbClr val="FFFFFF"/>
          </a:solidFill>
          <a:ln/>
        </p:spPr>
      </p:sp>
      <p:sp>
        <p:nvSpPr>
          <p:cNvPr id="46084"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017D0C2B-14D4-452B-BD66-46CD2390CE5F}" type="slidenum">
              <a:rPr lang="en-US" sz="1200">
                <a:solidFill>
                  <a:srgbClr val="000000"/>
                </a:solidFill>
              </a:rPr>
              <a:pPr/>
              <a:t>13</a:t>
            </a:fld>
            <a:endParaRPr lang="en-US" sz="1200">
              <a:solidFill>
                <a:srgbClr val="000000"/>
              </a:solidFill>
            </a:endParaRPr>
          </a:p>
        </p:txBody>
      </p:sp>
      <p:sp>
        <p:nvSpPr>
          <p:cNvPr id="47107"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47108" name="Text Box 2"/>
          <p:cNvSpPr>
            <a:spLocks noChangeArrowheads="1"/>
          </p:cNvSpPr>
          <p:nvPr>
            <p:ph type="body"/>
          </p:nvPr>
        </p:nvSpPr>
        <p:spPr>
          <a:xfrm>
            <a:off x="935038" y="4416425"/>
            <a:ext cx="5141912"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t>http://www.jameswalker.biz/group/categories/machinery_mounts.html</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smtClean="0"/>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solidFill>
                  <a:srgbClr val="CCCCFF"/>
                </a:solidFill>
                <a:hlinkClick r:id="rId3"/>
              </a:rPr>
              <a:t>Tico® LF mounting pads </a:t>
            </a:r>
            <a:r>
              <a:rPr lang="en-US" b="1" smtClean="0"/>
              <a:t>Isolate disturbing frequencies</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Scientifically designed bonded-sandwich pads.</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Excellent plant/structure isolation at low frequencies.</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Easy to install - no mechanical parts to maintain.</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Two grades to suit most applications.</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solidFill>
                  <a:srgbClr val="CCCCFF"/>
                </a:solidFill>
                <a:hlinkClick r:id="rId3"/>
              </a:rPr>
              <a:t>More info</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Freudengerg  Seals and mounts.</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CE952BCF-F4D5-424C-ADE1-53A90F6537E6}" type="slidenum">
              <a:rPr lang="en-US" sz="1200">
                <a:solidFill>
                  <a:srgbClr val="000000"/>
                </a:solidFill>
              </a:rPr>
              <a:pPr/>
              <a:t>14</a:t>
            </a:fld>
            <a:endParaRPr lang="en-US" sz="1200">
              <a:solidFill>
                <a:srgbClr val="000000"/>
              </a:solidFill>
            </a:endParaRPr>
          </a:p>
        </p:txBody>
      </p:sp>
      <p:sp>
        <p:nvSpPr>
          <p:cNvPr id="48131" name="Rectangle 1"/>
          <p:cNvSpPr>
            <a:spLocks noChangeArrowheads="1" noTextEdit="1"/>
          </p:cNvSpPr>
          <p:nvPr>
            <p:ph type="sldImg"/>
          </p:nvPr>
        </p:nvSpPr>
        <p:spPr>
          <a:xfrm>
            <a:off x="1181100" y="696913"/>
            <a:ext cx="4648200" cy="3486150"/>
          </a:xfrm>
          <a:solidFill>
            <a:srgbClr val="FFFFFF"/>
          </a:solidFill>
          <a:ln/>
        </p:spPr>
      </p:sp>
      <p:sp>
        <p:nvSpPr>
          <p:cNvPr id="48132"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6A6D3605-2229-446A-8ADB-9E2BAE51670C}" type="slidenum">
              <a:rPr lang="en-US" sz="1200">
                <a:solidFill>
                  <a:srgbClr val="000000"/>
                </a:solidFill>
              </a:rPr>
              <a:pPr/>
              <a:t>15</a:t>
            </a:fld>
            <a:endParaRPr lang="en-US" sz="1200">
              <a:solidFill>
                <a:srgbClr val="000000"/>
              </a:solidFill>
            </a:endParaRPr>
          </a:p>
        </p:txBody>
      </p:sp>
      <p:sp>
        <p:nvSpPr>
          <p:cNvPr id="49155" name="Text Box 1"/>
          <p:cNvSpPr txBox="1">
            <a:spLocks noChangeArrowheads="1"/>
          </p:cNvSpPr>
          <p:nvPr/>
        </p:nvSpPr>
        <p:spPr bwMode="auto">
          <a:xfrm>
            <a:off x="1181100" y="696913"/>
            <a:ext cx="4649788" cy="3486150"/>
          </a:xfrm>
          <a:prstGeom prst="rect">
            <a:avLst/>
          </a:prstGeom>
          <a:solidFill>
            <a:srgbClr val="FFFFFF"/>
          </a:solidFill>
          <a:ln w="9525">
            <a:solidFill>
              <a:srgbClr val="000000"/>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49156" name="Rectangle 2"/>
          <p:cNvSpPr>
            <a:spLocks noChangeArrowheads="1"/>
          </p:cNvSpPr>
          <p:nvPr>
            <p:ph type="body"/>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CC05DA26-D1AB-4DAC-B5BB-FD0B0D0A18F9}" type="slidenum">
              <a:rPr lang="en-US" sz="1200">
                <a:solidFill>
                  <a:srgbClr val="000000"/>
                </a:solidFill>
              </a:rPr>
              <a:pPr/>
              <a:t>16</a:t>
            </a:fld>
            <a:endParaRPr lang="en-US" sz="1200">
              <a:solidFill>
                <a:srgbClr val="000000"/>
              </a:solidFill>
            </a:endParaRPr>
          </a:p>
        </p:txBody>
      </p:sp>
      <p:sp>
        <p:nvSpPr>
          <p:cNvPr id="50179" name="Rectangle 1"/>
          <p:cNvSpPr>
            <a:spLocks noChangeArrowheads="1" noTextEdit="1"/>
          </p:cNvSpPr>
          <p:nvPr>
            <p:ph type="sldImg"/>
          </p:nvPr>
        </p:nvSpPr>
        <p:spPr>
          <a:xfrm>
            <a:off x="1181100" y="696913"/>
            <a:ext cx="4648200" cy="3486150"/>
          </a:xfrm>
          <a:solidFill>
            <a:srgbClr val="FFFFFF"/>
          </a:solidFill>
          <a:ln/>
        </p:spPr>
      </p:sp>
      <p:sp>
        <p:nvSpPr>
          <p:cNvPr id="50180"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BE278495-6E84-4AC2-A0A7-E683889E6578}" type="slidenum">
              <a:rPr lang="en-US" sz="1200">
                <a:solidFill>
                  <a:srgbClr val="000000"/>
                </a:solidFill>
              </a:rPr>
              <a:pPr/>
              <a:t>17</a:t>
            </a:fld>
            <a:endParaRPr lang="en-US" sz="1200">
              <a:solidFill>
                <a:srgbClr val="000000"/>
              </a:solidFill>
            </a:endParaRPr>
          </a:p>
        </p:txBody>
      </p:sp>
      <p:sp>
        <p:nvSpPr>
          <p:cNvPr id="51203" name="Rectangle 1"/>
          <p:cNvSpPr>
            <a:spLocks noChangeArrowheads="1" noTextEdit="1"/>
          </p:cNvSpPr>
          <p:nvPr>
            <p:ph type="sldImg"/>
          </p:nvPr>
        </p:nvSpPr>
        <p:spPr>
          <a:xfrm>
            <a:off x="1181100" y="696913"/>
            <a:ext cx="4648200" cy="3486150"/>
          </a:xfrm>
          <a:solidFill>
            <a:srgbClr val="FFFFFF"/>
          </a:solidFill>
          <a:ln/>
        </p:spPr>
      </p:sp>
      <p:sp>
        <p:nvSpPr>
          <p:cNvPr id="51204"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A30EB57B-EBB9-4976-AE65-2020FB1059DD}" type="slidenum">
              <a:rPr lang="en-US" sz="1200">
                <a:solidFill>
                  <a:srgbClr val="000000"/>
                </a:solidFill>
              </a:rPr>
              <a:pPr/>
              <a:t>18</a:t>
            </a:fld>
            <a:endParaRPr lang="en-US" sz="1200">
              <a:solidFill>
                <a:srgbClr val="000000"/>
              </a:solidFill>
            </a:endParaRPr>
          </a:p>
        </p:txBody>
      </p:sp>
      <p:sp>
        <p:nvSpPr>
          <p:cNvPr id="52227" name="Rectangle 1"/>
          <p:cNvSpPr>
            <a:spLocks noChangeArrowheads="1" noTextEdit="1"/>
          </p:cNvSpPr>
          <p:nvPr>
            <p:ph type="sldImg"/>
          </p:nvPr>
        </p:nvSpPr>
        <p:spPr>
          <a:xfrm>
            <a:off x="1181100" y="696913"/>
            <a:ext cx="4648200" cy="3486150"/>
          </a:xfrm>
          <a:solidFill>
            <a:srgbClr val="FFFFFF"/>
          </a:solidFill>
          <a:ln/>
        </p:spPr>
      </p:sp>
      <p:sp>
        <p:nvSpPr>
          <p:cNvPr id="52228"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2A39CB20-91D1-4D8E-9C69-07D645E70AFE}" type="slidenum">
              <a:rPr lang="en-US" sz="1200">
                <a:solidFill>
                  <a:srgbClr val="000000"/>
                </a:solidFill>
              </a:rPr>
              <a:pPr/>
              <a:t>19</a:t>
            </a:fld>
            <a:endParaRPr lang="en-US" sz="1200">
              <a:solidFill>
                <a:srgbClr val="000000"/>
              </a:solidFill>
            </a:endParaRPr>
          </a:p>
        </p:txBody>
      </p:sp>
      <p:sp>
        <p:nvSpPr>
          <p:cNvPr id="53251" name="Rectangle 1"/>
          <p:cNvSpPr>
            <a:spLocks noChangeArrowheads="1" noTextEdit="1"/>
          </p:cNvSpPr>
          <p:nvPr>
            <p:ph type="sldImg"/>
          </p:nvPr>
        </p:nvSpPr>
        <p:spPr>
          <a:xfrm>
            <a:off x="1181100" y="696913"/>
            <a:ext cx="4648200" cy="3486150"/>
          </a:xfrm>
          <a:solidFill>
            <a:srgbClr val="FFFFFF"/>
          </a:solidFill>
          <a:ln/>
        </p:spPr>
      </p:sp>
      <p:sp>
        <p:nvSpPr>
          <p:cNvPr id="53252"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99D45D6E-1EC6-4C00-BE68-FFE5C2D2B444}" type="slidenum">
              <a:rPr lang="en-US" sz="1200">
                <a:solidFill>
                  <a:srgbClr val="000000"/>
                </a:solidFill>
              </a:rPr>
              <a:pPr/>
              <a:t>20</a:t>
            </a:fld>
            <a:endParaRPr lang="en-US" sz="1200">
              <a:solidFill>
                <a:srgbClr val="000000"/>
              </a:solidFill>
            </a:endParaRPr>
          </a:p>
        </p:txBody>
      </p:sp>
      <p:sp>
        <p:nvSpPr>
          <p:cNvPr id="54275" name="Rectangle 1"/>
          <p:cNvSpPr>
            <a:spLocks noChangeArrowheads="1" noTextEdit="1"/>
          </p:cNvSpPr>
          <p:nvPr>
            <p:ph type="sldImg"/>
          </p:nvPr>
        </p:nvSpPr>
        <p:spPr>
          <a:xfrm>
            <a:off x="1181100" y="696913"/>
            <a:ext cx="4648200" cy="3486150"/>
          </a:xfrm>
          <a:solidFill>
            <a:srgbClr val="FFFFFF"/>
          </a:solidFill>
          <a:ln/>
        </p:spPr>
      </p:sp>
      <p:sp>
        <p:nvSpPr>
          <p:cNvPr id="54276"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5063EFD5-84C0-4AC8-A5A0-5D5193C82747}" type="slidenum">
              <a:rPr lang="en-US" sz="1200">
                <a:solidFill>
                  <a:srgbClr val="000000"/>
                </a:solidFill>
              </a:rPr>
              <a:pPr/>
              <a:t>2</a:t>
            </a:fld>
            <a:endParaRPr lang="en-US" sz="1200">
              <a:solidFill>
                <a:srgbClr val="000000"/>
              </a:solidFill>
            </a:endParaRPr>
          </a:p>
        </p:txBody>
      </p:sp>
      <p:sp>
        <p:nvSpPr>
          <p:cNvPr id="36867" name="Text Box 1"/>
          <p:cNvSpPr txBox="1">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40" tIns="46440" rIns="93240" bIns="464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1E27F5B6-FACB-497C-9B73-F23F2AF1BB93}" type="slidenum">
              <a:rPr lang="en-US" sz="1200">
                <a:solidFill>
                  <a:srgbClr val="000000"/>
                </a:solidFill>
              </a:rPr>
              <a:pPr algn="r" eaLnBrk="1" hangingPunct="1">
                <a:buClr>
                  <a:srgbClr val="000000"/>
                </a:buClr>
                <a:buSzPct val="100000"/>
                <a:buFont typeface="Times New Roman" pitchFamily="18" charset="0"/>
                <a:buNone/>
              </a:pPr>
              <a:t>2</a:t>
            </a:fld>
            <a:endParaRPr lang="en-US" sz="1200">
              <a:solidFill>
                <a:srgbClr val="000000"/>
              </a:solidFill>
            </a:endParaRPr>
          </a:p>
        </p:txBody>
      </p:sp>
      <p:sp>
        <p:nvSpPr>
          <p:cNvPr id="36868" name="Text Box 2"/>
          <p:cNvSpPr txBox="1">
            <a:spLocks noChangeArrowheads="1"/>
          </p:cNvSpPr>
          <p:nvPr/>
        </p:nvSpPr>
        <p:spPr bwMode="auto">
          <a:xfrm>
            <a:off x="1181100" y="696913"/>
            <a:ext cx="4648200" cy="3486150"/>
          </a:xfrm>
          <a:prstGeom prst="rect">
            <a:avLst/>
          </a:prstGeom>
          <a:solidFill>
            <a:srgbClr val="FFFFFF"/>
          </a:solidFill>
          <a:ln w="9525">
            <a:solidFill>
              <a:srgbClr val="000000"/>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36869" name="Rectangle 3"/>
          <p:cNvSpPr>
            <a:spLocks noChangeArrowheads="1"/>
          </p:cNvSpPr>
          <p:nvPr>
            <p:ph type="body"/>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B49746AF-D0D1-4958-B115-0D4507594767}" type="slidenum">
              <a:rPr lang="en-US" sz="1200">
                <a:solidFill>
                  <a:srgbClr val="000000"/>
                </a:solidFill>
              </a:rPr>
              <a:pPr/>
              <a:t>21</a:t>
            </a:fld>
            <a:endParaRPr lang="en-US" sz="1200">
              <a:solidFill>
                <a:srgbClr val="000000"/>
              </a:solidFill>
            </a:endParaRPr>
          </a:p>
        </p:txBody>
      </p:sp>
      <p:sp>
        <p:nvSpPr>
          <p:cNvPr id="55299" name="Text Box 1"/>
          <p:cNvSpPr txBox="1">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40" tIns="46440" rIns="93240" bIns="464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E485CA42-D1F4-4426-9003-8E24656C7E6A}" type="slidenum">
              <a:rPr lang="en-US" sz="1200">
                <a:solidFill>
                  <a:srgbClr val="000000"/>
                </a:solidFill>
              </a:rPr>
              <a:pPr algn="r" eaLnBrk="1" hangingPunct="1">
                <a:buClr>
                  <a:srgbClr val="000000"/>
                </a:buClr>
                <a:buSzPct val="100000"/>
                <a:buFont typeface="Times New Roman" pitchFamily="18" charset="0"/>
                <a:buNone/>
              </a:pPr>
              <a:t>21</a:t>
            </a:fld>
            <a:endParaRPr lang="en-US" sz="1200">
              <a:solidFill>
                <a:srgbClr val="000000"/>
              </a:solidFill>
            </a:endParaRPr>
          </a:p>
        </p:txBody>
      </p:sp>
      <p:sp>
        <p:nvSpPr>
          <p:cNvPr id="55300" name="Text Box 2"/>
          <p:cNvSpPr txBox="1">
            <a:spLocks noChangeArrowheads="1"/>
          </p:cNvSpPr>
          <p:nvPr/>
        </p:nvSpPr>
        <p:spPr bwMode="auto">
          <a:xfrm>
            <a:off x="1181100" y="696913"/>
            <a:ext cx="4648200" cy="3486150"/>
          </a:xfrm>
          <a:prstGeom prst="rect">
            <a:avLst/>
          </a:prstGeom>
          <a:solidFill>
            <a:srgbClr val="FFFFFF"/>
          </a:solidFill>
          <a:ln w="9525">
            <a:solidFill>
              <a:srgbClr val="000000"/>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55301" name="Text Box 3"/>
          <p:cNvSpPr>
            <a:spLocks noChangeArrowheads="1"/>
          </p:cNvSpPr>
          <p:nvPr>
            <p:ph type="body"/>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4E656679-29C3-4E63-B90F-1CA365881B7A}" type="slidenum">
              <a:rPr lang="en-US" sz="1200">
                <a:solidFill>
                  <a:srgbClr val="000000"/>
                </a:solidFill>
              </a:rPr>
              <a:pPr/>
              <a:t>22</a:t>
            </a:fld>
            <a:endParaRPr lang="en-US" sz="1200">
              <a:solidFill>
                <a:srgbClr val="000000"/>
              </a:solidFill>
            </a:endParaRPr>
          </a:p>
        </p:txBody>
      </p:sp>
      <p:sp>
        <p:nvSpPr>
          <p:cNvPr id="56323" name="Rectangle 2"/>
          <p:cNvSpPr>
            <a:spLocks noChangeArrowheads="1" noTextEdit="1"/>
          </p:cNvSpPr>
          <p:nvPr>
            <p:ph type="sldImg"/>
          </p:nvPr>
        </p:nvSpPr>
        <p:spPr>
          <a:xfrm>
            <a:off x="1181100" y="696913"/>
            <a:ext cx="4648200" cy="3486150"/>
          </a:xfrm>
          <a:ln/>
        </p:spPr>
      </p:sp>
      <p:sp>
        <p:nvSpPr>
          <p:cNvPr id="56324" name="Rectangle 3"/>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F5B5D61A-B9EA-4621-BE1E-BA29D1258D39}" type="slidenum">
              <a:rPr lang="en-US" sz="1200">
                <a:solidFill>
                  <a:srgbClr val="000000"/>
                </a:solidFill>
              </a:rPr>
              <a:pPr/>
              <a:t>23</a:t>
            </a:fld>
            <a:endParaRPr lang="en-US" sz="1200">
              <a:solidFill>
                <a:srgbClr val="000000"/>
              </a:solidFill>
            </a:endParaRPr>
          </a:p>
        </p:txBody>
      </p:sp>
      <p:sp>
        <p:nvSpPr>
          <p:cNvPr id="57347" name="Rectangle 2"/>
          <p:cNvSpPr>
            <a:spLocks noChangeArrowheads="1" noTextEdit="1"/>
          </p:cNvSpPr>
          <p:nvPr>
            <p:ph type="sldImg"/>
          </p:nvPr>
        </p:nvSpPr>
        <p:spPr>
          <a:xfrm>
            <a:off x="1181100" y="696913"/>
            <a:ext cx="4648200" cy="3486150"/>
          </a:xfrm>
          <a:ln/>
        </p:spPr>
      </p:sp>
      <p:sp>
        <p:nvSpPr>
          <p:cNvPr id="57348" name="Rectangle 3"/>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DBBC6EA7-987B-4332-A464-16EDE3F508F6}" type="slidenum">
              <a:rPr lang="en-US" sz="1200">
                <a:solidFill>
                  <a:srgbClr val="000000"/>
                </a:solidFill>
              </a:rPr>
              <a:pPr/>
              <a:t>24</a:t>
            </a:fld>
            <a:endParaRPr lang="en-US" sz="1200">
              <a:solidFill>
                <a:srgbClr val="000000"/>
              </a:solidFill>
            </a:endParaRPr>
          </a:p>
        </p:txBody>
      </p:sp>
      <p:sp>
        <p:nvSpPr>
          <p:cNvPr id="58371" name="Rectangle 1"/>
          <p:cNvSpPr>
            <a:spLocks noChangeArrowheads="1" noTextEdit="1"/>
          </p:cNvSpPr>
          <p:nvPr>
            <p:ph type="sldImg"/>
          </p:nvPr>
        </p:nvSpPr>
        <p:spPr>
          <a:xfrm>
            <a:off x="1181100" y="696913"/>
            <a:ext cx="4648200" cy="3486150"/>
          </a:xfrm>
          <a:solidFill>
            <a:srgbClr val="FFFFFF"/>
          </a:solidFill>
          <a:ln/>
        </p:spPr>
      </p:sp>
      <p:sp>
        <p:nvSpPr>
          <p:cNvPr id="58372"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9C1757BD-41E9-4E22-916F-3D832B1F7367}" type="slidenum">
              <a:rPr lang="en-US" sz="1200">
                <a:solidFill>
                  <a:srgbClr val="000000"/>
                </a:solidFill>
              </a:rPr>
              <a:pPr/>
              <a:t>25</a:t>
            </a:fld>
            <a:endParaRPr lang="en-US" sz="1200">
              <a:solidFill>
                <a:srgbClr val="000000"/>
              </a:solidFill>
            </a:endParaRPr>
          </a:p>
        </p:txBody>
      </p:sp>
      <p:sp>
        <p:nvSpPr>
          <p:cNvPr id="59395" name="Rectangle 2"/>
          <p:cNvSpPr>
            <a:spLocks noChangeArrowheads="1" noTextEdit="1"/>
          </p:cNvSpPr>
          <p:nvPr>
            <p:ph type="sldImg"/>
          </p:nvPr>
        </p:nvSpPr>
        <p:spPr>
          <a:xfrm>
            <a:off x="1181100" y="696913"/>
            <a:ext cx="4648200" cy="3486150"/>
          </a:xfrm>
          <a:ln/>
        </p:spPr>
      </p:sp>
      <p:sp>
        <p:nvSpPr>
          <p:cNvPr id="59396" name="Rectangle 3"/>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F9768CB8-C6FA-4062-B6EA-3DA46C7FD227}" type="slidenum">
              <a:rPr lang="en-US" sz="1200">
                <a:solidFill>
                  <a:srgbClr val="000000"/>
                </a:solidFill>
              </a:rPr>
              <a:pPr/>
              <a:t>26</a:t>
            </a:fld>
            <a:endParaRPr lang="en-US" sz="1200">
              <a:solidFill>
                <a:srgbClr val="000000"/>
              </a:solidFill>
            </a:endParaRPr>
          </a:p>
        </p:txBody>
      </p:sp>
      <p:sp>
        <p:nvSpPr>
          <p:cNvPr id="60419" name="Rectangle 1"/>
          <p:cNvSpPr>
            <a:spLocks noChangeArrowheads="1" noTextEdit="1"/>
          </p:cNvSpPr>
          <p:nvPr>
            <p:ph type="sldImg"/>
          </p:nvPr>
        </p:nvSpPr>
        <p:spPr>
          <a:xfrm>
            <a:off x="1181100" y="696913"/>
            <a:ext cx="4648200" cy="3486150"/>
          </a:xfrm>
          <a:solidFill>
            <a:srgbClr val="FFFFFF"/>
          </a:solidFill>
          <a:ln/>
        </p:spPr>
      </p:sp>
      <p:sp>
        <p:nvSpPr>
          <p:cNvPr id="60420"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4E28FB77-2123-4FC1-920D-53EF8BFD3BB5}" type="slidenum">
              <a:rPr lang="en-US" sz="1200">
                <a:solidFill>
                  <a:srgbClr val="000000"/>
                </a:solidFill>
              </a:rPr>
              <a:pPr/>
              <a:t>27</a:t>
            </a:fld>
            <a:endParaRPr lang="en-US" sz="1200">
              <a:solidFill>
                <a:srgbClr val="000000"/>
              </a:solidFill>
            </a:endParaRPr>
          </a:p>
        </p:txBody>
      </p:sp>
      <p:sp>
        <p:nvSpPr>
          <p:cNvPr id="61443" name="Rectangle 1"/>
          <p:cNvSpPr>
            <a:spLocks noChangeArrowheads="1" noTextEdit="1"/>
          </p:cNvSpPr>
          <p:nvPr>
            <p:ph type="sldImg"/>
          </p:nvPr>
        </p:nvSpPr>
        <p:spPr>
          <a:xfrm>
            <a:off x="1181100" y="696913"/>
            <a:ext cx="4648200" cy="3486150"/>
          </a:xfrm>
          <a:solidFill>
            <a:srgbClr val="FFFFFF"/>
          </a:solidFill>
          <a:ln/>
        </p:spPr>
      </p:sp>
      <p:sp>
        <p:nvSpPr>
          <p:cNvPr id="61444"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5A7D2AE0-B332-45B3-8F44-DBBDFF0094C1}" type="slidenum">
              <a:rPr lang="en-US" sz="1200">
                <a:solidFill>
                  <a:srgbClr val="000000"/>
                </a:solidFill>
              </a:rPr>
              <a:pPr/>
              <a:t>28</a:t>
            </a:fld>
            <a:endParaRPr lang="en-US" sz="1200">
              <a:solidFill>
                <a:srgbClr val="000000"/>
              </a:solidFill>
            </a:endParaRPr>
          </a:p>
        </p:txBody>
      </p:sp>
      <p:sp>
        <p:nvSpPr>
          <p:cNvPr id="62467" name="Rectangle 1"/>
          <p:cNvSpPr>
            <a:spLocks noChangeArrowheads="1" noTextEdit="1"/>
          </p:cNvSpPr>
          <p:nvPr>
            <p:ph type="sldImg"/>
          </p:nvPr>
        </p:nvSpPr>
        <p:spPr>
          <a:xfrm>
            <a:off x="1181100" y="696913"/>
            <a:ext cx="4648200" cy="3486150"/>
          </a:xfrm>
          <a:solidFill>
            <a:srgbClr val="FFFFFF"/>
          </a:solidFill>
          <a:ln/>
        </p:spPr>
      </p:sp>
      <p:sp>
        <p:nvSpPr>
          <p:cNvPr id="62468"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58B83322-E358-48F6-B27F-E0EF9AB6426F}" type="slidenum">
              <a:rPr lang="en-US" sz="1200">
                <a:solidFill>
                  <a:srgbClr val="000000"/>
                </a:solidFill>
              </a:rPr>
              <a:pPr/>
              <a:t>29</a:t>
            </a:fld>
            <a:endParaRPr lang="en-US" sz="1200">
              <a:solidFill>
                <a:srgbClr val="000000"/>
              </a:solidFill>
            </a:endParaRPr>
          </a:p>
        </p:txBody>
      </p:sp>
      <p:sp>
        <p:nvSpPr>
          <p:cNvPr id="63491" name="Rectangle 1"/>
          <p:cNvSpPr>
            <a:spLocks noChangeArrowheads="1" noTextEdit="1"/>
          </p:cNvSpPr>
          <p:nvPr>
            <p:ph type="sldImg"/>
          </p:nvPr>
        </p:nvSpPr>
        <p:spPr>
          <a:xfrm>
            <a:off x="1181100" y="696913"/>
            <a:ext cx="4648200" cy="3486150"/>
          </a:xfrm>
          <a:solidFill>
            <a:srgbClr val="FFFFFF"/>
          </a:solidFill>
          <a:ln/>
        </p:spPr>
      </p:sp>
      <p:sp>
        <p:nvSpPr>
          <p:cNvPr id="63492"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0C84E98E-4FF5-403C-ABB3-B9968ABE72E2}" type="slidenum">
              <a:rPr lang="en-US" sz="1200">
                <a:solidFill>
                  <a:srgbClr val="000000"/>
                </a:solidFill>
              </a:rPr>
              <a:pPr/>
              <a:t>30</a:t>
            </a:fld>
            <a:endParaRPr lang="en-US" sz="1200">
              <a:solidFill>
                <a:srgbClr val="000000"/>
              </a:solidFill>
            </a:endParaRPr>
          </a:p>
        </p:txBody>
      </p:sp>
      <p:sp>
        <p:nvSpPr>
          <p:cNvPr id="64515" name="Rectangle 1"/>
          <p:cNvSpPr>
            <a:spLocks noChangeArrowheads="1" noTextEdit="1"/>
          </p:cNvSpPr>
          <p:nvPr>
            <p:ph type="sldImg"/>
          </p:nvPr>
        </p:nvSpPr>
        <p:spPr>
          <a:xfrm>
            <a:off x="1181100" y="696913"/>
            <a:ext cx="4648200" cy="3486150"/>
          </a:xfrm>
          <a:solidFill>
            <a:srgbClr val="FFFFFF"/>
          </a:solidFill>
          <a:ln/>
        </p:spPr>
      </p:sp>
      <p:sp>
        <p:nvSpPr>
          <p:cNvPr id="64516"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9FD68ACF-6FFE-42F0-B6A0-4CDE0172217C}" type="slidenum">
              <a:rPr lang="en-US" sz="1200">
                <a:solidFill>
                  <a:srgbClr val="000000"/>
                </a:solidFill>
              </a:rPr>
              <a:pPr/>
              <a:t>3</a:t>
            </a:fld>
            <a:endParaRPr lang="en-US" sz="1200">
              <a:solidFill>
                <a:srgbClr val="000000"/>
              </a:solidFill>
            </a:endParaRPr>
          </a:p>
        </p:txBody>
      </p:sp>
      <p:sp>
        <p:nvSpPr>
          <p:cNvPr id="37891" name="Rectangle 1"/>
          <p:cNvSpPr>
            <a:spLocks noChangeArrowheads="1" noTextEdit="1"/>
          </p:cNvSpPr>
          <p:nvPr>
            <p:ph type="sldImg"/>
          </p:nvPr>
        </p:nvSpPr>
        <p:spPr>
          <a:xfrm>
            <a:off x="1181100" y="696913"/>
            <a:ext cx="4648200" cy="3486150"/>
          </a:xfrm>
          <a:solidFill>
            <a:srgbClr val="FFFFFF"/>
          </a:solidFill>
          <a:ln/>
        </p:spPr>
      </p:sp>
      <p:sp>
        <p:nvSpPr>
          <p:cNvPr id="37892"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8B811DC8-7A7D-4BDE-8FD9-04456FE03AF4}" type="slidenum">
              <a:rPr lang="en-US" sz="1200">
                <a:solidFill>
                  <a:srgbClr val="000000"/>
                </a:solidFill>
              </a:rPr>
              <a:pPr/>
              <a:t>31</a:t>
            </a:fld>
            <a:endParaRPr lang="en-US" sz="1200">
              <a:solidFill>
                <a:srgbClr val="000000"/>
              </a:solidFill>
            </a:endParaRPr>
          </a:p>
        </p:txBody>
      </p:sp>
      <p:sp>
        <p:nvSpPr>
          <p:cNvPr id="65539" name="Rectangle 1"/>
          <p:cNvSpPr>
            <a:spLocks noChangeArrowheads="1" noTextEdit="1"/>
          </p:cNvSpPr>
          <p:nvPr>
            <p:ph type="sldImg"/>
          </p:nvPr>
        </p:nvSpPr>
        <p:spPr>
          <a:xfrm>
            <a:off x="1181100" y="696913"/>
            <a:ext cx="4648200" cy="3486150"/>
          </a:xfrm>
          <a:solidFill>
            <a:srgbClr val="FFFFFF"/>
          </a:solidFill>
          <a:ln/>
        </p:spPr>
      </p:sp>
      <p:sp>
        <p:nvSpPr>
          <p:cNvPr id="65540"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C6C12B4A-0138-4F04-AF89-120F9964D33F}" type="slidenum">
              <a:rPr lang="en-US" sz="1200">
                <a:solidFill>
                  <a:srgbClr val="000000"/>
                </a:solidFill>
              </a:rPr>
              <a:pPr/>
              <a:t>32</a:t>
            </a:fld>
            <a:endParaRPr lang="en-US" sz="1200">
              <a:solidFill>
                <a:srgbClr val="000000"/>
              </a:solidFill>
            </a:endParaRPr>
          </a:p>
        </p:txBody>
      </p:sp>
      <p:sp>
        <p:nvSpPr>
          <p:cNvPr id="66563" name="Rectangle 1"/>
          <p:cNvSpPr>
            <a:spLocks noChangeArrowheads="1" noTextEdit="1"/>
          </p:cNvSpPr>
          <p:nvPr>
            <p:ph type="sldImg"/>
          </p:nvPr>
        </p:nvSpPr>
        <p:spPr>
          <a:xfrm>
            <a:off x="1181100" y="696913"/>
            <a:ext cx="4648200" cy="3486150"/>
          </a:xfrm>
          <a:solidFill>
            <a:srgbClr val="FFFFFF"/>
          </a:solidFill>
          <a:ln/>
        </p:spPr>
      </p:sp>
      <p:sp>
        <p:nvSpPr>
          <p:cNvPr id="66564"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297B0CBD-D5E4-46AC-88B4-10AD97F6107B}" type="slidenum">
              <a:rPr lang="en-US" sz="1200">
                <a:solidFill>
                  <a:srgbClr val="000000"/>
                </a:solidFill>
              </a:rPr>
              <a:pPr/>
              <a:t>4</a:t>
            </a:fld>
            <a:endParaRPr lang="en-US" sz="1200">
              <a:solidFill>
                <a:srgbClr val="000000"/>
              </a:solidFill>
            </a:endParaRPr>
          </a:p>
        </p:txBody>
      </p:sp>
      <p:sp>
        <p:nvSpPr>
          <p:cNvPr id="38915" name="Rectangle 1"/>
          <p:cNvSpPr>
            <a:spLocks noChangeArrowheads="1" noTextEdit="1"/>
          </p:cNvSpPr>
          <p:nvPr>
            <p:ph type="sldImg"/>
          </p:nvPr>
        </p:nvSpPr>
        <p:spPr>
          <a:xfrm>
            <a:off x="1181100" y="696913"/>
            <a:ext cx="4648200" cy="3486150"/>
          </a:xfrm>
          <a:solidFill>
            <a:srgbClr val="FFFFFF"/>
          </a:solidFill>
          <a:ln/>
        </p:spPr>
      </p:sp>
      <p:sp>
        <p:nvSpPr>
          <p:cNvPr id="38916"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0023546A-987B-4D8A-96F0-6720700D1879}" type="slidenum">
              <a:rPr lang="en-US" sz="1200">
                <a:solidFill>
                  <a:srgbClr val="000000"/>
                </a:solidFill>
              </a:rPr>
              <a:pPr/>
              <a:t>5</a:t>
            </a:fld>
            <a:endParaRPr lang="en-US" sz="1200">
              <a:solidFill>
                <a:srgbClr val="000000"/>
              </a:solidFill>
            </a:endParaRPr>
          </a:p>
        </p:txBody>
      </p:sp>
      <p:sp>
        <p:nvSpPr>
          <p:cNvPr id="39939" name="Rectangle 1"/>
          <p:cNvSpPr>
            <a:spLocks noChangeArrowheads="1" noTextEdit="1"/>
          </p:cNvSpPr>
          <p:nvPr>
            <p:ph type="sldImg"/>
          </p:nvPr>
        </p:nvSpPr>
        <p:spPr>
          <a:xfrm>
            <a:off x="1181100" y="696913"/>
            <a:ext cx="4648200" cy="3486150"/>
          </a:xfrm>
          <a:solidFill>
            <a:srgbClr val="FFFFFF"/>
          </a:solidFill>
          <a:ln/>
        </p:spPr>
      </p:sp>
      <p:sp>
        <p:nvSpPr>
          <p:cNvPr id="39940"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E6D3B2FE-8A4A-429F-BB8A-68C359B1909B}" type="slidenum">
              <a:rPr lang="en-US" sz="1200">
                <a:solidFill>
                  <a:srgbClr val="000000"/>
                </a:solidFill>
              </a:rPr>
              <a:pPr/>
              <a:t>6</a:t>
            </a:fld>
            <a:endParaRPr lang="en-US" sz="1200">
              <a:solidFill>
                <a:srgbClr val="000000"/>
              </a:solidFill>
            </a:endParaRPr>
          </a:p>
        </p:txBody>
      </p:sp>
      <p:sp>
        <p:nvSpPr>
          <p:cNvPr id="40963" name="Rectangle 1"/>
          <p:cNvSpPr>
            <a:spLocks noChangeArrowheads="1" noTextEdit="1"/>
          </p:cNvSpPr>
          <p:nvPr>
            <p:ph type="sldImg"/>
          </p:nvPr>
        </p:nvSpPr>
        <p:spPr>
          <a:xfrm>
            <a:off x="1181100" y="696913"/>
            <a:ext cx="4648200" cy="3486150"/>
          </a:xfrm>
          <a:solidFill>
            <a:srgbClr val="FFFFFF"/>
          </a:solidFill>
          <a:ln/>
        </p:spPr>
      </p:sp>
      <p:sp>
        <p:nvSpPr>
          <p:cNvPr id="40964"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DE203B7F-591E-45E1-9F5C-0E51B74CFB3B}" type="slidenum">
              <a:rPr lang="en-US" sz="1200">
                <a:solidFill>
                  <a:srgbClr val="000000"/>
                </a:solidFill>
              </a:rPr>
              <a:pPr/>
              <a:t>8</a:t>
            </a:fld>
            <a:endParaRPr lang="en-US" sz="1200">
              <a:solidFill>
                <a:srgbClr val="000000"/>
              </a:solidFill>
            </a:endParaRPr>
          </a:p>
        </p:txBody>
      </p:sp>
      <p:sp>
        <p:nvSpPr>
          <p:cNvPr id="41987" name="Rectangle 1"/>
          <p:cNvSpPr>
            <a:spLocks noChangeArrowheads="1" noTextEdit="1"/>
          </p:cNvSpPr>
          <p:nvPr>
            <p:ph type="sldImg"/>
          </p:nvPr>
        </p:nvSpPr>
        <p:spPr>
          <a:xfrm>
            <a:off x="1181100" y="696913"/>
            <a:ext cx="4648200" cy="3486150"/>
          </a:xfrm>
          <a:solidFill>
            <a:srgbClr val="FFFFFF"/>
          </a:solidFill>
          <a:ln/>
        </p:spPr>
      </p:sp>
      <p:sp>
        <p:nvSpPr>
          <p:cNvPr id="41988"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6213C512-00F0-490C-8700-98E188021E75}" type="slidenum">
              <a:rPr lang="en-US" sz="1200">
                <a:solidFill>
                  <a:srgbClr val="000000"/>
                </a:solidFill>
              </a:rPr>
              <a:pPr/>
              <a:t>9</a:t>
            </a:fld>
            <a:endParaRPr lang="en-US" sz="1200">
              <a:solidFill>
                <a:srgbClr val="000000"/>
              </a:solidFill>
            </a:endParaRPr>
          </a:p>
        </p:txBody>
      </p:sp>
      <p:sp>
        <p:nvSpPr>
          <p:cNvPr id="43011" name="Rectangle 1"/>
          <p:cNvSpPr>
            <a:spLocks noChangeArrowheads="1" noTextEdit="1"/>
          </p:cNvSpPr>
          <p:nvPr>
            <p:ph type="sldImg"/>
          </p:nvPr>
        </p:nvSpPr>
        <p:spPr>
          <a:xfrm>
            <a:off x="1181100" y="696913"/>
            <a:ext cx="4648200" cy="3486150"/>
          </a:xfrm>
          <a:solidFill>
            <a:srgbClr val="FFFFFF"/>
          </a:solidFill>
          <a:ln/>
        </p:spPr>
      </p:sp>
      <p:sp>
        <p:nvSpPr>
          <p:cNvPr id="43012"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69EB1918-A193-433D-B5A2-177219644284}" type="slidenum">
              <a:rPr lang="en-US" sz="1200">
                <a:solidFill>
                  <a:srgbClr val="000000"/>
                </a:solidFill>
              </a:rPr>
              <a:pPr/>
              <a:t>10</a:t>
            </a:fld>
            <a:endParaRPr lang="en-US" sz="1200">
              <a:solidFill>
                <a:srgbClr val="000000"/>
              </a:solidFill>
            </a:endParaRPr>
          </a:p>
        </p:txBody>
      </p:sp>
      <p:sp>
        <p:nvSpPr>
          <p:cNvPr id="44035" name="Rectangle 1"/>
          <p:cNvSpPr>
            <a:spLocks noChangeArrowheads="1" noTextEdit="1"/>
          </p:cNvSpPr>
          <p:nvPr>
            <p:ph type="sldImg"/>
          </p:nvPr>
        </p:nvSpPr>
        <p:spPr>
          <a:xfrm>
            <a:off x="1181100" y="696913"/>
            <a:ext cx="4648200" cy="3486150"/>
          </a:xfrm>
          <a:solidFill>
            <a:srgbClr val="FFFFFF"/>
          </a:solidFill>
          <a:ln/>
        </p:spPr>
      </p:sp>
      <p:sp>
        <p:nvSpPr>
          <p:cNvPr id="44036" name="Rectangle 2"/>
          <p:cNvSpPr>
            <a:spLocks noChangeArrowheads="1"/>
          </p:cNvSpPr>
          <p:nvPr>
            <p:ph type="body" idx="1"/>
          </p:nvPr>
        </p:nvSpPr>
        <p:spPr>
          <a:xfrm>
            <a:off x="935038" y="4416425"/>
            <a:ext cx="51403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D034857-68BF-40A7-A24D-6EBCC3D9D39E}" type="slidenum">
              <a:rPr lang="en-US"/>
              <a:pPr>
                <a:defRPr/>
              </a:pPr>
              <a:t>‹#›</a:t>
            </a:fld>
            <a:endParaRPr lang="en-US"/>
          </a:p>
        </p:txBody>
      </p:sp>
    </p:spTree>
    <p:extLst>
      <p:ext uri="{BB962C8B-B14F-4D97-AF65-F5344CB8AC3E}">
        <p14:creationId xmlns:p14="http://schemas.microsoft.com/office/powerpoint/2010/main" val="221604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8437955-1121-4254-8A39-7ABF46533755}" type="slidenum">
              <a:rPr lang="en-US"/>
              <a:pPr>
                <a:defRPr/>
              </a:pPr>
              <a:t>‹#›</a:t>
            </a:fld>
            <a:endParaRPr lang="en-US"/>
          </a:p>
        </p:txBody>
      </p:sp>
    </p:spTree>
    <p:extLst>
      <p:ext uri="{BB962C8B-B14F-4D97-AF65-F5344CB8AC3E}">
        <p14:creationId xmlns:p14="http://schemas.microsoft.com/office/powerpoint/2010/main" val="260099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875"/>
            <a:ext cx="2284413" cy="422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875"/>
            <a:ext cx="6705600" cy="422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943658A-37D6-4BF2-859C-F779D27C48FE}" type="slidenum">
              <a:rPr lang="en-US"/>
              <a:pPr>
                <a:defRPr/>
              </a:pPr>
              <a:t>‹#›</a:t>
            </a:fld>
            <a:endParaRPr lang="en-US"/>
          </a:p>
        </p:txBody>
      </p:sp>
    </p:spTree>
    <p:extLst>
      <p:ext uri="{BB962C8B-B14F-4D97-AF65-F5344CB8AC3E}">
        <p14:creationId xmlns:p14="http://schemas.microsoft.com/office/powerpoint/2010/main" val="361802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67FD4F0-17DE-436A-B379-B2AC8528D5D6}" type="slidenum">
              <a:rPr lang="en-US"/>
              <a:pPr>
                <a:defRPr/>
              </a:pPr>
              <a:t>‹#›</a:t>
            </a:fld>
            <a:endParaRPr lang="en-US"/>
          </a:p>
        </p:txBody>
      </p:sp>
    </p:spTree>
    <p:extLst>
      <p:ext uri="{BB962C8B-B14F-4D97-AF65-F5344CB8AC3E}">
        <p14:creationId xmlns:p14="http://schemas.microsoft.com/office/powerpoint/2010/main" val="65857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90254600-80F3-4162-8FCB-E2CD7197FCE8}" type="slidenum">
              <a:rPr lang="en-US"/>
              <a:pPr>
                <a:defRPr/>
              </a:pPr>
              <a:t>‹#›</a:t>
            </a:fld>
            <a:endParaRPr lang="en-US"/>
          </a:p>
        </p:txBody>
      </p:sp>
    </p:spTree>
    <p:extLst>
      <p:ext uri="{BB962C8B-B14F-4D97-AF65-F5344CB8AC3E}">
        <p14:creationId xmlns:p14="http://schemas.microsoft.com/office/powerpoint/2010/main" val="102136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447800"/>
            <a:ext cx="3808413" cy="276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0813" y="1447800"/>
            <a:ext cx="3810000" cy="276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DAAC0F4F-068B-4B85-8480-595C4B9B6C17}" type="slidenum">
              <a:rPr lang="en-US"/>
              <a:pPr>
                <a:defRPr/>
              </a:pPr>
              <a:t>‹#›</a:t>
            </a:fld>
            <a:endParaRPr lang="en-US"/>
          </a:p>
        </p:txBody>
      </p:sp>
    </p:spTree>
    <p:extLst>
      <p:ext uri="{BB962C8B-B14F-4D97-AF65-F5344CB8AC3E}">
        <p14:creationId xmlns:p14="http://schemas.microsoft.com/office/powerpoint/2010/main" val="370614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F1CB4E1E-2C07-4403-A23D-35E8B8D113EE}" type="slidenum">
              <a:rPr lang="en-US"/>
              <a:pPr>
                <a:defRPr/>
              </a:pPr>
              <a:t>‹#›</a:t>
            </a:fld>
            <a:endParaRPr lang="en-US"/>
          </a:p>
        </p:txBody>
      </p:sp>
    </p:spTree>
    <p:extLst>
      <p:ext uri="{BB962C8B-B14F-4D97-AF65-F5344CB8AC3E}">
        <p14:creationId xmlns:p14="http://schemas.microsoft.com/office/powerpoint/2010/main" val="68260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B7FCF35A-C82D-4D65-9FD2-358420453718}" type="slidenum">
              <a:rPr lang="en-US"/>
              <a:pPr>
                <a:defRPr/>
              </a:pPr>
              <a:t>‹#›</a:t>
            </a:fld>
            <a:endParaRPr lang="en-US"/>
          </a:p>
        </p:txBody>
      </p:sp>
    </p:spTree>
    <p:extLst>
      <p:ext uri="{BB962C8B-B14F-4D97-AF65-F5344CB8AC3E}">
        <p14:creationId xmlns:p14="http://schemas.microsoft.com/office/powerpoint/2010/main" val="72381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1E45727-85F0-4AF2-9372-F02CE1B29768}" type="slidenum">
              <a:rPr lang="en-US"/>
              <a:pPr>
                <a:defRPr/>
              </a:pPr>
              <a:t>‹#›</a:t>
            </a:fld>
            <a:endParaRPr lang="en-US"/>
          </a:p>
        </p:txBody>
      </p:sp>
    </p:spTree>
    <p:extLst>
      <p:ext uri="{BB962C8B-B14F-4D97-AF65-F5344CB8AC3E}">
        <p14:creationId xmlns:p14="http://schemas.microsoft.com/office/powerpoint/2010/main" val="56189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88655E3-D1E3-478A-B760-62370B41F41C}" type="slidenum">
              <a:rPr lang="en-US"/>
              <a:pPr>
                <a:defRPr/>
              </a:pPr>
              <a:t>‹#›</a:t>
            </a:fld>
            <a:endParaRPr lang="en-US"/>
          </a:p>
        </p:txBody>
      </p:sp>
    </p:spTree>
    <p:extLst>
      <p:ext uri="{BB962C8B-B14F-4D97-AF65-F5344CB8AC3E}">
        <p14:creationId xmlns:p14="http://schemas.microsoft.com/office/powerpoint/2010/main" val="193037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C4FBC88-A72B-4222-91FC-B14D9BDCE930}" type="slidenum">
              <a:rPr lang="en-US"/>
              <a:pPr>
                <a:defRPr/>
              </a:pPr>
              <a:t>‹#›</a:t>
            </a:fld>
            <a:endParaRPr lang="en-US"/>
          </a:p>
        </p:txBody>
      </p:sp>
    </p:spTree>
    <p:extLst>
      <p:ext uri="{BB962C8B-B14F-4D97-AF65-F5344CB8AC3E}">
        <p14:creationId xmlns:p14="http://schemas.microsoft.com/office/powerpoint/2010/main" val="296102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15875"/>
            <a:ext cx="9142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0" y="1447800"/>
            <a:ext cx="777081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Text Box 3"/>
          <p:cNvSpPr txBox="1">
            <a:spLocks noChangeArrowheads="1"/>
          </p:cNvSpPr>
          <p:nvPr/>
        </p:nvSpPr>
        <p:spPr bwMode="auto">
          <a:xfrm>
            <a:off x="0" y="6400800"/>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n-US"/>
          </a:p>
        </p:txBody>
      </p:sp>
      <p:sp>
        <p:nvSpPr>
          <p:cNvPr id="1029" name="Text Box 4"/>
          <p:cNvSpPr txBox="1">
            <a:spLocks noChangeArrowheads="1"/>
          </p:cNvSpPr>
          <p:nvPr/>
        </p:nvSpPr>
        <p:spPr bwMode="auto">
          <a:xfrm>
            <a:off x="3124200" y="640080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n-US"/>
          </a:p>
        </p:txBody>
      </p:sp>
      <p:sp>
        <p:nvSpPr>
          <p:cNvPr id="2" name="Rectangle 5"/>
          <p:cNvSpPr>
            <a:spLocks noGrp="1" noChangeArrowheads="1"/>
          </p:cNvSpPr>
          <p:nvPr>
            <p:ph type="sldNum"/>
          </p:nvPr>
        </p:nvSpPr>
        <p:spPr bwMode="auto">
          <a:xfrm>
            <a:off x="7239000" y="6400800"/>
            <a:ext cx="19034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defRPr>
            </a:lvl1pPr>
          </a:lstStyle>
          <a:p>
            <a:pPr>
              <a:defRPr/>
            </a:pPr>
            <a:fld id="{01B532DF-FBFB-4038-904A-6201717E3D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3600" b="1">
          <a:solidFill>
            <a:srgbClr val="3333CC"/>
          </a:solidFill>
          <a:latin typeface="Century Gothic" pitchFamily="34" charset="0"/>
        </a:defRPr>
      </a:lvl2pPr>
      <a:lvl3pPr algn="ctr" defTabSz="457200" rtl="0" eaLnBrk="0" fontAlgn="base" hangingPunct="0">
        <a:spcBef>
          <a:spcPct val="0"/>
        </a:spcBef>
        <a:spcAft>
          <a:spcPct val="0"/>
        </a:spcAft>
        <a:buClr>
          <a:srgbClr val="000000"/>
        </a:buClr>
        <a:buSzPct val="100000"/>
        <a:buFont typeface="Times New Roman" pitchFamily="18" charset="0"/>
        <a:defRPr sz="3600" b="1">
          <a:solidFill>
            <a:srgbClr val="3333CC"/>
          </a:solidFill>
          <a:latin typeface="Century Gothic" pitchFamily="34" charset="0"/>
        </a:defRPr>
      </a:lvl3pPr>
      <a:lvl4pPr algn="ctr" defTabSz="457200" rtl="0" eaLnBrk="0" fontAlgn="base" hangingPunct="0">
        <a:spcBef>
          <a:spcPct val="0"/>
        </a:spcBef>
        <a:spcAft>
          <a:spcPct val="0"/>
        </a:spcAft>
        <a:buClr>
          <a:srgbClr val="000000"/>
        </a:buClr>
        <a:buSzPct val="100000"/>
        <a:buFont typeface="Times New Roman" pitchFamily="18" charset="0"/>
        <a:defRPr sz="3600" b="1">
          <a:solidFill>
            <a:srgbClr val="3333CC"/>
          </a:solidFill>
          <a:latin typeface="Century Gothic" pitchFamily="34" charset="0"/>
        </a:defRPr>
      </a:lvl4pPr>
      <a:lvl5pPr algn="ctr" defTabSz="457200" rtl="0" eaLnBrk="0" fontAlgn="base" hangingPunct="0">
        <a:spcBef>
          <a:spcPct val="0"/>
        </a:spcBef>
        <a:spcAft>
          <a:spcPct val="0"/>
        </a:spcAft>
        <a:buClr>
          <a:srgbClr val="000000"/>
        </a:buClr>
        <a:buSzPct val="100000"/>
        <a:buFont typeface="Times New Roman" pitchFamily="18" charset="0"/>
        <a:defRPr sz="3600" b="1">
          <a:solidFill>
            <a:srgbClr val="3333CC"/>
          </a:solidFill>
          <a:latin typeface="Century Gothic"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3600" b="1">
          <a:solidFill>
            <a:srgbClr val="3333CC"/>
          </a:solidFill>
          <a:latin typeface="Century Gothic"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3600" b="1">
          <a:solidFill>
            <a:srgbClr val="3333CC"/>
          </a:solidFill>
          <a:latin typeface="Century Gothic"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3600" b="1">
          <a:solidFill>
            <a:srgbClr val="3333CC"/>
          </a:solidFill>
          <a:latin typeface="Century Gothic"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3600" b="1">
          <a:solidFill>
            <a:srgbClr val="3333CC"/>
          </a:solidFill>
          <a:latin typeface="Century Gothic" pitchFamily="34" charset="0"/>
        </a:defRPr>
      </a:lvl9pPr>
    </p:titleStyle>
    <p:bodyStyle>
      <a:lvl1pPr marL="342900" indent="-342900" algn="l" defTabSz="457200" rtl="0" eaLnBrk="0" fontAlgn="base" hangingPunct="0">
        <a:lnSpc>
          <a:spcPct val="85000"/>
        </a:lnSpc>
        <a:spcBef>
          <a:spcPts val="300"/>
        </a:spcBef>
        <a:spcAft>
          <a:spcPts val="300"/>
        </a:spcAft>
        <a:buClr>
          <a:srgbClr val="000000"/>
        </a:buClr>
        <a:buSzPct val="100000"/>
        <a:buFont typeface="Times New Roman" pitchFamily="18" charset="0"/>
        <a:buChar char="•"/>
        <a:defRPr sz="2400">
          <a:solidFill>
            <a:srgbClr val="000000"/>
          </a:solidFill>
          <a:latin typeface="+mn-lt"/>
          <a:ea typeface="+mn-ea"/>
          <a:cs typeface="+mn-cs"/>
        </a:defRPr>
      </a:lvl1pPr>
      <a:lvl2pPr marL="742950" indent="-285750" algn="l" defTabSz="457200" rtl="0" eaLnBrk="0" fontAlgn="base" hangingPunct="0">
        <a:lnSpc>
          <a:spcPct val="85000"/>
        </a:lnSpc>
        <a:spcBef>
          <a:spcPts val="250"/>
        </a:spcBef>
        <a:spcAft>
          <a:spcPts val="250"/>
        </a:spcAft>
        <a:buClr>
          <a:srgbClr val="000000"/>
        </a:buClr>
        <a:buSzPct val="100000"/>
        <a:buFont typeface="Times New Roman" pitchFamily="18" charset="0"/>
        <a:buChar char="–"/>
        <a:defRPr sz="2000">
          <a:solidFill>
            <a:srgbClr val="000000"/>
          </a:solidFill>
          <a:latin typeface="+mn-lt"/>
        </a:defRPr>
      </a:lvl2pPr>
      <a:lvl3pPr marL="1143000" indent="-228600" algn="l" defTabSz="457200" rtl="0" eaLnBrk="0" fontAlgn="base" hangingPunct="0">
        <a:lnSpc>
          <a:spcPct val="85000"/>
        </a:lnSpc>
        <a:spcBef>
          <a:spcPts val="225"/>
        </a:spcBef>
        <a:spcAft>
          <a:spcPts val="225"/>
        </a:spcAft>
        <a:buClr>
          <a:srgbClr val="000000"/>
        </a:buClr>
        <a:buSzPct val="100000"/>
        <a:buFont typeface="Times New Roman" pitchFamily="18" charset="0"/>
        <a:buChar char="•"/>
        <a:defRPr>
          <a:solidFill>
            <a:srgbClr val="000000"/>
          </a:solidFill>
          <a:latin typeface="+mn-lt"/>
        </a:defRPr>
      </a:lvl3pPr>
      <a:lvl4pPr marL="1600200" indent="-228600" algn="l" defTabSz="457200" rtl="0" eaLnBrk="0" fontAlgn="base" hangingPunct="0">
        <a:lnSpc>
          <a:spcPct val="85000"/>
        </a:lnSpc>
        <a:spcBef>
          <a:spcPts val="225"/>
        </a:spcBef>
        <a:spcAft>
          <a:spcPts val="225"/>
        </a:spcAft>
        <a:buClr>
          <a:srgbClr val="000000"/>
        </a:buClr>
        <a:buSzPct val="100000"/>
        <a:buFont typeface="Times New Roman" pitchFamily="18" charset="0"/>
        <a:buChar char="–"/>
        <a:defRPr>
          <a:solidFill>
            <a:srgbClr val="000000"/>
          </a:solidFill>
          <a:latin typeface="+mn-lt"/>
        </a:defRPr>
      </a:lvl4pPr>
      <a:lvl5pPr marL="2057400" indent="-228600" algn="l" defTabSz="457200" rtl="0" eaLnBrk="0" fontAlgn="base" hangingPunct="0">
        <a:lnSpc>
          <a:spcPct val="85000"/>
        </a:lnSpc>
        <a:spcBef>
          <a:spcPts val="225"/>
        </a:spcBef>
        <a:spcAft>
          <a:spcPts val="225"/>
        </a:spcAft>
        <a:buClr>
          <a:srgbClr val="000000"/>
        </a:buClr>
        <a:buSzPct val="100000"/>
        <a:buFont typeface="Times New Roman" pitchFamily="18" charset="0"/>
        <a:defRPr>
          <a:solidFill>
            <a:srgbClr val="000000"/>
          </a:solidFill>
          <a:latin typeface="+mn-lt"/>
        </a:defRPr>
      </a:lvl5pPr>
      <a:lvl6pPr marL="2514600" indent="-228600" algn="l" defTabSz="457200" rtl="0" eaLnBrk="0" fontAlgn="base" hangingPunct="0">
        <a:lnSpc>
          <a:spcPct val="85000"/>
        </a:lnSpc>
        <a:spcBef>
          <a:spcPts val="225"/>
        </a:spcBef>
        <a:spcAft>
          <a:spcPts val="225"/>
        </a:spcAft>
        <a:buClr>
          <a:srgbClr val="000000"/>
        </a:buClr>
        <a:buSzPct val="100000"/>
        <a:buFont typeface="Times New Roman" pitchFamily="18" charset="0"/>
        <a:defRPr>
          <a:solidFill>
            <a:srgbClr val="000000"/>
          </a:solidFill>
          <a:latin typeface="+mn-lt"/>
        </a:defRPr>
      </a:lvl6pPr>
      <a:lvl7pPr marL="2971800" indent="-228600" algn="l" defTabSz="457200" rtl="0" eaLnBrk="0" fontAlgn="base" hangingPunct="0">
        <a:lnSpc>
          <a:spcPct val="85000"/>
        </a:lnSpc>
        <a:spcBef>
          <a:spcPts val="225"/>
        </a:spcBef>
        <a:spcAft>
          <a:spcPts val="225"/>
        </a:spcAft>
        <a:buClr>
          <a:srgbClr val="000000"/>
        </a:buClr>
        <a:buSzPct val="100000"/>
        <a:buFont typeface="Times New Roman" pitchFamily="18" charset="0"/>
        <a:defRPr>
          <a:solidFill>
            <a:srgbClr val="000000"/>
          </a:solidFill>
          <a:latin typeface="+mn-lt"/>
        </a:defRPr>
      </a:lvl7pPr>
      <a:lvl8pPr marL="3429000" indent="-228600" algn="l" defTabSz="457200" rtl="0" eaLnBrk="0" fontAlgn="base" hangingPunct="0">
        <a:lnSpc>
          <a:spcPct val="85000"/>
        </a:lnSpc>
        <a:spcBef>
          <a:spcPts val="225"/>
        </a:spcBef>
        <a:spcAft>
          <a:spcPts val="225"/>
        </a:spcAft>
        <a:buClr>
          <a:srgbClr val="000000"/>
        </a:buClr>
        <a:buSzPct val="100000"/>
        <a:buFont typeface="Times New Roman" pitchFamily="18" charset="0"/>
        <a:defRPr>
          <a:solidFill>
            <a:srgbClr val="000000"/>
          </a:solidFill>
          <a:latin typeface="+mn-lt"/>
        </a:defRPr>
      </a:lvl8pPr>
      <a:lvl9pPr marL="3886200" indent="-228600" algn="l" defTabSz="457200" rtl="0" eaLnBrk="0" fontAlgn="base" hangingPunct="0">
        <a:lnSpc>
          <a:spcPct val="85000"/>
        </a:lnSpc>
        <a:spcBef>
          <a:spcPts val="225"/>
        </a:spcBef>
        <a:spcAft>
          <a:spcPts val="225"/>
        </a:spcAft>
        <a:buClr>
          <a:srgbClr val="000000"/>
        </a:buClr>
        <a:buSzPct val="100000"/>
        <a:buFont typeface="Times New Roman" pitchFamily="18" charset="0"/>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9.xml"/><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jpeg"/><Relationship Id="rId11" Type="http://schemas.openxmlformats.org/officeDocument/2006/relationships/image" Target="../media/image28.wmf"/><Relationship Id="rId5" Type="http://schemas.openxmlformats.org/officeDocument/2006/relationships/image" Target="../media/image29.jpeg"/><Relationship Id="rId10" Type="http://schemas.openxmlformats.org/officeDocument/2006/relationships/oleObject" Target="../embeddings/oleObject15.bin"/><Relationship Id="rId4" Type="http://schemas.openxmlformats.org/officeDocument/2006/relationships/image" Target="../media/image6.pn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0.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1.e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65.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64.emf"/><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7.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66.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71.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70.e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7.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11" Type="http://schemas.openxmlformats.org/officeDocument/2006/relationships/image" Target="../media/image15.jpeg"/><Relationship Id="rId5" Type="http://schemas.openxmlformats.org/officeDocument/2006/relationships/image" Target="../media/image11.png"/><Relationship Id="rId10" Type="http://schemas.openxmlformats.org/officeDocument/2006/relationships/image" Target="../media/image9.wmf"/><Relationship Id="rId4" Type="http://schemas.openxmlformats.org/officeDocument/2006/relationships/image" Target="../media/image10.jpeg"/><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6.bin"/><Relationship Id="rId18" Type="http://schemas.openxmlformats.org/officeDocument/2006/relationships/oleObject" Target="../embeddings/oleObject9.bin"/><Relationship Id="rId26" Type="http://schemas.openxmlformats.org/officeDocument/2006/relationships/image" Target="../media/image24.wmf"/><Relationship Id="rId3" Type="http://schemas.openxmlformats.org/officeDocument/2006/relationships/notesSlide" Target="../notesSlides/notesSlide8.xml"/><Relationship Id="rId21" Type="http://schemas.openxmlformats.org/officeDocument/2006/relationships/image" Target="../media/image22.wmf"/><Relationship Id="rId7" Type="http://schemas.openxmlformats.org/officeDocument/2006/relationships/oleObject" Target="../embeddings/oleObject3.bin"/><Relationship Id="rId12" Type="http://schemas.openxmlformats.org/officeDocument/2006/relationships/image" Target="../media/image19.wmf"/><Relationship Id="rId17" Type="http://schemas.openxmlformats.org/officeDocument/2006/relationships/oleObject" Target="../embeddings/oleObject8.bin"/><Relationship Id="rId25"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image" Target="../media/image21.wmf"/><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5.bin"/><Relationship Id="rId24" Type="http://schemas.openxmlformats.org/officeDocument/2006/relationships/image" Target="../media/image27.jpeg"/><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image" Target="../media/image23.wmf"/><Relationship Id="rId28" Type="http://schemas.openxmlformats.org/officeDocument/2006/relationships/image" Target="../media/image25.wmf"/><Relationship Id="rId10" Type="http://schemas.openxmlformats.org/officeDocument/2006/relationships/image" Target="../media/image18.wmf"/><Relationship Id="rId19" Type="http://schemas.openxmlformats.org/officeDocument/2006/relationships/oleObject" Target="../embeddings/oleObject10.bin"/><Relationship Id="rId4" Type="http://schemas.openxmlformats.org/officeDocument/2006/relationships/image" Target="../media/image26.png"/><Relationship Id="rId9" Type="http://schemas.openxmlformats.org/officeDocument/2006/relationships/oleObject" Target="../embeddings/oleObject4.bin"/><Relationship Id="rId14" Type="http://schemas.openxmlformats.org/officeDocument/2006/relationships/image" Target="../media/image20.wmf"/><Relationship Id="rId22" Type="http://schemas.openxmlformats.org/officeDocument/2006/relationships/oleObject" Target="../embeddings/oleObject12.bin"/><Relationship Id="rId27"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685800" y="14859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4400" b="1">
                <a:solidFill>
                  <a:srgbClr val="3333CC"/>
                </a:solidFill>
                <a:latin typeface="Century Gothic" pitchFamily="34" charset="0"/>
              </a:rPr>
              <a:t>Cavendish Experiment </a:t>
            </a:r>
          </a:p>
        </p:txBody>
      </p:sp>
      <p:sp>
        <p:nvSpPr>
          <p:cNvPr id="2051" name="Text Box 2"/>
          <p:cNvSpPr txBox="1">
            <a:spLocks noChangeArrowheads="1"/>
          </p:cNvSpPr>
          <p:nvPr/>
        </p:nvSpPr>
        <p:spPr bwMode="auto">
          <a:xfrm>
            <a:off x="0" y="2846388"/>
            <a:ext cx="914400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lnSpc>
                <a:spcPct val="85000"/>
              </a:lnSpc>
              <a:spcBef>
                <a:spcPts val="350"/>
              </a:spcBef>
              <a:spcAft>
                <a:spcPts val="350"/>
              </a:spcAft>
              <a:buClr>
                <a:srgbClr val="000000"/>
              </a:buClr>
              <a:buSzPct val="100000"/>
              <a:buFont typeface="Times New Roman" pitchFamily="18" charset="0"/>
              <a:buNone/>
            </a:pPr>
            <a:r>
              <a:rPr lang="en-US" sz="1800">
                <a:solidFill>
                  <a:srgbClr val="000000"/>
                </a:solidFill>
              </a:rPr>
              <a:t>Josh Villatoro, Hunter Ash 2013F</a:t>
            </a:r>
          </a:p>
          <a:p>
            <a:pPr algn="ctr" eaLnBrk="1" hangingPunct="1">
              <a:lnSpc>
                <a:spcPct val="85000"/>
              </a:lnSpc>
              <a:spcBef>
                <a:spcPts val="350"/>
              </a:spcBef>
              <a:spcAft>
                <a:spcPts val="350"/>
              </a:spcAft>
              <a:buClr>
                <a:srgbClr val="000000"/>
              </a:buClr>
              <a:buSzPct val="100000"/>
              <a:buFont typeface="Times New Roman" pitchFamily="18" charset="0"/>
              <a:buNone/>
            </a:pPr>
            <a:r>
              <a:rPr lang="en-US" sz="1800">
                <a:solidFill>
                  <a:srgbClr val="000000"/>
                </a:solidFill>
              </a:rPr>
              <a:t>Seth Hodgson, Bailey Bedford, Catie Raney 2013S</a:t>
            </a:r>
          </a:p>
          <a:p>
            <a:pPr algn="ctr" eaLnBrk="1" hangingPunct="1">
              <a:lnSpc>
                <a:spcPct val="85000"/>
              </a:lnSpc>
              <a:spcBef>
                <a:spcPts val="350"/>
              </a:spcBef>
              <a:spcAft>
                <a:spcPts val="350"/>
              </a:spcAft>
              <a:buClr>
                <a:srgbClr val="000000"/>
              </a:buClr>
              <a:buSzPct val="100000"/>
              <a:buFont typeface="Times New Roman" pitchFamily="18" charset="0"/>
              <a:buNone/>
            </a:pPr>
            <a:r>
              <a:rPr lang="en-US" sz="1800">
                <a:solidFill>
                  <a:srgbClr val="000000"/>
                </a:solidFill>
              </a:rPr>
              <a:t>Darren Erdman, Mengfei Gao 2010S</a:t>
            </a:r>
          </a:p>
          <a:p>
            <a:pPr algn="ctr" eaLnBrk="1" hangingPunct="1">
              <a:lnSpc>
                <a:spcPct val="85000"/>
              </a:lnSpc>
              <a:spcBef>
                <a:spcPts val="350"/>
              </a:spcBef>
              <a:spcAft>
                <a:spcPts val="350"/>
              </a:spcAft>
              <a:buClr>
                <a:srgbClr val="000000"/>
              </a:buClr>
              <a:buSzPct val="100000"/>
              <a:buFont typeface="Times New Roman" pitchFamily="18" charset="0"/>
              <a:buNone/>
            </a:pPr>
            <a:r>
              <a:rPr lang="en-US" sz="1800">
                <a:solidFill>
                  <a:srgbClr val="000000"/>
                </a:solidFill>
              </a:rPr>
              <a:t>Amanda Baldwin, Paul Wright,</a:t>
            </a:r>
          </a:p>
          <a:p>
            <a:pPr algn="ctr" eaLnBrk="1" hangingPunct="1">
              <a:lnSpc>
                <a:spcPct val="85000"/>
              </a:lnSpc>
              <a:spcBef>
                <a:spcPts val="350"/>
              </a:spcBef>
              <a:spcAft>
                <a:spcPts val="350"/>
              </a:spcAft>
              <a:buClr>
                <a:srgbClr val="000000"/>
              </a:buClr>
              <a:buSzPct val="100000"/>
              <a:buFont typeface="Times New Roman" pitchFamily="18" charset="0"/>
              <a:buNone/>
            </a:pPr>
            <a:r>
              <a:rPr lang="en-US" sz="1800">
                <a:solidFill>
                  <a:srgbClr val="000000"/>
                </a:solidFill>
              </a:rPr>
              <a:t>Thomas Kennington, Matt Whiteway, Chris Schroeder 2009F</a:t>
            </a:r>
          </a:p>
          <a:p>
            <a:pPr algn="ctr" eaLnBrk="1" hangingPunct="1">
              <a:lnSpc>
                <a:spcPct val="85000"/>
              </a:lnSpc>
              <a:spcBef>
                <a:spcPts val="350"/>
              </a:spcBef>
              <a:spcAft>
                <a:spcPts val="350"/>
              </a:spcAft>
              <a:buClr>
                <a:srgbClr val="000000"/>
              </a:buClr>
              <a:buSzPct val="100000"/>
              <a:buFont typeface="Times New Roman" pitchFamily="18" charset="0"/>
              <a:buNone/>
            </a:pPr>
            <a:r>
              <a:rPr lang="en-US" sz="1800">
                <a:solidFill>
                  <a:srgbClr val="000000"/>
                </a:solidFill>
              </a:rPr>
              <a:t>Dan Brunski, Sung Chou, </a:t>
            </a:r>
          </a:p>
          <a:p>
            <a:pPr algn="ctr" eaLnBrk="1" hangingPunct="1">
              <a:lnSpc>
                <a:spcPct val="85000"/>
              </a:lnSpc>
              <a:spcBef>
                <a:spcPts val="350"/>
              </a:spcBef>
              <a:spcAft>
                <a:spcPts val="350"/>
              </a:spcAft>
              <a:buClr>
                <a:srgbClr val="000000"/>
              </a:buClr>
              <a:buSzPct val="100000"/>
              <a:buFont typeface="Times New Roman" pitchFamily="18" charset="0"/>
              <a:buNone/>
            </a:pPr>
            <a:r>
              <a:rPr lang="en-US" sz="1800">
                <a:solidFill>
                  <a:srgbClr val="000000"/>
                </a:solidFill>
              </a:rPr>
              <a:t>Dustin Combs, Daniel White, 2008S</a:t>
            </a:r>
          </a:p>
          <a:p>
            <a:pPr algn="ctr" eaLnBrk="1" hangingPunct="1">
              <a:lnSpc>
                <a:spcPct val="85000"/>
              </a:lnSpc>
              <a:spcBef>
                <a:spcPts val="350"/>
              </a:spcBef>
              <a:spcAft>
                <a:spcPts val="350"/>
              </a:spcAft>
              <a:buClr>
                <a:srgbClr val="000000"/>
              </a:buClr>
              <a:buSzPct val="100000"/>
              <a:buFont typeface="Times New Roman" pitchFamily="18" charset="0"/>
              <a:buNone/>
            </a:pPr>
            <a:r>
              <a:rPr lang="en-US" sz="1800">
                <a:solidFill>
                  <a:srgbClr val="000000"/>
                </a:solidFill>
              </a:rPr>
              <a:t>Susan Gosse, Daniel Freno,</a:t>
            </a:r>
          </a:p>
          <a:p>
            <a:pPr algn="ctr" eaLnBrk="1" hangingPunct="1">
              <a:lnSpc>
                <a:spcPct val="85000"/>
              </a:lnSpc>
              <a:spcBef>
                <a:spcPts val="350"/>
              </a:spcBef>
              <a:spcAft>
                <a:spcPts val="350"/>
              </a:spcAft>
              <a:buClr>
                <a:srgbClr val="000000"/>
              </a:buClr>
              <a:buSzPct val="100000"/>
              <a:buFont typeface="Times New Roman" pitchFamily="18" charset="0"/>
              <a:buNone/>
            </a:pPr>
            <a:r>
              <a:rPr lang="en-US" sz="1800">
                <a:solidFill>
                  <a:srgbClr val="000000"/>
                </a:solidFill>
              </a:rPr>
              <a:t>Jason Garman, Joshua Smith, 2007F</a:t>
            </a:r>
          </a:p>
        </p:txBody>
      </p:sp>
      <p:sp>
        <p:nvSpPr>
          <p:cNvPr id="2052" name="Text Box 3"/>
          <p:cNvSpPr txBox="1">
            <a:spLocks noChangeArrowheads="1"/>
          </p:cNvSpPr>
          <p:nvPr/>
        </p:nvSpPr>
        <p:spPr bwMode="auto">
          <a:xfrm>
            <a:off x="2020888" y="2249488"/>
            <a:ext cx="533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spcBef>
                <a:spcPts val="1500"/>
              </a:spcBef>
              <a:buClr>
                <a:srgbClr val="000000"/>
              </a:buClr>
              <a:buSzPct val="100000"/>
              <a:buFont typeface="Times New Roman" pitchFamily="18" charset="0"/>
              <a:buNone/>
            </a:pPr>
            <a:r>
              <a:rPr lang="en-US" i="1">
                <a:solidFill>
                  <a:srgbClr val="0000FF"/>
                </a:solidFill>
              </a:rPr>
              <a:t>Advanced Lab II</a:t>
            </a:r>
          </a:p>
        </p:txBody>
      </p:sp>
      <p:sp>
        <p:nvSpPr>
          <p:cNvPr id="2053" name="Rectangle 4"/>
          <p:cNvSpPr>
            <a:spLocks noChangeArrowheads="1"/>
          </p:cNvSpPr>
          <p:nvPr/>
        </p:nvSpPr>
        <p:spPr bwMode="auto">
          <a:xfrm>
            <a:off x="1106488" y="6075363"/>
            <a:ext cx="6858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eaLnBrk="1" hangingPunct="1">
              <a:spcBef>
                <a:spcPts val="50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rPr>
              <a:t>Advisor: Dr. Johnson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Equilibrium Position Derivation I</a:t>
            </a:r>
          </a:p>
        </p:txBody>
      </p:sp>
      <p:sp>
        <p:nvSpPr>
          <p:cNvPr id="11267" name="Text Box 2"/>
          <p:cNvSpPr txBox="1">
            <a:spLocks noChangeArrowheads="1"/>
          </p:cNvSpPr>
          <p:nvPr/>
        </p:nvSpPr>
        <p:spPr bwMode="auto">
          <a:xfrm>
            <a:off x="0" y="600075"/>
            <a:ext cx="80772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marL="404813" indent="-11747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300"/>
              </a:spcBef>
              <a:spcAft>
                <a:spcPts val="300"/>
              </a:spcAft>
              <a:buClr>
                <a:srgbClr val="3333CC"/>
              </a:buClr>
              <a:buSzPct val="100000"/>
              <a:buFont typeface="Wingdings" pitchFamily="2" charset="2"/>
              <a:buChar char=""/>
            </a:pPr>
            <a:r>
              <a:rPr lang="en-US">
                <a:solidFill>
                  <a:srgbClr val="000000"/>
                </a:solidFill>
              </a:rPr>
              <a:t>Graphical Method for measuring G</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Measured distance (meters) over time (seconds).</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Determined period T (~ 392 s ~ 6.5 min) and displacement </a:t>
            </a:r>
            <a:r>
              <a:rPr lang="en-US" sz="2000">
                <a:solidFill>
                  <a:srgbClr val="000000"/>
                </a:solidFill>
                <a:cs typeface="Times New Roman" pitchFamily="18" charset="0"/>
              </a:rPr>
              <a:t>∆S from data</a:t>
            </a:r>
          </a:p>
        </p:txBody>
      </p:sp>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l="3891" t="2760" r="5273" b="3030"/>
          <a:stretch>
            <a:fillRect/>
          </a:stretch>
        </p:blipFill>
        <p:spPr bwMode="auto">
          <a:xfrm>
            <a:off x="5673725" y="2011363"/>
            <a:ext cx="347027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438" y="1828800"/>
            <a:ext cx="23415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70" name="Rectangle 5"/>
          <p:cNvSpPr>
            <a:spLocks noChangeArrowheads="1"/>
          </p:cNvSpPr>
          <p:nvPr/>
        </p:nvSpPr>
        <p:spPr bwMode="auto">
          <a:xfrm>
            <a:off x="0" y="1938338"/>
            <a:ext cx="45624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Law of gravitation given by</a:t>
            </a:r>
          </a:p>
        </p:txBody>
      </p:sp>
      <p:pic>
        <p:nvPicPr>
          <p:cNvPr id="1127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4475" y="2662238"/>
            <a:ext cx="18891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72" name="Rectangle 7"/>
          <p:cNvSpPr>
            <a:spLocks noChangeArrowheads="1"/>
          </p:cNvSpPr>
          <p:nvPr/>
        </p:nvSpPr>
        <p:spPr bwMode="auto">
          <a:xfrm>
            <a:off x="0" y="2727325"/>
            <a:ext cx="45624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Attraction of masses causes torque</a:t>
            </a:r>
          </a:p>
        </p:txBody>
      </p:sp>
      <p:sp>
        <p:nvSpPr>
          <p:cNvPr id="11273" name="Rectangle 8"/>
          <p:cNvSpPr>
            <a:spLocks noChangeArrowheads="1"/>
          </p:cNvSpPr>
          <p:nvPr/>
        </p:nvSpPr>
        <p:spPr bwMode="auto">
          <a:xfrm>
            <a:off x="0" y="3495675"/>
            <a:ext cx="45624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Torque of wire is</a:t>
            </a:r>
          </a:p>
        </p:txBody>
      </p:sp>
      <p:pic>
        <p:nvPicPr>
          <p:cNvPr id="1127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352800"/>
            <a:ext cx="17684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8538" y="3840163"/>
            <a:ext cx="192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76" name="Rectangle 11"/>
          <p:cNvSpPr>
            <a:spLocks noChangeArrowheads="1"/>
          </p:cNvSpPr>
          <p:nvPr/>
        </p:nvSpPr>
        <p:spPr bwMode="auto">
          <a:xfrm>
            <a:off x="0" y="4827588"/>
            <a:ext cx="45624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Combining gives</a:t>
            </a:r>
          </a:p>
        </p:txBody>
      </p:sp>
      <p:pic>
        <p:nvPicPr>
          <p:cNvPr id="11277"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548188"/>
            <a:ext cx="21367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78" name="Text Box 13"/>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0A9A1E55-1C8C-45B4-8417-DA95BDEAD270}" type="slidenum">
              <a:rPr lang="en-US" sz="1400">
                <a:solidFill>
                  <a:srgbClr val="000000"/>
                </a:solidFill>
              </a:rPr>
              <a:pPr algn="r" eaLnBrk="1" hangingPunct="1">
                <a:buClr>
                  <a:srgbClr val="000000"/>
                </a:buClr>
                <a:buSzPct val="100000"/>
                <a:buFont typeface="Times New Roman" pitchFamily="18" charset="0"/>
                <a:buNone/>
              </a:pPr>
              <a:t>10</a:t>
            </a:fld>
            <a:endParaRPr lang="en-US" sz="1400">
              <a:solidFill>
                <a:srgbClr val="000000"/>
              </a:solidFill>
            </a:endParaRPr>
          </a:p>
        </p:txBody>
      </p:sp>
      <p:graphicFrame>
        <p:nvGraphicFramePr>
          <p:cNvPr id="11279" name="Object 14"/>
          <p:cNvGraphicFramePr>
            <a:graphicFrameLocks noChangeAspect="1"/>
          </p:cNvGraphicFramePr>
          <p:nvPr/>
        </p:nvGraphicFramePr>
        <p:xfrm>
          <a:off x="1981200" y="5702300"/>
          <a:ext cx="3500438" cy="927100"/>
        </p:xfrm>
        <a:graphic>
          <a:graphicData uri="http://schemas.openxmlformats.org/presentationml/2006/ole">
            <mc:AlternateContent xmlns:mc="http://schemas.openxmlformats.org/markup-compatibility/2006">
              <mc:Choice xmlns:v="urn:schemas-microsoft-com:vml" Requires="v">
                <p:oleObj spid="_x0000_s11284" name="Equation" r:id="rId10" imgW="1295400" imgH="342900" progId="Equation.3">
                  <p:embed/>
                </p:oleObj>
              </mc:Choice>
              <mc:Fallback>
                <p:oleObj name="Equation" r:id="rId10" imgW="1295400" imgH="34290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5702300"/>
                        <a:ext cx="3500438"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0" name="Text Box 15"/>
          <p:cNvSpPr txBox="1">
            <a:spLocks noChangeArrowheads="1"/>
          </p:cNvSpPr>
          <p:nvPr/>
        </p:nvSpPr>
        <p:spPr bwMode="auto">
          <a:xfrm>
            <a:off x="26988" y="5540375"/>
            <a:ext cx="17414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3333CC"/>
              </a:buClr>
              <a:buSzPct val="100000"/>
              <a:buFont typeface="Wingdings" pitchFamily="2" charset="2"/>
              <a:buChar char=""/>
            </a:pPr>
            <a:r>
              <a:rPr lang="en-US">
                <a:solidFill>
                  <a:srgbClr val="000000"/>
                </a:solidFill>
              </a:rPr>
              <a:t>And the </a:t>
            </a:r>
            <a:r>
              <a:rPr lang="el-GR" i="1">
                <a:solidFill>
                  <a:srgbClr val="000000"/>
                </a:solidFill>
                <a:cs typeface="Times New Roman" pitchFamily="18" charset="0"/>
              </a:rPr>
              <a:t>κθ</a:t>
            </a:r>
            <a:r>
              <a:rPr lang="en-US">
                <a:solidFill>
                  <a:srgbClr val="000000"/>
                </a:solidFill>
                <a:cs typeface="Times New Roman" pitchFamily="18" charset="0"/>
              </a:rPr>
              <a:t> </a:t>
            </a:r>
          </a:p>
          <a:p>
            <a:pPr eaLnBrk="1" hangingPunct="1"/>
            <a:r>
              <a:rPr lang="en-US">
                <a:solidFill>
                  <a:srgbClr val="000000"/>
                </a:solidFill>
                <a:cs typeface="Times New Roman" pitchFamily="18" charset="0"/>
              </a:rPr>
              <a:t>    term is:</a:t>
            </a:r>
          </a:p>
        </p:txBody>
      </p:sp>
      <p:sp>
        <p:nvSpPr>
          <p:cNvPr id="11281" name="Text Box 16"/>
          <p:cNvSpPr txBox="1">
            <a:spLocks noChangeArrowheads="1"/>
          </p:cNvSpPr>
          <p:nvPr/>
        </p:nvSpPr>
        <p:spPr bwMode="auto">
          <a:xfrm>
            <a:off x="7153275" y="1866900"/>
            <a:ext cx="1457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spcBef>
                <a:spcPts val="1125"/>
              </a:spcBef>
              <a:buClr>
                <a:srgbClr val="000000"/>
              </a:buClr>
              <a:buSzPct val="100000"/>
              <a:buFont typeface="Times New Roman" pitchFamily="18" charset="0"/>
              <a:buNone/>
            </a:pPr>
            <a:r>
              <a:rPr lang="en-US" sz="1800" b="1">
                <a:solidFill>
                  <a:schemeClr val="accent2"/>
                </a:solidFill>
              </a:rPr>
              <a:t>TOP VIEW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Equilibrium Position Derivation II</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787400"/>
            <a:ext cx="1762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863" y="1341438"/>
            <a:ext cx="19605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val="0"/>
              </a:ext>
            </a:extLst>
          </a:blip>
          <a:srcRect b="-3230"/>
          <a:stretch>
            <a:fillRect/>
          </a:stretch>
        </p:blipFill>
        <p:spPr bwMode="auto">
          <a:xfrm>
            <a:off x="1538288" y="4206875"/>
            <a:ext cx="3546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2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263" y="2840038"/>
            <a:ext cx="2994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5" name="Rectangle 6"/>
          <p:cNvSpPr>
            <a:spLocks noChangeArrowheads="1"/>
          </p:cNvSpPr>
          <p:nvPr/>
        </p:nvSpPr>
        <p:spPr bwMode="auto">
          <a:xfrm>
            <a:off x="0" y="3614738"/>
            <a:ext cx="45624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Putting everything together yields</a:t>
            </a:r>
          </a:p>
        </p:txBody>
      </p:sp>
      <p:sp>
        <p:nvSpPr>
          <p:cNvPr id="12296" name="Rectangle 7"/>
          <p:cNvSpPr>
            <a:spLocks noChangeArrowheads="1"/>
          </p:cNvSpPr>
          <p:nvPr/>
        </p:nvSpPr>
        <p:spPr bwMode="auto">
          <a:xfrm>
            <a:off x="0" y="2405063"/>
            <a:ext cx="45624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The moment of inertia is</a:t>
            </a:r>
          </a:p>
        </p:txBody>
      </p:sp>
      <p:sp>
        <p:nvSpPr>
          <p:cNvPr id="12297" name="Rectangle 8"/>
          <p:cNvSpPr>
            <a:spLocks noChangeArrowheads="1"/>
          </p:cNvSpPr>
          <p:nvPr/>
        </p:nvSpPr>
        <p:spPr bwMode="auto">
          <a:xfrm>
            <a:off x="0" y="1493838"/>
            <a:ext cx="45624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l-GR" i="1">
                <a:solidFill>
                  <a:srgbClr val="000000"/>
                </a:solidFill>
              </a:rPr>
              <a:t>κ</a:t>
            </a:r>
            <a:r>
              <a:rPr lang="el-GR">
                <a:solidFill>
                  <a:srgbClr val="000000"/>
                </a:solidFill>
              </a:rPr>
              <a:t> </a:t>
            </a:r>
            <a:r>
              <a:rPr lang="en-US" sz="2200">
                <a:solidFill>
                  <a:srgbClr val="000000"/>
                </a:solidFill>
              </a:rPr>
              <a:t>can be found from</a:t>
            </a:r>
          </a:p>
        </p:txBody>
      </p:sp>
      <p:sp>
        <p:nvSpPr>
          <p:cNvPr id="12298" name="Rectangle 9"/>
          <p:cNvSpPr>
            <a:spLocks noChangeArrowheads="1"/>
          </p:cNvSpPr>
          <p:nvPr/>
        </p:nvSpPr>
        <p:spPr bwMode="auto">
          <a:xfrm>
            <a:off x="0" y="846138"/>
            <a:ext cx="45624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l-GR" i="1">
                <a:solidFill>
                  <a:srgbClr val="000000"/>
                </a:solidFill>
              </a:rPr>
              <a:t>θ</a:t>
            </a:r>
            <a:r>
              <a:rPr lang="el-GR">
                <a:solidFill>
                  <a:srgbClr val="000000"/>
                </a:solidFill>
              </a:rPr>
              <a:t> </a:t>
            </a:r>
            <a:r>
              <a:rPr lang="en-US" sz="2200">
                <a:solidFill>
                  <a:srgbClr val="000000"/>
                </a:solidFill>
              </a:rPr>
              <a:t>can be found from</a:t>
            </a:r>
          </a:p>
        </p:txBody>
      </p:sp>
      <p:pic>
        <p:nvPicPr>
          <p:cNvPr id="12299" name="Picture 10"/>
          <p:cNvPicPr>
            <a:picLocks noChangeAspect="1" noChangeArrowheads="1"/>
          </p:cNvPicPr>
          <p:nvPr/>
        </p:nvPicPr>
        <p:blipFill>
          <a:blip r:embed="rId7">
            <a:extLst>
              <a:ext uri="{28A0092B-C50C-407E-A947-70E740481C1C}">
                <a14:useLocalDpi xmlns:a14="http://schemas.microsoft.com/office/drawing/2010/main" val="0"/>
              </a:ext>
            </a:extLst>
          </a:blip>
          <a:srcRect l="-713" b="14902"/>
          <a:stretch>
            <a:fillRect/>
          </a:stretch>
        </p:blipFill>
        <p:spPr bwMode="auto">
          <a:xfrm>
            <a:off x="5375275" y="1798638"/>
            <a:ext cx="372110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30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1738" y="808038"/>
            <a:ext cx="17287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301" name="Text Box 12"/>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FF10EA83-C2FE-4C7D-A0F6-0E903A163DA4}" type="slidenum">
              <a:rPr lang="en-US" sz="1400">
                <a:solidFill>
                  <a:srgbClr val="000000"/>
                </a:solidFill>
              </a:rPr>
              <a:pPr algn="r" eaLnBrk="1" hangingPunct="1">
                <a:buClr>
                  <a:srgbClr val="000000"/>
                </a:buClr>
                <a:buSzPct val="100000"/>
                <a:buFont typeface="Times New Roman" pitchFamily="18" charset="0"/>
                <a:buNone/>
              </a:pPr>
              <a:t>11</a:t>
            </a:fld>
            <a:endParaRPr lang="en-US" sz="1400">
              <a:solidFill>
                <a:srgbClr val="000000"/>
              </a:solidFill>
            </a:endParaRPr>
          </a:p>
        </p:txBody>
      </p:sp>
      <p:sp>
        <p:nvSpPr>
          <p:cNvPr id="12302" name="Text Box 13"/>
          <p:cNvSpPr txBox="1">
            <a:spLocks noChangeArrowheads="1"/>
          </p:cNvSpPr>
          <p:nvPr/>
        </p:nvSpPr>
        <p:spPr bwMode="auto">
          <a:xfrm>
            <a:off x="5067300" y="6334125"/>
            <a:ext cx="1562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spcBef>
                <a:spcPts val="1125"/>
              </a:spcBef>
              <a:buClr>
                <a:srgbClr val="000000"/>
              </a:buClr>
              <a:buSzPct val="100000"/>
              <a:buFont typeface="Times New Roman" pitchFamily="18" charset="0"/>
              <a:buNone/>
            </a:pPr>
            <a:r>
              <a:rPr lang="en-US" sz="1800" b="1">
                <a:solidFill>
                  <a:schemeClr val="accent2"/>
                </a:solidFill>
              </a:rPr>
              <a:t>TOP VIEW</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Equilibrium Position Misc.</a:t>
            </a:r>
          </a:p>
        </p:txBody>
      </p:sp>
      <p:sp>
        <p:nvSpPr>
          <p:cNvPr id="13315" name="Text Box 2"/>
          <p:cNvSpPr txBox="1">
            <a:spLocks noChangeArrowheads="1"/>
          </p:cNvSpPr>
          <p:nvPr/>
        </p:nvSpPr>
        <p:spPr bwMode="auto">
          <a:xfrm>
            <a:off x="200025" y="882650"/>
            <a:ext cx="882967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300"/>
              </a:spcBef>
              <a:spcAft>
                <a:spcPts val="300"/>
              </a:spcAft>
              <a:buClr>
                <a:srgbClr val="3333CC"/>
              </a:buClr>
              <a:buSzPct val="100000"/>
              <a:buFont typeface="Wingdings" pitchFamily="2" charset="2"/>
              <a:buChar char=""/>
            </a:pPr>
            <a:r>
              <a:rPr lang="el-GR" i="1">
                <a:solidFill>
                  <a:srgbClr val="000000"/>
                </a:solidFill>
              </a:rPr>
              <a:t>θ</a:t>
            </a:r>
            <a:r>
              <a:rPr lang="en-US">
                <a:solidFill>
                  <a:srgbClr val="000000"/>
                </a:solidFill>
              </a:rPr>
              <a:t> = angle of deflection of masses</a:t>
            </a:r>
          </a:p>
          <a:p>
            <a:pPr eaLnBrk="1" hangingPunct="1">
              <a:lnSpc>
                <a:spcPct val="85000"/>
              </a:lnSpc>
              <a:spcBef>
                <a:spcPts val="300"/>
              </a:spcBef>
              <a:spcAft>
                <a:spcPts val="300"/>
              </a:spcAft>
              <a:buClr>
                <a:srgbClr val="3333CC"/>
              </a:buClr>
              <a:buSzPct val="100000"/>
              <a:buFont typeface="Wingdings" pitchFamily="2" charset="2"/>
              <a:buChar char=""/>
            </a:pPr>
            <a:r>
              <a:rPr lang="el-GR" i="1">
                <a:solidFill>
                  <a:srgbClr val="000000"/>
                </a:solidFill>
              </a:rPr>
              <a:t>κ</a:t>
            </a:r>
            <a:r>
              <a:rPr lang="en-US" i="1">
                <a:solidFill>
                  <a:srgbClr val="000000"/>
                </a:solidFill>
              </a:rPr>
              <a:t> </a:t>
            </a:r>
            <a:r>
              <a:rPr lang="en-US">
                <a:solidFill>
                  <a:srgbClr val="000000"/>
                </a:solidFill>
              </a:rPr>
              <a:t>= torsion constant</a:t>
            </a:r>
          </a:p>
          <a:p>
            <a:pPr eaLnBrk="1" hangingPunct="1">
              <a:lnSpc>
                <a:spcPct val="85000"/>
              </a:lnSpc>
              <a:spcBef>
                <a:spcPts val="300"/>
              </a:spcBef>
              <a:spcAft>
                <a:spcPts val="300"/>
              </a:spcAft>
              <a:buClr>
                <a:srgbClr val="3333CC"/>
              </a:buClr>
              <a:buSzPct val="100000"/>
              <a:buFont typeface="Wingdings" pitchFamily="2" charset="2"/>
              <a:buChar char=""/>
            </a:pPr>
            <a:r>
              <a:rPr lang="en-US" i="1">
                <a:solidFill>
                  <a:srgbClr val="000000"/>
                </a:solidFill>
              </a:rPr>
              <a:t>T </a:t>
            </a:r>
            <a:r>
              <a:rPr lang="en-US">
                <a:solidFill>
                  <a:srgbClr val="000000"/>
                </a:solidFill>
              </a:rPr>
              <a:t>= period of oscillations (~390 s, or 6.5 minutes)</a:t>
            </a:r>
          </a:p>
          <a:p>
            <a:pPr eaLnBrk="1" hangingPunct="1">
              <a:lnSpc>
                <a:spcPct val="85000"/>
              </a:lnSpc>
              <a:spcBef>
                <a:spcPts val="300"/>
              </a:spcBef>
              <a:spcAft>
                <a:spcPts val="300"/>
              </a:spcAft>
              <a:buClr>
                <a:srgbClr val="3333CC"/>
              </a:buClr>
              <a:buSzPct val="100000"/>
              <a:buFont typeface="Wingdings" pitchFamily="2" charset="2"/>
              <a:buChar char=""/>
            </a:pPr>
            <a:r>
              <a:rPr lang="en-US" i="1">
                <a:solidFill>
                  <a:srgbClr val="000000"/>
                </a:solidFill>
              </a:rPr>
              <a:t>b </a:t>
            </a:r>
            <a:r>
              <a:rPr lang="en-US">
                <a:solidFill>
                  <a:srgbClr val="000000"/>
                </a:solidFill>
              </a:rPr>
              <a:t>= distance between centers of large mass and small mass, 46.5 mm</a:t>
            </a:r>
          </a:p>
          <a:p>
            <a:pPr eaLnBrk="1" hangingPunct="1">
              <a:lnSpc>
                <a:spcPct val="85000"/>
              </a:lnSpc>
              <a:spcBef>
                <a:spcPts val="300"/>
              </a:spcBef>
              <a:spcAft>
                <a:spcPts val="300"/>
              </a:spcAft>
              <a:buClr>
                <a:srgbClr val="3333CC"/>
              </a:buClr>
              <a:buSzPct val="100000"/>
              <a:buFont typeface="Wingdings" pitchFamily="2" charset="2"/>
              <a:buChar char=""/>
            </a:pPr>
            <a:r>
              <a:rPr lang="en-US" i="1">
                <a:solidFill>
                  <a:srgbClr val="000000"/>
                </a:solidFill>
              </a:rPr>
              <a:t>d </a:t>
            </a:r>
            <a:r>
              <a:rPr lang="en-US">
                <a:solidFill>
                  <a:srgbClr val="000000"/>
                </a:solidFill>
              </a:rPr>
              <a:t>= radius of torsion arm</a:t>
            </a:r>
          </a:p>
          <a:p>
            <a:pPr eaLnBrk="1" hangingPunct="1">
              <a:lnSpc>
                <a:spcPct val="85000"/>
              </a:lnSpc>
              <a:spcBef>
                <a:spcPts val="300"/>
              </a:spcBef>
              <a:spcAft>
                <a:spcPts val="300"/>
              </a:spcAft>
              <a:buClr>
                <a:srgbClr val="3333CC"/>
              </a:buClr>
              <a:buSzPct val="100000"/>
              <a:buFont typeface="Wingdings" pitchFamily="2" charset="2"/>
              <a:buChar char=""/>
            </a:pPr>
            <a:r>
              <a:rPr lang="el-GR">
                <a:solidFill>
                  <a:srgbClr val="000000"/>
                </a:solidFill>
              </a:rPr>
              <a:t>Δ</a:t>
            </a:r>
            <a:r>
              <a:rPr lang="en-US" i="1">
                <a:solidFill>
                  <a:srgbClr val="000000"/>
                </a:solidFill>
              </a:rPr>
              <a:t>S</a:t>
            </a:r>
            <a:r>
              <a:rPr lang="en-US">
                <a:solidFill>
                  <a:srgbClr val="000000"/>
                </a:solidFill>
              </a:rPr>
              <a:t> = separation of equilibrium positions</a:t>
            </a:r>
          </a:p>
          <a:p>
            <a:pPr eaLnBrk="1" hangingPunct="1">
              <a:lnSpc>
                <a:spcPct val="85000"/>
              </a:lnSpc>
              <a:spcBef>
                <a:spcPts val="300"/>
              </a:spcBef>
              <a:spcAft>
                <a:spcPts val="300"/>
              </a:spcAft>
              <a:buClr>
                <a:srgbClr val="3333CC"/>
              </a:buClr>
              <a:buSzPct val="100000"/>
              <a:buFont typeface="Wingdings" pitchFamily="2" charset="2"/>
              <a:buChar char=""/>
            </a:pPr>
            <a:r>
              <a:rPr lang="en-US" i="1">
                <a:solidFill>
                  <a:srgbClr val="000000"/>
                </a:solidFill>
              </a:rPr>
              <a:t>r</a:t>
            </a:r>
            <a:r>
              <a:rPr lang="en-US">
                <a:solidFill>
                  <a:srgbClr val="000000"/>
                </a:solidFill>
              </a:rPr>
              <a:t> = 9.55 mm, the radius of the small spheres</a:t>
            </a:r>
          </a:p>
          <a:p>
            <a:pPr eaLnBrk="1" hangingPunct="1">
              <a:lnSpc>
                <a:spcPct val="85000"/>
              </a:lnSpc>
              <a:spcBef>
                <a:spcPts val="300"/>
              </a:spcBef>
              <a:spcAft>
                <a:spcPts val="300"/>
              </a:spcAft>
              <a:buClr>
                <a:srgbClr val="3333CC"/>
              </a:buClr>
              <a:buSzPct val="100000"/>
              <a:buFont typeface="Wingdings" pitchFamily="2" charset="2"/>
              <a:buChar char=""/>
            </a:pPr>
            <a:r>
              <a:rPr lang="en-US" i="1">
                <a:solidFill>
                  <a:srgbClr val="000000"/>
                </a:solidFill>
              </a:rPr>
              <a:t>m</a:t>
            </a:r>
            <a:r>
              <a:rPr lang="en-US" baseline="-25000">
                <a:solidFill>
                  <a:srgbClr val="000000"/>
                </a:solidFill>
              </a:rPr>
              <a:t>1</a:t>
            </a:r>
            <a:r>
              <a:rPr lang="en-US">
                <a:solidFill>
                  <a:srgbClr val="000000"/>
                </a:solidFill>
              </a:rPr>
              <a:t>, </a:t>
            </a:r>
            <a:r>
              <a:rPr lang="en-US" i="1">
                <a:solidFill>
                  <a:srgbClr val="000000"/>
                </a:solidFill>
              </a:rPr>
              <a:t>m</a:t>
            </a:r>
            <a:r>
              <a:rPr lang="en-US" baseline="-25000">
                <a:solidFill>
                  <a:srgbClr val="000000"/>
                </a:solidFill>
              </a:rPr>
              <a:t>2</a:t>
            </a:r>
            <a:r>
              <a:rPr lang="en-US">
                <a:solidFill>
                  <a:srgbClr val="000000"/>
                </a:solidFill>
              </a:rPr>
              <a:t> = mass of objects, </a:t>
            </a:r>
            <a:r>
              <a:rPr lang="en-US" i="1">
                <a:solidFill>
                  <a:srgbClr val="000000"/>
                </a:solidFill>
              </a:rPr>
              <a:t>m</a:t>
            </a:r>
            <a:r>
              <a:rPr lang="en-US" baseline="-25000">
                <a:solidFill>
                  <a:srgbClr val="000000"/>
                </a:solidFill>
              </a:rPr>
              <a:t>1</a:t>
            </a:r>
            <a:r>
              <a:rPr lang="en-US">
                <a:solidFill>
                  <a:srgbClr val="000000"/>
                </a:solidFill>
              </a:rPr>
              <a:t> = 1.5 kg</a:t>
            </a:r>
          </a:p>
          <a:p>
            <a:pPr eaLnBrk="1" hangingPunct="1">
              <a:lnSpc>
                <a:spcPct val="85000"/>
              </a:lnSpc>
              <a:spcBef>
                <a:spcPts val="300"/>
              </a:spcBef>
              <a:spcAft>
                <a:spcPts val="300"/>
              </a:spcAft>
              <a:buClr>
                <a:srgbClr val="3333CC"/>
              </a:buClr>
              <a:buSzPct val="100000"/>
              <a:buFont typeface="Wingdings" pitchFamily="2" charset="2"/>
              <a:buChar char=""/>
            </a:pPr>
            <a:r>
              <a:rPr lang="en-US" i="1">
                <a:solidFill>
                  <a:srgbClr val="000000"/>
                </a:solidFill>
              </a:rPr>
              <a:t>L</a:t>
            </a:r>
            <a:r>
              <a:rPr lang="en-US">
                <a:solidFill>
                  <a:srgbClr val="000000"/>
                </a:solidFill>
              </a:rPr>
              <a:t> = distance from mirror to wall = 8.4 m</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5275263"/>
            <a:ext cx="29908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3" y="4548188"/>
            <a:ext cx="18494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883275"/>
            <a:ext cx="31384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9" name="Text Box 6"/>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CA005464-8A31-4AC2-96AA-80E423CB2E46}" type="slidenum">
              <a:rPr lang="en-US" sz="1400">
                <a:solidFill>
                  <a:srgbClr val="000000"/>
                </a:solidFill>
              </a:rPr>
              <a:pPr algn="r" eaLnBrk="1" hangingPunct="1">
                <a:buClr>
                  <a:srgbClr val="000000"/>
                </a:buClr>
                <a:buSzPct val="100000"/>
                <a:buFont typeface="Times New Roman" pitchFamily="18" charset="0"/>
                <a:buNone/>
              </a:pPr>
              <a:t>12</a:t>
            </a:fld>
            <a:endParaRPr lang="en-US" sz="1400">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30321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52713"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0" name="Text Box 3"/>
          <p:cNvSpPr txBox="1">
            <a:spLocks noChangeArrowheads="1"/>
          </p:cNvSpPr>
          <p:nvPr/>
        </p:nvSpPr>
        <p:spPr bwMode="auto">
          <a:xfrm>
            <a:off x="2249488" y="55563"/>
            <a:ext cx="6461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Apparatus</a:t>
            </a:r>
          </a:p>
        </p:txBody>
      </p:sp>
      <p:sp>
        <p:nvSpPr>
          <p:cNvPr id="2" name="Text Box 4"/>
          <p:cNvSpPr txBox="1">
            <a:spLocks noChangeArrowheads="1"/>
          </p:cNvSpPr>
          <p:nvPr/>
        </p:nvSpPr>
        <p:spPr bwMode="auto">
          <a:xfrm>
            <a:off x="323850" y="3846513"/>
            <a:ext cx="2370138" cy="290512"/>
          </a:xfrm>
          <a:prstGeom prst="rect">
            <a:avLst/>
          </a:prstGeom>
          <a:noFill/>
          <a:ln>
            <a:noFill/>
          </a:ln>
          <a:effectLst/>
          <a:extLst/>
        </p:spPr>
        <p:txBody>
          <a:bodyPr lIns="0" tIns="0" rIns="0" bIns="0"/>
          <a:lstStyle>
            <a:lvl1pP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rgbClr val="000000"/>
                </a:solidFill>
                <a:latin typeface="Times New Roman" pitchFamily="18" charset="0"/>
              </a:defRPr>
            </a:lvl1pPr>
            <a:lvl2pP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rgbClr val="000000"/>
                </a:solidFill>
                <a:latin typeface="Times New Roman" pitchFamily="18" charset="0"/>
              </a:defRPr>
            </a:lvl2pPr>
            <a:lvl3pP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rgbClr val="000000"/>
                </a:solidFill>
                <a:latin typeface="Times New Roman" pitchFamily="18" charset="0"/>
              </a:defRPr>
            </a:lvl3pPr>
            <a:lvl4pP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rgbClr val="000000"/>
                </a:solidFill>
                <a:latin typeface="Times New Roman" pitchFamily="18" charset="0"/>
              </a:defRPr>
            </a:lvl4pPr>
            <a:lvl5pP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rgbClr val="000000"/>
                </a:solidFill>
                <a:latin typeface="Times New Roman" pitchFamily="18" charset="0"/>
              </a:defRPr>
            </a:lvl9pPr>
          </a:lstStyle>
          <a:p>
            <a:pPr eaLnBrk="1" hangingPunct="1">
              <a:spcBef>
                <a:spcPts val="450"/>
              </a:spcBef>
              <a:buClr>
                <a:srgbClr val="000000"/>
              </a:buClr>
              <a:buSzPct val="100000"/>
              <a:buFont typeface="Times New Roman" panose="02020603050405020304" pitchFamily="18" charset="0"/>
              <a:buNone/>
              <a:defRPr/>
            </a:pPr>
            <a:r>
              <a:rPr lang="en-US" sz="1800" smtClean="0">
                <a:effectLst>
                  <a:outerShdw blurRad="38100" dist="38100" dir="2700000" algn="tl">
                    <a:srgbClr val="C0C0C0"/>
                  </a:outerShdw>
                </a:effectLst>
              </a:rPr>
              <a:t>Center </a:t>
            </a:r>
            <a:r>
              <a:rPr lang="en-US" sz="1800" b="1" smtClean="0">
                <a:solidFill>
                  <a:srgbClr val="3333CC"/>
                </a:solidFill>
                <a:effectLst>
                  <a:outerShdw blurRad="38100" dist="38100" dir="2700000" algn="tl">
                    <a:srgbClr val="C0C0C0"/>
                  </a:outerShdw>
                </a:effectLst>
              </a:rPr>
              <a:t>BOB</a:t>
            </a:r>
            <a:r>
              <a:rPr lang="en-US" sz="1800" smtClean="0">
                <a:effectLst>
                  <a:outerShdw blurRad="38100" dist="38100" dir="2700000" algn="tl">
                    <a:srgbClr val="C0C0C0"/>
                  </a:outerShdw>
                </a:effectLst>
              </a:rPr>
              <a:t> over </a:t>
            </a:r>
            <a:r>
              <a:rPr lang="en-US" sz="1800" b="1" smtClean="0">
                <a:solidFill>
                  <a:srgbClr val="CC0000"/>
                </a:solidFill>
                <a:effectLst>
                  <a:outerShdw blurRad="38100" dist="38100" dir="2700000" algn="tl">
                    <a:srgbClr val="C0C0C0"/>
                  </a:outerShdw>
                </a:effectLst>
              </a:rPr>
              <a:t>MESA</a:t>
            </a:r>
          </a:p>
        </p:txBody>
      </p:sp>
      <p:sp>
        <p:nvSpPr>
          <p:cNvPr id="14341" name="Rectangle 5"/>
          <p:cNvSpPr>
            <a:spLocks noChangeArrowheads="1"/>
          </p:cNvSpPr>
          <p:nvPr/>
        </p:nvSpPr>
        <p:spPr bwMode="auto">
          <a:xfrm>
            <a:off x="3062288" y="3808413"/>
            <a:ext cx="2205037" cy="368300"/>
          </a:xfrm>
          <a:prstGeom prst="rect">
            <a:avLst/>
          </a:prstGeom>
          <a:noFill/>
          <a:ln>
            <a:noFill/>
          </a:ln>
          <a:effectLst/>
          <a:extLst/>
        </p:spPr>
        <p:txBody>
          <a:bodyPr lIns="90000" tIns="46800" rIns="90000" bIns="46800">
            <a:spAutoFit/>
          </a:bodyPr>
          <a:lstStyle/>
          <a:p>
            <a:pPr eaLnBrk="1" hangingPunct="1">
              <a:spcBef>
                <a:spcPts val="450"/>
              </a:spcBef>
              <a:buClr>
                <a:srgbClr val="000000"/>
              </a:buClr>
              <a:buSzPct val="100000"/>
              <a:buFont typeface="Times New Roman" panose="02020603050405020304" pitchFamily="18" charset="0"/>
              <a:buNone/>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pPr>
            <a:r>
              <a:rPr lang="en-US" sz="1800">
                <a:solidFill>
                  <a:srgbClr val="000000"/>
                </a:solidFill>
                <a:effectLst>
                  <a:outerShdw blurRad="38100" dist="38100" dir="2700000" algn="tl">
                    <a:srgbClr val="C0C0C0"/>
                  </a:outerShdw>
                </a:effectLst>
              </a:rPr>
              <a:t>Make sure bob is free</a:t>
            </a:r>
          </a:p>
        </p:txBody>
      </p:sp>
      <p:pic>
        <p:nvPicPr>
          <p:cNvPr id="1434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888" y="1479550"/>
            <a:ext cx="262413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4" name="Oval 7"/>
          <p:cNvSpPr>
            <a:spLocks noChangeArrowheads="1"/>
          </p:cNvSpPr>
          <p:nvPr/>
        </p:nvSpPr>
        <p:spPr bwMode="auto">
          <a:xfrm>
            <a:off x="1357313" y="6296025"/>
            <a:ext cx="538162" cy="239713"/>
          </a:xfrm>
          <a:prstGeom prst="ellipse">
            <a:avLst/>
          </a:prstGeom>
          <a:noFill/>
          <a:ln w="15840">
            <a:solidFill>
              <a:srgbClr val="CC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grpSp>
        <p:nvGrpSpPr>
          <p:cNvPr id="14345" name="Group 8"/>
          <p:cNvGrpSpPr>
            <a:grpSpLocks/>
          </p:cNvGrpSpPr>
          <p:nvPr/>
        </p:nvGrpSpPr>
        <p:grpSpPr bwMode="auto">
          <a:xfrm>
            <a:off x="1749425" y="3829050"/>
            <a:ext cx="979488" cy="2465388"/>
            <a:chOff x="1102" y="2412"/>
            <a:chExt cx="617" cy="1553"/>
          </a:xfrm>
        </p:grpSpPr>
        <p:sp>
          <p:nvSpPr>
            <p:cNvPr id="14357" name="Oval 9"/>
            <p:cNvSpPr>
              <a:spLocks noChangeArrowheads="1"/>
            </p:cNvSpPr>
            <p:nvPr/>
          </p:nvSpPr>
          <p:spPr bwMode="auto">
            <a:xfrm>
              <a:off x="1221" y="2412"/>
              <a:ext cx="499" cy="204"/>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14358" name="Line 10"/>
            <p:cNvSpPr>
              <a:spLocks noChangeShapeType="1"/>
            </p:cNvSpPr>
            <p:nvPr/>
          </p:nvSpPr>
          <p:spPr bwMode="auto">
            <a:xfrm flipH="1">
              <a:off x="1101" y="2614"/>
              <a:ext cx="360" cy="1352"/>
            </a:xfrm>
            <a:prstGeom prst="line">
              <a:avLst/>
            </a:prstGeom>
            <a:noFill/>
            <a:ln w="381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434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267200"/>
            <a:ext cx="3211513"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8" name="Rectangle 12"/>
          <p:cNvSpPr>
            <a:spLocks noChangeArrowheads="1"/>
          </p:cNvSpPr>
          <p:nvPr/>
        </p:nvSpPr>
        <p:spPr bwMode="auto">
          <a:xfrm>
            <a:off x="5813425" y="3876675"/>
            <a:ext cx="3330575" cy="233363"/>
          </a:xfrm>
          <a:prstGeom prst="rect">
            <a:avLst/>
          </a:prstGeom>
          <a:solidFill>
            <a:srgbClr val="FFFFFF">
              <a:alpha val="59999"/>
            </a:srgbClr>
          </a:solidFill>
          <a:ln>
            <a:noFill/>
          </a:ln>
          <a:effectLst/>
          <a:extLst/>
        </p:spPr>
        <p:txBody>
          <a:bodyPr lIns="0" tIns="0" rIns="0" bIns="0">
            <a:spAutoFit/>
          </a:bodyPr>
          <a:lstStyle/>
          <a:p>
            <a:pPr algn="r" eaLnBrk="1" hangingPunct="1">
              <a:lnSpc>
                <a:spcPct val="85000"/>
              </a:lnSpc>
              <a:buClr>
                <a:srgbClr val="000000"/>
              </a:buClr>
              <a:buSzPct val="100000"/>
              <a:buFont typeface="Times New Roman" panose="02020603050405020304" pitchFamily="18" charset="0"/>
              <a:buNone/>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pPr>
            <a:r>
              <a:rPr lang="en-US" sz="1800">
                <a:solidFill>
                  <a:srgbClr val="000000"/>
                </a:solidFill>
                <a:effectLst>
                  <a:outerShdw blurRad="38100" dist="38100" dir="2700000" algn="tl">
                    <a:srgbClr val="C0C0C0"/>
                  </a:outerShdw>
                </a:effectLst>
              </a:rPr>
              <a:t>Place lead ball as close as possible</a:t>
            </a:r>
          </a:p>
        </p:txBody>
      </p:sp>
      <p:pic>
        <p:nvPicPr>
          <p:cNvPr id="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0175" y="1481138"/>
            <a:ext cx="376555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50" name="Rectangle 14"/>
          <p:cNvSpPr>
            <a:spLocks noChangeArrowheads="1"/>
          </p:cNvSpPr>
          <p:nvPr/>
        </p:nvSpPr>
        <p:spPr bwMode="auto">
          <a:xfrm>
            <a:off x="6934200" y="1474788"/>
            <a:ext cx="1738313" cy="642937"/>
          </a:xfrm>
          <a:prstGeom prst="rect">
            <a:avLst/>
          </a:prstGeom>
          <a:solidFill>
            <a:srgbClr val="FFFFFF">
              <a:alpha val="50999"/>
            </a:srgbClr>
          </a:solidFill>
          <a:ln>
            <a:noFill/>
          </a:ln>
          <a:effectLst/>
          <a:extLst/>
        </p:spPr>
        <p:txBody>
          <a:bodyPr lIns="90000" tIns="46800" rIns="90000" bIns="46800">
            <a:spAutoFit/>
          </a:bodyPr>
          <a:lstStyle/>
          <a:p>
            <a:pPr eaLnBrk="1" hangingPunct="1">
              <a:spcBef>
                <a:spcPts val="450"/>
              </a:spcBef>
              <a:buClr>
                <a:srgbClr val="000000"/>
              </a:buClr>
              <a:buSzPct val="100000"/>
              <a:buFont typeface="Times New Roman" panose="02020603050405020304" pitchFamily="18" charset="0"/>
              <a:buNone/>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pPr>
            <a:r>
              <a:rPr lang="en-US" sz="1800">
                <a:solidFill>
                  <a:srgbClr val="000000"/>
                </a:solidFill>
                <a:effectLst>
                  <a:outerShdw blurRad="38100" dist="38100" dir="2700000" algn="tl">
                    <a:srgbClr val="C0C0C0"/>
                  </a:outerShdw>
                </a:effectLst>
              </a:rPr>
              <a:t>TICO LF/PA/10 absorbs shock</a:t>
            </a:r>
          </a:p>
        </p:txBody>
      </p:sp>
      <p:sp>
        <p:nvSpPr>
          <p:cNvPr id="14351" name="Text Box 15"/>
          <p:cNvSpPr txBox="1">
            <a:spLocks noChangeArrowheads="1"/>
          </p:cNvSpPr>
          <p:nvPr/>
        </p:nvSpPr>
        <p:spPr bwMode="auto">
          <a:xfrm>
            <a:off x="3843338" y="1481138"/>
            <a:ext cx="1177925" cy="368300"/>
          </a:xfrm>
          <a:prstGeom prst="rect">
            <a:avLst/>
          </a:prstGeom>
          <a:solidFill>
            <a:srgbClr val="FFFFFF">
              <a:alpha val="50999"/>
            </a:srgbClr>
          </a:solid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eaLnBrk="1" hangingPunct="1">
              <a:spcBef>
                <a:spcPts val="1125"/>
              </a:spcBef>
              <a:buClr>
                <a:srgbClr val="000000"/>
              </a:buClr>
              <a:buSzPct val="100000"/>
              <a:buFont typeface="Times New Roman" panose="02020603050405020304" pitchFamily="18" charset="0"/>
              <a:buNone/>
              <a:defRPr/>
            </a:pPr>
            <a:r>
              <a:rPr lang="en-US" sz="1800" smtClean="0">
                <a:effectLst>
                  <a:outerShdw blurRad="38100" dist="38100" dir="2700000" algn="tl">
                    <a:srgbClr val="C0C0C0"/>
                  </a:outerShdw>
                </a:effectLst>
              </a:rPr>
              <a:t>Alignment</a:t>
            </a:r>
          </a:p>
        </p:txBody>
      </p:sp>
      <p:sp>
        <p:nvSpPr>
          <p:cNvPr id="14352" name="Text Box 16"/>
          <p:cNvSpPr txBox="1">
            <a:spLocks noChangeArrowheads="1"/>
          </p:cNvSpPr>
          <p:nvPr/>
        </p:nvSpPr>
        <p:spPr bwMode="auto">
          <a:xfrm>
            <a:off x="688975" y="0"/>
            <a:ext cx="1177925" cy="368300"/>
          </a:xfrm>
          <a:prstGeom prst="rect">
            <a:avLst/>
          </a:prstGeom>
          <a:solidFill>
            <a:srgbClr val="FFFFFF">
              <a:alpha val="50999"/>
            </a:srgbClr>
          </a:solid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eaLnBrk="1" hangingPunct="1">
              <a:spcBef>
                <a:spcPts val="1125"/>
              </a:spcBef>
              <a:buClr>
                <a:srgbClr val="000000"/>
              </a:buClr>
              <a:buSzPct val="100000"/>
              <a:buFont typeface="Times New Roman" panose="02020603050405020304" pitchFamily="18" charset="0"/>
              <a:buNone/>
              <a:defRPr/>
            </a:pPr>
            <a:r>
              <a:rPr lang="en-US" sz="1800" smtClean="0">
                <a:effectLst>
                  <a:outerShdw blurRad="38100" dist="38100" dir="2700000" algn="tl">
                    <a:srgbClr val="C0C0C0"/>
                  </a:outerShdw>
                </a:effectLst>
              </a:rPr>
              <a:t>Alignment</a:t>
            </a:r>
          </a:p>
        </p:txBody>
      </p:sp>
      <p:pic>
        <p:nvPicPr>
          <p:cNvPr id="4"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267200"/>
            <a:ext cx="32591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4353" name="Group 18"/>
          <p:cNvGrpSpPr>
            <a:grpSpLocks/>
          </p:cNvGrpSpPr>
          <p:nvPr/>
        </p:nvGrpSpPr>
        <p:grpSpPr bwMode="auto">
          <a:xfrm>
            <a:off x="949325" y="3803650"/>
            <a:ext cx="3163888" cy="2366963"/>
            <a:chOff x="598" y="2396"/>
            <a:chExt cx="1993" cy="1491"/>
          </a:xfrm>
        </p:grpSpPr>
        <p:sp>
          <p:nvSpPr>
            <p:cNvPr id="14355" name="Oval 19"/>
            <p:cNvSpPr>
              <a:spLocks noChangeArrowheads="1"/>
            </p:cNvSpPr>
            <p:nvPr/>
          </p:nvSpPr>
          <p:spPr bwMode="auto">
            <a:xfrm>
              <a:off x="598" y="2396"/>
              <a:ext cx="362" cy="240"/>
            </a:xfrm>
            <a:prstGeom prst="ellipse">
              <a:avLst/>
            </a:prstGeom>
            <a:noFill/>
            <a:ln w="2232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14356" name="Line 20"/>
            <p:cNvSpPr>
              <a:spLocks noChangeShapeType="1"/>
            </p:cNvSpPr>
            <p:nvPr/>
          </p:nvSpPr>
          <p:spPr bwMode="auto">
            <a:xfrm>
              <a:off x="928" y="2581"/>
              <a:ext cx="1664" cy="1307"/>
            </a:xfrm>
            <a:prstGeom prst="line">
              <a:avLst/>
            </a:prstGeom>
            <a:noFill/>
            <a:ln w="38160">
              <a:solidFill>
                <a:srgbClr val="3333CC"/>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354" name="Oval 21"/>
          <p:cNvSpPr>
            <a:spLocks noChangeArrowheads="1"/>
          </p:cNvSpPr>
          <p:nvPr/>
        </p:nvSpPr>
        <p:spPr bwMode="auto">
          <a:xfrm>
            <a:off x="4114800" y="6061075"/>
            <a:ext cx="457200" cy="457200"/>
          </a:xfrm>
          <a:prstGeom prst="ellipse">
            <a:avLst/>
          </a:prstGeom>
          <a:noFill/>
          <a:ln w="2232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88913" y="-15875"/>
            <a:ext cx="9555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Apparatus Adjustments</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639763"/>
            <a:ext cx="16002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639763"/>
            <a:ext cx="17097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639763"/>
            <a:ext cx="17145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8" y="2859088"/>
            <a:ext cx="5330825"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7" name="Oval 6"/>
          <p:cNvSpPr>
            <a:spLocks noChangeArrowheads="1"/>
          </p:cNvSpPr>
          <p:nvPr/>
        </p:nvSpPr>
        <p:spPr bwMode="auto">
          <a:xfrm>
            <a:off x="98425" y="4649788"/>
            <a:ext cx="884238" cy="887412"/>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15368" name="Oval 7"/>
          <p:cNvSpPr>
            <a:spLocks noChangeArrowheads="1"/>
          </p:cNvSpPr>
          <p:nvPr/>
        </p:nvSpPr>
        <p:spPr bwMode="auto">
          <a:xfrm>
            <a:off x="1470025" y="4533900"/>
            <a:ext cx="884238" cy="887413"/>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15369" name="Oval 8"/>
          <p:cNvSpPr>
            <a:spLocks noChangeArrowheads="1"/>
          </p:cNvSpPr>
          <p:nvPr/>
        </p:nvSpPr>
        <p:spPr bwMode="auto">
          <a:xfrm>
            <a:off x="4097338" y="3298825"/>
            <a:ext cx="884237" cy="887413"/>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15370" name="Line 9"/>
          <p:cNvSpPr>
            <a:spLocks noChangeShapeType="1"/>
          </p:cNvSpPr>
          <p:nvPr/>
        </p:nvSpPr>
        <p:spPr bwMode="auto">
          <a:xfrm flipV="1">
            <a:off x="496888" y="2381250"/>
            <a:ext cx="398462" cy="2270125"/>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Line 10"/>
          <p:cNvSpPr>
            <a:spLocks noChangeShapeType="1"/>
          </p:cNvSpPr>
          <p:nvPr/>
        </p:nvSpPr>
        <p:spPr bwMode="auto">
          <a:xfrm flipV="1">
            <a:off x="2111375" y="2373313"/>
            <a:ext cx="690563" cy="2200275"/>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Line 11"/>
          <p:cNvSpPr>
            <a:spLocks noChangeShapeType="1"/>
          </p:cNvSpPr>
          <p:nvPr/>
        </p:nvSpPr>
        <p:spPr bwMode="auto">
          <a:xfrm flipV="1">
            <a:off x="4533900" y="2324100"/>
            <a:ext cx="184150" cy="98425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7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475" y="638175"/>
            <a:ext cx="16367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74" name="Line 13"/>
          <p:cNvSpPr>
            <a:spLocks noChangeShapeType="1"/>
          </p:cNvSpPr>
          <p:nvPr/>
        </p:nvSpPr>
        <p:spPr bwMode="auto">
          <a:xfrm flipV="1">
            <a:off x="6153150" y="1806575"/>
            <a:ext cx="676275" cy="1085850"/>
          </a:xfrm>
          <a:prstGeom prst="line">
            <a:avLst/>
          </a:prstGeom>
          <a:noFill/>
          <a:ln w="38160">
            <a:solidFill>
              <a:srgbClr val="00CC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5" name="Oval 14"/>
          <p:cNvSpPr>
            <a:spLocks noChangeArrowheads="1"/>
          </p:cNvSpPr>
          <p:nvPr/>
        </p:nvSpPr>
        <p:spPr bwMode="auto">
          <a:xfrm>
            <a:off x="6643688" y="1119188"/>
            <a:ext cx="700087" cy="787400"/>
          </a:xfrm>
          <a:prstGeom prst="ellipse">
            <a:avLst/>
          </a:prstGeom>
          <a:noFill/>
          <a:ln w="25560">
            <a:solidFill>
              <a:srgbClr val="00CC99"/>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15376" name="Oval 15"/>
          <p:cNvSpPr>
            <a:spLocks noChangeArrowheads="1"/>
          </p:cNvSpPr>
          <p:nvPr/>
        </p:nvSpPr>
        <p:spPr bwMode="auto">
          <a:xfrm>
            <a:off x="4591050" y="1001713"/>
            <a:ext cx="195263" cy="185737"/>
          </a:xfrm>
          <a:prstGeom prst="ellipse">
            <a:avLst/>
          </a:prstGeom>
          <a:noFill/>
          <a:ln w="2556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15377" name="Line 16"/>
          <p:cNvSpPr>
            <a:spLocks noChangeShapeType="1"/>
          </p:cNvSpPr>
          <p:nvPr/>
        </p:nvSpPr>
        <p:spPr bwMode="auto">
          <a:xfrm flipH="1" flipV="1">
            <a:off x="4808538" y="939800"/>
            <a:ext cx="1352550" cy="3175000"/>
          </a:xfrm>
          <a:prstGeom prst="line">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8" name="Oval 17"/>
          <p:cNvSpPr>
            <a:spLocks noChangeArrowheads="1"/>
          </p:cNvSpPr>
          <p:nvPr/>
        </p:nvSpPr>
        <p:spPr bwMode="auto">
          <a:xfrm>
            <a:off x="4418013" y="847725"/>
            <a:ext cx="992187" cy="417513"/>
          </a:xfrm>
          <a:prstGeom prst="ellipse">
            <a:avLst/>
          </a:prstGeom>
          <a:noFill/>
          <a:ln w="2556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15379" name="Line 18"/>
          <p:cNvSpPr>
            <a:spLocks noChangeShapeType="1"/>
          </p:cNvSpPr>
          <p:nvPr/>
        </p:nvSpPr>
        <p:spPr bwMode="auto">
          <a:xfrm flipH="1" flipV="1">
            <a:off x="5351463" y="942975"/>
            <a:ext cx="809625" cy="2714625"/>
          </a:xfrm>
          <a:prstGeom prst="line">
            <a:avLst/>
          </a:prstGeom>
          <a:noFill/>
          <a:ln w="38160">
            <a:solidFill>
              <a:srgbClr val="3333CC"/>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Text Box 19"/>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8586F4A5-B31F-4354-9C1E-4F0F2F826B9D}" type="slidenum">
              <a:rPr lang="en-US" sz="1400">
                <a:solidFill>
                  <a:srgbClr val="000000"/>
                </a:solidFill>
              </a:rPr>
              <a:pPr algn="r" eaLnBrk="1" hangingPunct="1">
                <a:buClr>
                  <a:srgbClr val="000000"/>
                </a:buClr>
                <a:buSzPct val="100000"/>
                <a:buFont typeface="Times New Roman" pitchFamily="18" charset="0"/>
                <a:buNone/>
              </a:pPr>
              <a:t>14</a:t>
            </a:fld>
            <a:endParaRPr lang="en-US" sz="1400">
              <a:solidFill>
                <a:srgbClr val="000000"/>
              </a:solidFill>
            </a:endParaRPr>
          </a:p>
        </p:txBody>
      </p:sp>
      <p:sp>
        <p:nvSpPr>
          <p:cNvPr id="15381" name="Text Box 20"/>
          <p:cNvSpPr txBox="1">
            <a:spLocks noChangeArrowheads="1"/>
          </p:cNvSpPr>
          <p:nvPr/>
        </p:nvSpPr>
        <p:spPr bwMode="auto">
          <a:xfrm>
            <a:off x="6027738" y="2733675"/>
            <a:ext cx="3116262"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112713" indent="-112713">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sz="2400">
                <a:solidFill>
                  <a:schemeClr val="bg1"/>
                </a:solidFill>
                <a:latin typeface="Times New Roman" pitchFamily="18" charset="0"/>
              </a:defRPr>
            </a:lvl1pPr>
            <a:lvl2pPr marL="401638" indent="-174625">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sz="2400">
                <a:solidFill>
                  <a:schemeClr val="bg1"/>
                </a:solidFill>
                <a:latin typeface="Times New Roman" pitchFamily="18" charset="0"/>
              </a:defRPr>
            </a:lvl2pPr>
            <a:lvl3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sz="2400">
                <a:solidFill>
                  <a:schemeClr val="bg1"/>
                </a:solidFill>
                <a:latin typeface="Times New Roman" pitchFamily="18" charset="0"/>
              </a:defRPr>
            </a:lvl3pPr>
            <a:lvl4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sz="2400">
                <a:solidFill>
                  <a:schemeClr val="bg1"/>
                </a:solidFill>
                <a:latin typeface="Times New Roman" pitchFamily="18" charset="0"/>
              </a:defRPr>
            </a:lvl4pPr>
            <a:lvl5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sz="2400">
                <a:solidFill>
                  <a:schemeClr val="bg1"/>
                </a:solidFill>
                <a:latin typeface="Times New Roman" pitchFamily="18" charset="0"/>
              </a:defRPr>
            </a:lvl9pPr>
          </a:lstStyle>
          <a:p>
            <a:pPr eaLnBrk="1" hangingPunct="1">
              <a:lnSpc>
                <a:spcPct val="85000"/>
              </a:lnSpc>
              <a:spcBef>
                <a:spcPct val="10000"/>
              </a:spcBef>
              <a:spcAft>
                <a:spcPct val="10000"/>
              </a:spcAft>
              <a:buClr>
                <a:schemeClr val="accent2"/>
              </a:buClr>
              <a:buSzPct val="100000"/>
              <a:buFont typeface="Wingdings" pitchFamily="2" charset="2"/>
              <a:buChar char="§"/>
            </a:pPr>
            <a:r>
              <a:rPr lang="en-US" sz="1800">
                <a:solidFill>
                  <a:srgbClr val="000000"/>
                </a:solidFill>
              </a:rPr>
              <a:t>Set Screw: Allows rotation of knurled knob </a:t>
            </a:r>
            <a:r>
              <a:rPr lang="en-US" sz="1800" b="1" u="sng">
                <a:solidFill>
                  <a:schemeClr val="accent1"/>
                </a:solidFill>
              </a:rPr>
              <a:t>DON’T ADJUST</a:t>
            </a:r>
          </a:p>
          <a:p>
            <a:pPr eaLnBrk="1" hangingPunct="1">
              <a:lnSpc>
                <a:spcPct val="85000"/>
              </a:lnSpc>
              <a:spcBef>
                <a:spcPct val="10000"/>
              </a:spcBef>
              <a:spcAft>
                <a:spcPct val="10000"/>
              </a:spcAft>
              <a:buClr>
                <a:schemeClr val="accent2"/>
              </a:buClr>
              <a:buSzPct val="100000"/>
              <a:buFont typeface="Wingdings" pitchFamily="2" charset="2"/>
              <a:buChar char="§"/>
            </a:pPr>
            <a:r>
              <a:rPr lang="en-US" sz="1800">
                <a:solidFill>
                  <a:srgbClr val="000000"/>
                </a:solidFill>
              </a:rPr>
              <a:t>Knurled Knob: Adjusts the equilibrium position</a:t>
            </a:r>
          </a:p>
          <a:p>
            <a:pPr eaLnBrk="1" hangingPunct="1">
              <a:lnSpc>
                <a:spcPct val="85000"/>
              </a:lnSpc>
              <a:spcBef>
                <a:spcPct val="10000"/>
              </a:spcBef>
              <a:spcAft>
                <a:spcPct val="10000"/>
              </a:spcAft>
              <a:buClr>
                <a:schemeClr val="accent2"/>
              </a:buClr>
              <a:buSzPct val="100000"/>
              <a:buFont typeface="Wingdings" pitchFamily="2" charset="2"/>
              <a:buChar char="§"/>
            </a:pPr>
            <a:r>
              <a:rPr lang="en-US" sz="1800" b="1" u="sng">
                <a:solidFill>
                  <a:srgbClr val="FF9900"/>
                </a:solidFill>
              </a:rPr>
              <a:t>DON’T ADJUST</a:t>
            </a:r>
          </a:p>
          <a:p>
            <a:pPr eaLnBrk="1" hangingPunct="1">
              <a:lnSpc>
                <a:spcPct val="85000"/>
              </a:lnSpc>
              <a:spcBef>
                <a:spcPct val="10000"/>
              </a:spcBef>
              <a:spcAft>
                <a:spcPct val="10000"/>
              </a:spcAft>
              <a:buClr>
                <a:schemeClr val="accent2"/>
              </a:buClr>
              <a:buSzPct val="100000"/>
              <a:buFont typeface="Wingdings" pitchFamily="2" charset="2"/>
              <a:buChar char="§"/>
            </a:pPr>
            <a:r>
              <a:rPr lang="en-US" sz="1800">
                <a:solidFill>
                  <a:srgbClr val="000000"/>
                </a:solidFill>
              </a:rPr>
              <a:t>Window-to-window separation  </a:t>
            </a:r>
            <a:r>
              <a:rPr lang="en-US" sz="1800">
                <a:solidFill>
                  <a:srgbClr val="000000"/>
                </a:solidFill>
                <a:cs typeface="Times New Roman" pitchFamily="18" charset="0"/>
              </a:rPr>
              <a:t> ≈ 20°</a:t>
            </a:r>
          </a:p>
          <a:p>
            <a:pPr eaLnBrk="1" hangingPunct="1">
              <a:lnSpc>
                <a:spcPct val="85000"/>
              </a:lnSpc>
              <a:spcBef>
                <a:spcPct val="10000"/>
              </a:spcBef>
              <a:spcAft>
                <a:spcPct val="10000"/>
              </a:spcAft>
              <a:buClr>
                <a:schemeClr val="accent2"/>
              </a:buClr>
              <a:buSzPct val="100000"/>
              <a:buFont typeface="Wingdings" pitchFamily="2" charset="2"/>
              <a:buChar char="§"/>
            </a:pPr>
            <a:r>
              <a:rPr lang="en-US" sz="1800">
                <a:solidFill>
                  <a:srgbClr val="000000"/>
                </a:solidFill>
                <a:cs typeface="Times New Roman" pitchFamily="18" charset="0"/>
              </a:rPr>
              <a:t>Knob on top of Cavendish scale has tick marks</a:t>
            </a:r>
          </a:p>
          <a:p>
            <a:pPr lvl="1" eaLnBrk="1" hangingPunct="1">
              <a:lnSpc>
                <a:spcPct val="85000"/>
              </a:lnSpc>
              <a:spcBef>
                <a:spcPct val="10000"/>
              </a:spcBef>
              <a:spcAft>
                <a:spcPct val="10000"/>
              </a:spcAft>
            </a:pPr>
            <a:r>
              <a:rPr lang="en-US" sz="1800">
                <a:solidFill>
                  <a:srgbClr val="000000"/>
                </a:solidFill>
                <a:cs typeface="Times New Roman" pitchFamily="18" charset="0"/>
              </a:rPr>
              <a:t>Large tick = 27.5° </a:t>
            </a:r>
          </a:p>
          <a:p>
            <a:pPr lvl="1" eaLnBrk="1" hangingPunct="1">
              <a:lnSpc>
                <a:spcPct val="85000"/>
              </a:lnSpc>
              <a:spcBef>
                <a:spcPct val="10000"/>
              </a:spcBef>
              <a:spcAft>
                <a:spcPct val="10000"/>
              </a:spcAft>
            </a:pPr>
            <a:r>
              <a:rPr lang="en-US" sz="1800">
                <a:solidFill>
                  <a:srgbClr val="000000"/>
                </a:solidFill>
                <a:cs typeface="Times New Roman" pitchFamily="18" charset="0"/>
              </a:rPr>
              <a:t>Small tick = 5.5°</a:t>
            </a:r>
          </a:p>
          <a:p>
            <a:pPr eaLnBrk="1" hangingPunct="1">
              <a:lnSpc>
                <a:spcPct val="85000"/>
              </a:lnSpc>
              <a:spcBef>
                <a:spcPct val="10000"/>
              </a:spcBef>
              <a:spcAft>
                <a:spcPct val="10000"/>
              </a:spcAft>
              <a:buClr>
                <a:schemeClr val="accent2"/>
              </a:buClr>
              <a:buFont typeface="Wingdings" pitchFamily="2" charset="2"/>
              <a:buChar char="§"/>
            </a:pPr>
            <a:r>
              <a:rPr lang="en-US" sz="1800">
                <a:solidFill>
                  <a:srgbClr val="000000"/>
                </a:solidFill>
                <a:cs typeface="Times New Roman" pitchFamily="18" charset="0"/>
              </a:rPr>
              <a:t>Equilibrium separation ~0.7</a:t>
            </a:r>
            <a:r>
              <a:rPr lang="en-US" sz="1800">
                <a:solidFill>
                  <a:srgbClr val="000000"/>
                </a:solidFill>
              </a:rPr>
              <a:t>°</a:t>
            </a:r>
            <a:endParaRPr lang="en-US" sz="1400">
              <a:solidFill>
                <a:srgbClr val="000000"/>
              </a:solidFill>
              <a:cs typeface="Times New Roman" pitchFamily="18" charset="0"/>
            </a:endParaRPr>
          </a:p>
          <a:p>
            <a:pPr eaLnBrk="1" hangingPunct="1">
              <a:lnSpc>
                <a:spcPct val="85000"/>
              </a:lnSpc>
              <a:spcBef>
                <a:spcPct val="10000"/>
              </a:spcBef>
              <a:spcAft>
                <a:spcPct val="10000"/>
              </a:spcAft>
              <a:buClr>
                <a:schemeClr val="accent2"/>
              </a:buClr>
              <a:buFont typeface="Wingdings" pitchFamily="2" charset="2"/>
              <a:buChar char="§"/>
            </a:pPr>
            <a:r>
              <a:rPr lang="en-US" sz="1800">
                <a:solidFill>
                  <a:srgbClr val="000000"/>
                </a:solidFill>
                <a:cs typeface="Times New Roman" pitchFamily="18" charset="0"/>
              </a:rPr>
              <a:t>Initial amplitude ~0.7</a:t>
            </a:r>
            <a:r>
              <a:rPr lang="en-US" sz="1800">
                <a:solidFill>
                  <a:srgbClr val="000000"/>
                </a:solidFill>
              </a:rPr>
              <a:t>°</a:t>
            </a:r>
            <a:r>
              <a:rPr lang="en-US" sz="1800">
                <a:solidFill>
                  <a:srgbClr val="000000"/>
                </a:solidFill>
                <a:cs typeface="Times New Roman" pitchFamily="18" charset="0"/>
              </a:rPr>
              <a:t> </a:t>
            </a:r>
          </a:p>
          <a:p>
            <a:pPr eaLnBrk="1" hangingPunct="1">
              <a:lnSpc>
                <a:spcPct val="85000"/>
              </a:lnSpc>
              <a:spcBef>
                <a:spcPct val="10000"/>
              </a:spcBef>
              <a:spcAft>
                <a:spcPct val="10000"/>
              </a:spcAft>
              <a:buClr>
                <a:schemeClr val="accent2"/>
              </a:buClr>
              <a:buFont typeface="Wingdings" pitchFamily="2" charset="2"/>
              <a:buChar char="§"/>
            </a:pPr>
            <a:r>
              <a:rPr lang="en-US" sz="1800">
                <a:solidFill>
                  <a:srgbClr val="000000"/>
                </a:solidFill>
                <a:cs typeface="Times New Roman" pitchFamily="18" charset="0"/>
              </a:rPr>
              <a:t>Typical period 6.5 minutes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7625"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Apparatus Set-up Notes</a:t>
            </a:r>
          </a:p>
        </p:txBody>
      </p:sp>
      <p:sp>
        <p:nvSpPr>
          <p:cNvPr id="2" name="Text Box 2"/>
          <p:cNvSpPr txBox="1">
            <a:spLocks noChangeArrowheads="1"/>
          </p:cNvSpPr>
          <p:nvPr/>
        </p:nvSpPr>
        <p:spPr bwMode="auto">
          <a:xfrm>
            <a:off x="0" y="685800"/>
            <a:ext cx="6629400" cy="5465763"/>
          </a:xfrm>
          <a:prstGeom prst="rect">
            <a:avLst/>
          </a:prstGeom>
          <a:noFill/>
          <a:ln>
            <a:noFill/>
          </a:ln>
          <a:effectLst/>
          <a:extLst/>
        </p:spPr>
        <p:txBody>
          <a:bodyPr lIns="90000" tIns="46800" rIns="90000" bIns="46800">
            <a:spAutoFit/>
          </a:bodyPr>
          <a:lstStyle>
            <a:lvl1pPr marL="169863" indent="-169863">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Times New Roman" pitchFamily="18" charset="0"/>
              </a:defRPr>
            </a:lvl1pPr>
            <a:lvl2pPr marL="461963" indent="-119063">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Times New Roman" pitchFamily="18" charset="0"/>
              </a:defRPr>
            </a:lvl2pPr>
            <a:lvl3pP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Times New Roman" pitchFamily="18" charset="0"/>
              </a:defRPr>
            </a:lvl3pPr>
            <a:lvl4pP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Times New Roman" pitchFamily="18" charset="0"/>
              </a:defRPr>
            </a:lvl4pPr>
            <a:lvl5pP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defRPr/>
            </a:pPr>
            <a:r>
              <a:rPr lang="en-US" sz="2000" dirty="0" smtClean="0"/>
              <a:t>Isolated optical table with three-point system</a:t>
            </a:r>
          </a:p>
          <a:p>
            <a:pPr lvl="1" eaLnBrk="1" hangingPunct="1">
              <a:lnSpc>
                <a:spcPct val="85000"/>
              </a:lnSpc>
              <a:spcBef>
                <a:spcPts val="250"/>
              </a:spcBef>
              <a:spcAft>
                <a:spcPts val="250"/>
              </a:spcAft>
              <a:buClr>
                <a:srgbClr val="000000"/>
              </a:buClr>
              <a:buSzPct val="100000"/>
              <a:buFont typeface="Times New Roman" panose="02020603050405020304" pitchFamily="18" charset="0"/>
              <a:buChar char="•"/>
              <a:defRPr/>
            </a:pPr>
            <a:r>
              <a:rPr lang="en-US" sz="2000" dirty="0" smtClean="0"/>
              <a:t>Screw posts in front two holes</a:t>
            </a:r>
          </a:p>
          <a:p>
            <a:pPr lvl="1" eaLnBrk="1" hangingPunct="1">
              <a:lnSpc>
                <a:spcPct val="85000"/>
              </a:lnSpc>
              <a:spcBef>
                <a:spcPts val="250"/>
              </a:spcBef>
              <a:spcAft>
                <a:spcPts val="250"/>
              </a:spcAft>
              <a:buClr>
                <a:srgbClr val="000000"/>
              </a:buClr>
              <a:buSzPct val="100000"/>
              <a:buFont typeface="Times New Roman" panose="02020603050405020304" pitchFamily="18" charset="0"/>
              <a:buChar char="•"/>
              <a:defRPr/>
            </a:pPr>
            <a:r>
              <a:rPr lang="en-US" sz="2000" dirty="0" smtClean="0"/>
              <a:t>Lead brick under back corner</a:t>
            </a:r>
          </a:p>
          <a:p>
            <a:pPr lvl="1" eaLnBrk="1" hangingPunct="1">
              <a:lnSpc>
                <a:spcPct val="85000"/>
              </a:lnSpc>
              <a:spcBef>
                <a:spcPts val="250"/>
              </a:spcBef>
              <a:spcAft>
                <a:spcPts val="250"/>
              </a:spcAft>
              <a:buClr>
                <a:srgbClr val="000000"/>
              </a:buClr>
              <a:buSzPct val="100000"/>
              <a:buFont typeface="Times New Roman" panose="02020603050405020304" pitchFamily="18" charset="0"/>
              <a:buChar char="•"/>
              <a:defRPr/>
            </a:pPr>
            <a:r>
              <a:rPr lang="en-US" sz="2000" dirty="0" smtClean="0"/>
              <a:t>Placed TICO LF/PA/10 between supports and cabinet surface (make sure they are stable/level)</a:t>
            </a:r>
          </a:p>
          <a:p>
            <a:pPr lvl="1" eaLnBrk="1" hangingPunct="1">
              <a:lnSpc>
                <a:spcPct val="85000"/>
              </a:lnSpc>
              <a:spcBef>
                <a:spcPts val="250"/>
              </a:spcBef>
              <a:spcAft>
                <a:spcPts val="250"/>
              </a:spcAft>
              <a:buClr>
                <a:srgbClr val="000000"/>
              </a:buClr>
              <a:buSzPct val="100000"/>
              <a:buFont typeface="Times New Roman" panose="02020603050405020304" pitchFamily="18" charset="0"/>
              <a:buChar char="•"/>
              <a:defRPr/>
            </a:pPr>
            <a:r>
              <a:rPr lang="en-US" sz="2000" dirty="0" smtClean="0"/>
              <a:t>Place lead bricks on table to stabilize</a:t>
            </a:r>
          </a:p>
          <a:p>
            <a:pPr eaLnBrk="1" hangingPunct="1">
              <a:lnSpc>
                <a:spcPct val="85000"/>
              </a:lnSpc>
              <a:spcBef>
                <a:spcPts val="250"/>
              </a:spcBef>
              <a:spcAft>
                <a:spcPts val="250"/>
              </a:spcAft>
              <a:buClr>
                <a:srgbClr val="3333CC"/>
              </a:buClr>
              <a:buSzPct val="100000"/>
              <a:buFont typeface="Wingdings" pitchFamily="2" charset="2"/>
              <a:buChar char=""/>
              <a:defRPr/>
            </a:pPr>
            <a:r>
              <a:rPr lang="en-US" sz="2000" dirty="0" smtClean="0"/>
              <a:t>Elevate cabinet by placing four lead bricks near wheels</a:t>
            </a:r>
          </a:p>
          <a:p>
            <a:pPr eaLnBrk="1" hangingPunct="1">
              <a:lnSpc>
                <a:spcPct val="85000"/>
              </a:lnSpc>
              <a:spcBef>
                <a:spcPts val="250"/>
              </a:spcBef>
              <a:spcAft>
                <a:spcPts val="250"/>
              </a:spcAft>
              <a:buClr>
                <a:srgbClr val="3333CC"/>
              </a:buClr>
              <a:buSzPct val="100000"/>
              <a:buFont typeface="Wingdings" pitchFamily="2" charset="2"/>
              <a:buChar char=""/>
              <a:defRPr/>
            </a:pPr>
            <a:r>
              <a:rPr lang="en-US" sz="2000" dirty="0" smtClean="0"/>
              <a:t>Adjust Screw Post to center Mirror Bob over Mesa</a:t>
            </a:r>
          </a:p>
          <a:p>
            <a:pPr marL="685800" lvl="1" indent="-342900" eaLnBrk="1" hangingPunct="1">
              <a:lnSpc>
                <a:spcPct val="85000"/>
              </a:lnSpc>
              <a:spcBef>
                <a:spcPts val="250"/>
              </a:spcBef>
              <a:spcAft>
                <a:spcPts val="250"/>
              </a:spcAft>
              <a:buClr>
                <a:schemeClr val="tx1"/>
              </a:buClr>
              <a:buSzPct val="100000"/>
              <a:buFont typeface="Arial" pitchFamily="34" charset="0"/>
              <a:buChar char="•"/>
              <a:defRPr/>
            </a:pPr>
            <a:r>
              <a:rPr lang="en-US" sz="2000" dirty="0" smtClean="0"/>
              <a:t>Make sure not to bump or lean on table while centering bob </a:t>
            </a:r>
          </a:p>
          <a:p>
            <a:pPr eaLnBrk="1" hangingPunct="1">
              <a:lnSpc>
                <a:spcPct val="85000"/>
              </a:lnSpc>
              <a:spcBef>
                <a:spcPts val="250"/>
              </a:spcBef>
              <a:spcAft>
                <a:spcPts val="250"/>
              </a:spcAft>
              <a:buClr>
                <a:srgbClr val="3333CC"/>
              </a:buClr>
              <a:buSzPct val="100000"/>
              <a:buFont typeface="Wingdings" pitchFamily="2" charset="2"/>
              <a:buChar char=""/>
              <a:defRPr/>
            </a:pPr>
            <a:r>
              <a:rPr lang="en-US" sz="2000" dirty="0" smtClean="0"/>
              <a:t>Dampen oscillations with a strong magnet held near small mass</a:t>
            </a:r>
          </a:p>
          <a:p>
            <a:pPr lvl="1" eaLnBrk="1" hangingPunct="1">
              <a:lnSpc>
                <a:spcPct val="85000"/>
              </a:lnSpc>
              <a:spcBef>
                <a:spcPts val="250"/>
              </a:spcBef>
              <a:spcAft>
                <a:spcPts val="250"/>
              </a:spcAft>
              <a:buClr>
                <a:srgbClr val="000000"/>
              </a:buClr>
              <a:buSzPct val="100000"/>
              <a:buFont typeface="Times New Roman" panose="02020603050405020304" pitchFamily="18" charset="0"/>
              <a:buChar char="•"/>
              <a:defRPr/>
            </a:pPr>
            <a:r>
              <a:rPr lang="en-US" sz="2000" dirty="0" smtClean="0"/>
              <a:t>Apply when mass already near equilibrium point</a:t>
            </a:r>
          </a:p>
          <a:p>
            <a:pPr lvl="1" eaLnBrk="1" hangingPunct="1">
              <a:lnSpc>
                <a:spcPct val="85000"/>
              </a:lnSpc>
              <a:spcBef>
                <a:spcPts val="250"/>
              </a:spcBef>
              <a:spcAft>
                <a:spcPts val="250"/>
              </a:spcAft>
              <a:buClr>
                <a:srgbClr val="000000"/>
              </a:buClr>
              <a:buSzPct val="100000"/>
              <a:buFont typeface="Times New Roman" panose="02020603050405020304" pitchFamily="18" charset="0"/>
              <a:buChar char="•"/>
              <a:defRPr/>
            </a:pPr>
            <a:r>
              <a:rPr lang="en-US" sz="2000" dirty="0" smtClean="0"/>
              <a:t>Longer you hold magnet near small mass, larger effect seen</a:t>
            </a:r>
          </a:p>
          <a:p>
            <a:pPr lvl="1" eaLnBrk="1" hangingPunct="1">
              <a:lnSpc>
                <a:spcPct val="85000"/>
              </a:lnSpc>
              <a:spcBef>
                <a:spcPts val="250"/>
              </a:spcBef>
              <a:spcAft>
                <a:spcPts val="250"/>
              </a:spcAft>
              <a:buClr>
                <a:srgbClr val="000000"/>
              </a:buClr>
              <a:buSzPct val="100000"/>
              <a:buFont typeface="Times New Roman" panose="02020603050405020304" pitchFamily="18" charset="0"/>
              <a:buChar char="•"/>
              <a:defRPr/>
            </a:pPr>
            <a:r>
              <a:rPr lang="en-US" sz="2000" dirty="0" smtClean="0"/>
              <a:t>Effect due to diamagnetic response</a:t>
            </a:r>
          </a:p>
          <a:p>
            <a:pPr eaLnBrk="1" hangingPunct="1">
              <a:lnSpc>
                <a:spcPct val="85000"/>
              </a:lnSpc>
              <a:spcBef>
                <a:spcPts val="250"/>
              </a:spcBef>
              <a:spcAft>
                <a:spcPts val="250"/>
              </a:spcAft>
              <a:buClr>
                <a:srgbClr val="3333CC"/>
              </a:buClr>
              <a:buSzPct val="100000"/>
              <a:buFont typeface="Wingdings" pitchFamily="2" charset="2"/>
              <a:buChar char=""/>
              <a:defRPr/>
            </a:pPr>
            <a:r>
              <a:rPr lang="en-US" sz="2000" dirty="0" smtClean="0">
                <a:cs typeface="Times New Roman" pitchFamily="18" charset="0"/>
              </a:rPr>
              <a:t>Total angular variation from switching mass positions ≈ 2.5°</a:t>
            </a:r>
          </a:p>
        </p:txBody>
      </p:sp>
      <p:grpSp>
        <p:nvGrpSpPr>
          <p:cNvPr id="16388" name="Group 3"/>
          <p:cNvGrpSpPr>
            <a:grpSpLocks/>
          </p:cNvGrpSpPr>
          <p:nvPr/>
        </p:nvGrpSpPr>
        <p:grpSpPr bwMode="auto">
          <a:xfrm>
            <a:off x="7086600" y="555625"/>
            <a:ext cx="1819275" cy="1724025"/>
            <a:chOff x="4464" y="350"/>
            <a:chExt cx="1146" cy="1086"/>
          </a:xfrm>
        </p:grpSpPr>
        <p:pic>
          <p:nvPicPr>
            <p:cNvPr id="163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350"/>
              <a:ext cx="1146"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a:off x="4626" y="386"/>
              <a:ext cx="826" cy="212"/>
            </a:xfrm>
            <a:prstGeom prst="rect">
              <a:avLst/>
            </a:prstGeom>
            <a:solidFill>
              <a:srgbClr val="808080">
                <a:alpha val="18999"/>
              </a:srgbClr>
            </a:solid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eaLnBrk="1" hangingPunct="1">
                <a:spcBef>
                  <a:spcPts val="1000"/>
                </a:spcBef>
                <a:buClr>
                  <a:srgbClr val="000000"/>
                </a:buClr>
                <a:buSzPct val="100000"/>
                <a:buFont typeface="Times New Roman" panose="02020603050405020304" pitchFamily="18" charset="0"/>
                <a:buNone/>
                <a:defRPr/>
              </a:pPr>
              <a:r>
                <a:rPr lang="en-US" sz="1600" b="1" dirty="0" smtClean="0">
                  <a:solidFill>
                    <a:srgbClr val="CC0000"/>
                  </a:solidFill>
                  <a:effectLst>
                    <a:outerShdw blurRad="38100" dist="38100" dir="2700000" algn="tl">
                      <a:srgbClr val="000000"/>
                    </a:outerShdw>
                  </a:effectLst>
                </a:rPr>
                <a:t>Screw Post</a:t>
              </a:r>
            </a:p>
          </p:txBody>
        </p:sp>
        <p:sp>
          <p:nvSpPr>
            <p:cNvPr id="4" name="Text Box 6"/>
            <p:cNvSpPr txBox="1">
              <a:spLocks noChangeArrowheads="1"/>
            </p:cNvSpPr>
            <p:nvPr/>
          </p:nvSpPr>
          <p:spPr bwMode="auto">
            <a:xfrm>
              <a:off x="5148" y="1213"/>
              <a:ext cx="456" cy="215"/>
            </a:xfrm>
            <a:prstGeom prst="rect">
              <a:avLst/>
            </a:prstGeom>
            <a:solidFill>
              <a:srgbClr val="808080">
                <a:alpha val="18999"/>
              </a:srgbClr>
            </a:solid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algn="r" eaLnBrk="1" hangingPunct="1">
                <a:spcBef>
                  <a:spcPts val="1000"/>
                </a:spcBef>
                <a:buClr>
                  <a:srgbClr val="000000"/>
                </a:buClr>
                <a:buSzPct val="100000"/>
                <a:buFont typeface="Times New Roman" panose="02020603050405020304" pitchFamily="18" charset="0"/>
                <a:buNone/>
                <a:defRPr/>
              </a:pPr>
              <a:r>
                <a:rPr lang="en-US" sz="1600" b="1" dirty="0" smtClean="0">
                  <a:solidFill>
                    <a:srgbClr val="CC0000"/>
                  </a:solidFill>
                  <a:effectLst>
                    <a:outerShdw blurRad="38100" dist="38100" dir="2700000" algn="tl">
                      <a:srgbClr val="000000"/>
                    </a:outerShdw>
                  </a:effectLst>
                </a:rPr>
                <a:t>TICO</a:t>
              </a:r>
            </a:p>
          </p:txBody>
        </p:sp>
      </p:grpSp>
      <p:grpSp>
        <p:nvGrpSpPr>
          <p:cNvPr id="16389" name="Group 7"/>
          <p:cNvGrpSpPr>
            <a:grpSpLocks/>
          </p:cNvGrpSpPr>
          <p:nvPr/>
        </p:nvGrpSpPr>
        <p:grpSpPr bwMode="auto">
          <a:xfrm>
            <a:off x="6629400" y="5029200"/>
            <a:ext cx="1827213" cy="1827213"/>
            <a:chOff x="4176" y="3168"/>
            <a:chExt cx="1151" cy="1151"/>
          </a:xfrm>
        </p:grpSpPr>
        <p:pic>
          <p:nvPicPr>
            <p:cNvPr id="163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3170"/>
              <a:ext cx="1098"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93" name="Text Box 9"/>
            <p:cNvSpPr txBox="1">
              <a:spLocks noChangeArrowheads="1"/>
            </p:cNvSpPr>
            <p:nvPr/>
          </p:nvSpPr>
          <p:spPr bwMode="auto">
            <a:xfrm>
              <a:off x="4182" y="3168"/>
              <a:ext cx="1146" cy="154"/>
            </a:xfrm>
            <a:prstGeom prst="rect">
              <a:avLst/>
            </a:prstGeom>
            <a:solidFill>
              <a:srgbClr val="808080">
                <a:alpha val="18999"/>
              </a:srgbClr>
            </a:solidFill>
            <a:ln>
              <a:noFill/>
            </a:ln>
            <a:effectLs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eaLnBrk="1" hangingPunct="1">
                <a:spcBef>
                  <a:spcPts val="1000"/>
                </a:spcBef>
                <a:buClr>
                  <a:srgbClr val="000000"/>
                </a:buClr>
                <a:buSzPct val="100000"/>
                <a:buFont typeface="Times New Roman" panose="02020603050405020304" pitchFamily="18" charset="0"/>
                <a:buNone/>
                <a:defRPr/>
              </a:pPr>
              <a:r>
                <a:rPr lang="en-US" sz="1600" b="1" dirty="0" smtClean="0">
                  <a:solidFill>
                    <a:srgbClr val="CC0000"/>
                  </a:solidFill>
                  <a:effectLst>
                    <a:outerShdw blurRad="38100" dist="38100" dir="2700000" algn="tl">
                      <a:srgbClr val="000000"/>
                    </a:outerShdw>
                  </a:effectLst>
                </a:rPr>
                <a:t>Knurled Knob</a:t>
              </a:r>
            </a:p>
          </p:txBody>
        </p:sp>
      </p:grpSp>
      <p:pic>
        <p:nvPicPr>
          <p:cNvPr id="1639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286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95" name="Text Box 11"/>
          <p:cNvSpPr txBox="1">
            <a:spLocks noChangeArrowheads="1"/>
          </p:cNvSpPr>
          <p:nvPr/>
        </p:nvSpPr>
        <p:spPr bwMode="auto">
          <a:xfrm>
            <a:off x="6400800" y="2286000"/>
            <a:ext cx="2286000" cy="273050"/>
          </a:xfrm>
          <a:prstGeom prst="rect">
            <a:avLst/>
          </a:prstGeom>
          <a:noFill/>
          <a:ln>
            <a:noFill/>
          </a:ln>
          <a:effectLs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eaLnBrk="1" hangingPunct="1">
              <a:spcBef>
                <a:spcPts val="1000"/>
              </a:spcBef>
              <a:buClr>
                <a:srgbClr val="000000"/>
              </a:buClr>
              <a:buSzPct val="100000"/>
              <a:buFont typeface="Times New Roman" panose="02020603050405020304" pitchFamily="18" charset="0"/>
              <a:buNone/>
              <a:defRPr/>
            </a:pPr>
            <a:r>
              <a:rPr lang="en-US" sz="1600" b="1" dirty="0" smtClean="0">
                <a:solidFill>
                  <a:srgbClr val="CC0000"/>
                </a:solidFill>
                <a:effectLst>
                  <a:outerShdw blurRad="38100" dist="38100" dir="2700000" algn="tl">
                    <a:srgbClr val="000000">
                      <a:alpha val="43137"/>
                    </a:srgbClr>
                  </a:outerShdw>
                </a:effectLst>
              </a:rPr>
              <a:t>Mirror Bob</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Procedure I</a:t>
            </a:r>
          </a:p>
        </p:txBody>
      </p:sp>
      <p:sp>
        <p:nvSpPr>
          <p:cNvPr id="17411" name="Text Box 2"/>
          <p:cNvSpPr txBox="1">
            <a:spLocks noChangeArrowheads="1"/>
          </p:cNvSpPr>
          <p:nvPr/>
        </p:nvSpPr>
        <p:spPr bwMode="auto">
          <a:xfrm>
            <a:off x="0" y="601663"/>
            <a:ext cx="9144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marL="404813" indent="-11747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rPr>
              <a:t>Set Up</a:t>
            </a:r>
          </a:p>
          <a:p>
            <a:pPr lvl="1" eaLnBrk="1" hangingPunct="1">
              <a:lnSpc>
                <a:spcPct val="85000"/>
              </a:lnSpc>
              <a:spcBef>
                <a:spcPts val="200"/>
              </a:spcBef>
              <a:spcAft>
                <a:spcPts val="200"/>
              </a:spcAft>
              <a:buClr>
                <a:srgbClr val="000000"/>
              </a:buClr>
              <a:buSzPct val="100000"/>
              <a:buFont typeface="Times New Roman" pitchFamily="18" charset="0"/>
              <a:buChar char="•"/>
            </a:pPr>
            <a:r>
              <a:rPr lang="en-US" sz="1600">
                <a:solidFill>
                  <a:srgbClr val="000000"/>
                </a:solidFill>
              </a:rPr>
              <a:t>Level the experiment using the threaded feet, making sure that the mirror is hanging freely in the center of the case , and center the pendulum in the middle of the mesa.</a:t>
            </a:r>
          </a:p>
          <a:p>
            <a:pPr lvl="1" eaLnBrk="1" hangingPunct="1">
              <a:lnSpc>
                <a:spcPct val="85000"/>
              </a:lnSpc>
              <a:spcBef>
                <a:spcPts val="200"/>
              </a:spcBef>
              <a:spcAft>
                <a:spcPts val="200"/>
              </a:spcAft>
              <a:buClr>
                <a:srgbClr val="000000"/>
              </a:buClr>
              <a:buSzPct val="100000"/>
              <a:buFont typeface="Times New Roman" pitchFamily="18" charset="0"/>
              <a:buChar char="•"/>
            </a:pPr>
            <a:r>
              <a:rPr lang="en-US" sz="1600">
                <a:solidFill>
                  <a:srgbClr val="000000"/>
                </a:solidFill>
              </a:rPr>
              <a:t>Make sure that when the large masses are moved that the small masses only experience small oscillations.</a:t>
            </a:r>
          </a:p>
          <a:p>
            <a:pPr lvl="1" eaLnBrk="1" hangingPunct="1">
              <a:lnSpc>
                <a:spcPct val="85000"/>
              </a:lnSpc>
              <a:spcBef>
                <a:spcPts val="200"/>
              </a:spcBef>
              <a:spcAft>
                <a:spcPts val="200"/>
              </a:spcAft>
              <a:buClr>
                <a:srgbClr val="000000"/>
              </a:buClr>
              <a:buSzPct val="100000"/>
              <a:buFont typeface="Times New Roman" pitchFamily="18" charset="0"/>
              <a:buChar char="•"/>
            </a:pPr>
            <a:r>
              <a:rPr lang="en-US" sz="1600">
                <a:solidFill>
                  <a:srgbClr val="000000"/>
                </a:solidFill>
              </a:rPr>
              <a:t>Move the large masses through the full range of motion and touch the window of the case with one or both masses if possible. Do this carefully not to cause large disturbances from hitting the glass case with the masses. Note which mass doesn’t touch.</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rPr>
              <a:t>Calibration</a:t>
            </a:r>
          </a:p>
          <a:p>
            <a:pPr lvl="1" eaLnBrk="1" hangingPunct="1">
              <a:lnSpc>
                <a:spcPct val="85000"/>
              </a:lnSpc>
              <a:spcBef>
                <a:spcPts val="200"/>
              </a:spcBef>
              <a:spcAft>
                <a:spcPts val="200"/>
              </a:spcAft>
              <a:buClr>
                <a:srgbClr val="000000"/>
              </a:buClr>
              <a:buSzPct val="100000"/>
              <a:buFont typeface="Times New Roman" pitchFamily="18" charset="0"/>
              <a:buChar char="•"/>
            </a:pPr>
            <a:r>
              <a:rPr lang="en-US" sz="1600">
                <a:solidFill>
                  <a:srgbClr val="000000"/>
                </a:solidFill>
              </a:rPr>
              <a:t>Using a strong magnet move the balance through the full range of motion and mark on the graph paper where the small masses touch the glass.</a:t>
            </a:r>
          </a:p>
          <a:p>
            <a:pPr lvl="1" eaLnBrk="1" hangingPunct="1">
              <a:lnSpc>
                <a:spcPct val="85000"/>
              </a:lnSpc>
              <a:spcBef>
                <a:spcPts val="200"/>
              </a:spcBef>
              <a:spcAft>
                <a:spcPts val="200"/>
              </a:spcAft>
              <a:buClr>
                <a:srgbClr val="000000"/>
              </a:buClr>
              <a:buSzPct val="100000"/>
              <a:buFont typeface="Times New Roman" pitchFamily="18" charset="0"/>
              <a:buChar char="•"/>
            </a:pPr>
            <a:r>
              <a:rPr lang="en-US" sz="1600">
                <a:solidFill>
                  <a:srgbClr val="000000"/>
                </a:solidFill>
                <a:cs typeface="Times New Roman" pitchFamily="18" charset="0"/>
              </a:rPr>
              <a:t>To center the natural equilibrium position, we would move one small tick mark. Then we would watch which direction the masses moved towards and would move it another small tick if the movement was away from the center. Initially, one could move 2 small tick marks if one was not near the center already. The angular variation in equilibrium points from switching the mass-positions was approx. 0.01 rad = 0.8</a:t>
            </a:r>
            <a:r>
              <a:rPr lang="en-US" sz="1600">
                <a:solidFill>
                  <a:srgbClr val="000000"/>
                </a:solidFill>
              </a:rPr>
              <a:t>º. The total angular variation from maximums was 2.5º.</a:t>
            </a:r>
          </a:p>
          <a:p>
            <a:pPr lvl="1" eaLnBrk="1" hangingPunct="1">
              <a:lnSpc>
                <a:spcPct val="85000"/>
              </a:lnSpc>
              <a:spcBef>
                <a:spcPts val="200"/>
              </a:spcBef>
              <a:spcAft>
                <a:spcPts val="200"/>
              </a:spcAft>
              <a:buClr>
                <a:srgbClr val="000000"/>
              </a:buClr>
              <a:buSzPct val="100000"/>
              <a:buFont typeface="Times New Roman" pitchFamily="18" charset="0"/>
              <a:buChar char="•"/>
            </a:pPr>
            <a:r>
              <a:rPr lang="en-US" sz="1600">
                <a:solidFill>
                  <a:srgbClr val="000000"/>
                </a:solidFill>
                <a:cs typeface="Times New Roman" pitchFamily="18" charset="0"/>
              </a:rPr>
              <a:t>Measure the distance from the mirror to the midpoint between the marks where the small masses touch the glass.</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rPr>
              <a:t>Taking Data</a:t>
            </a:r>
          </a:p>
          <a:p>
            <a:pPr lvl="1" eaLnBrk="1" hangingPunct="1">
              <a:lnSpc>
                <a:spcPct val="85000"/>
              </a:lnSpc>
              <a:spcBef>
                <a:spcPts val="200"/>
              </a:spcBef>
              <a:spcAft>
                <a:spcPts val="200"/>
              </a:spcAft>
              <a:buClr>
                <a:srgbClr val="000000"/>
              </a:buClr>
              <a:buSzPct val="100000"/>
              <a:buFont typeface="Times New Roman" pitchFamily="18" charset="0"/>
              <a:buChar char="•"/>
            </a:pPr>
            <a:r>
              <a:rPr lang="en-US" sz="1600">
                <a:solidFill>
                  <a:srgbClr val="000000"/>
                </a:solidFill>
              </a:rPr>
              <a:t>Move the large masses to where one is kissing the glass.  This will be the starting position for the measurement.  Before taking data you must wait for the small masses to come to rest.  The waiting time can be reduced by slowly bringing a strong magnet near one of the small masses, thereby damping the oscillations.  </a:t>
            </a:r>
          </a:p>
        </p:txBody>
      </p:sp>
      <p:sp>
        <p:nvSpPr>
          <p:cNvPr id="17412" name="Text Box 3"/>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4B59B82E-1C9D-4FDB-90CD-E6E4C52469A1}" type="slidenum">
              <a:rPr lang="en-US" sz="1400">
                <a:solidFill>
                  <a:srgbClr val="000000"/>
                </a:solidFill>
              </a:rPr>
              <a:pPr algn="r" eaLnBrk="1" hangingPunct="1">
                <a:buClr>
                  <a:srgbClr val="000000"/>
                </a:buClr>
                <a:buSzPct val="100000"/>
                <a:buFont typeface="Times New Roman" pitchFamily="18" charset="0"/>
                <a:buNone/>
              </a:pPr>
              <a:t>16</a:t>
            </a:fld>
            <a:endParaRPr lang="en-US" sz="1400">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Procedure II</a:t>
            </a:r>
          </a:p>
        </p:txBody>
      </p:sp>
      <p:sp>
        <p:nvSpPr>
          <p:cNvPr id="18435" name="Text Box 2"/>
          <p:cNvSpPr txBox="1">
            <a:spLocks noChangeArrowheads="1"/>
          </p:cNvSpPr>
          <p:nvPr/>
        </p:nvSpPr>
        <p:spPr bwMode="auto">
          <a:xfrm>
            <a:off x="0" y="588963"/>
            <a:ext cx="28194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marL="404813" indent="-11747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300"/>
              </a:spcBef>
              <a:spcAft>
                <a:spcPts val="300"/>
              </a:spcAft>
              <a:buClr>
                <a:srgbClr val="3333CC"/>
              </a:buClr>
              <a:buSzPct val="100000"/>
              <a:buFont typeface="Wingdings" pitchFamily="2" charset="2"/>
              <a:buChar char=""/>
            </a:pPr>
            <a:r>
              <a:rPr lang="en-US">
                <a:solidFill>
                  <a:srgbClr val="000000"/>
                </a:solidFill>
              </a:rPr>
              <a:t>Making measurements</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At </a:t>
            </a:r>
            <a:r>
              <a:rPr lang="en-US" sz="2000" b="1">
                <a:solidFill>
                  <a:srgbClr val="FF0000"/>
                </a:solidFill>
              </a:rPr>
              <a:t>t=0</a:t>
            </a:r>
            <a:r>
              <a:rPr lang="en-US" sz="2000">
                <a:solidFill>
                  <a:srgbClr val="000000"/>
                </a:solidFill>
              </a:rPr>
              <a:t>,</a:t>
            </a:r>
            <a:r>
              <a:rPr lang="en-US" sz="2000">
                <a:solidFill>
                  <a:srgbClr val="FF0000"/>
                </a:solidFill>
              </a:rPr>
              <a:t> </a:t>
            </a:r>
            <a:r>
              <a:rPr lang="en-US" sz="2000">
                <a:solidFill>
                  <a:srgbClr val="000000"/>
                </a:solidFill>
              </a:rPr>
              <a:t>after the small masses have stabilized in Position I, make a mark to indicate initial position and switch the Masses to Position II</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Make </a:t>
            </a:r>
            <a:r>
              <a:rPr lang="en-US" sz="2000" b="1">
                <a:solidFill>
                  <a:srgbClr val="00B050"/>
                </a:solidFill>
              </a:rPr>
              <a:t>marks</a:t>
            </a:r>
            <a:r>
              <a:rPr lang="en-US" sz="2000">
                <a:solidFill>
                  <a:srgbClr val="000000"/>
                </a:solidFill>
              </a:rPr>
              <a:t> every 15 seconds, increasing the interval as needed to fit marks, and move down a row each half oscillation. Be sure to note intervals</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Switch to Position I after it settles, and repeat the same process</a:t>
            </a:r>
          </a:p>
        </p:txBody>
      </p:sp>
      <p:pic>
        <p:nvPicPr>
          <p:cNvPr id="184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1414463"/>
            <a:ext cx="4333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7" name="Text Box 8"/>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D94BD9EC-B2BE-415C-A40B-2EB3D0285C3C}" type="slidenum">
              <a:rPr lang="en-US" sz="1400">
                <a:solidFill>
                  <a:srgbClr val="000000"/>
                </a:solidFill>
              </a:rPr>
              <a:pPr algn="r" eaLnBrk="1" hangingPunct="1">
                <a:buClr>
                  <a:srgbClr val="000000"/>
                </a:buClr>
                <a:buSzPct val="100000"/>
                <a:buFont typeface="Times New Roman" pitchFamily="18" charset="0"/>
                <a:buNone/>
              </a:pPr>
              <a:t>17</a:t>
            </a:fld>
            <a:endParaRPr lang="en-US" sz="1400">
              <a:solidFill>
                <a:srgbClr val="000000"/>
              </a:solidFill>
            </a:endParaRPr>
          </a:p>
        </p:txBody>
      </p:sp>
      <p:pic>
        <p:nvPicPr>
          <p:cNvPr id="1843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068388"/>
            <a:ext cx="6364288"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Procedure III</a:t>
            </a:r>
          </a:p>
        </p:txBody>
      </p:sp>
      <p:sp>
        <p:nvSpPr>
          <p:cNvPr id="19459" name="Text Box 2"/>
          <p:cNvSpPr txBox="1">
            <a:spLocks noChangeArrowheads="1"/>
          </p:cNvSpPr>
          <p:nvPr/>
        </p:nvSpPr>
        <p:spPr bwMode="auto">
          <a:xfrm>
            <a:off x="0" y="706438"/>
            <a:ext cx="90678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marL="404813" indent="-11747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300"/>
              </a:spcBef>
              <a:spcAft>
                <a:spcPts val="300"/>
              </a:spcAft>
              <a:buClr>
                <a:srgbClr val="3333CC"/>
              </a:buClr>
              <a:buSzPct val="100000"/>
              <a:buFont typeface="Wingdings" pitchFamily="2" charset="2"/>
              <a:buChar char=""/>
            </a:pPr>
            <a:r>
              <a:rPr lang="en-US">
                <a:solidFill>
                  <a:srgbClr val="000000"/>
                </a:solidFill>
              </a:rPr>
              <a:t>Helpful hints</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It’s helpful to record time at which it turns around</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Number the bold vertical lines and use the distance from the bold line to the fine lines to measure distances easily</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If two intervals overlap on the same dot, go down to the next row. Either it has passed the turn around point or your intervals are too short.</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Use a timer to track overall elapsed time, and use intervals on the running time to make your marks. This is important in minimizing errors in measurements.</a:t>
            </a:r>
          </a:p>
          <a:p>
            <a:pPr eaLnBrk="1" hangingPunct="1">
              <a:lnSpc>
                <a:spcPct val="85000"/>
              </a:lnSpc>
              <a:spcBef>
                <a:spcPts val="300"/>
              </a:spcBef>
              <a:spcAft>
                <a:spcPts val="300"/>
              </a:spcAft>
              <a:buClr>
                <a:srgbClr val="3333CC"/>
              </a:buClr>
              <a:buSzPct val="100000"/>
              <a:buFont typeface="Wingdings" pitchFamily="2" charset="2"/>
              <a:buChar char=""/>
            </a:pPr>
            <a:r>
              <a:rPr lang="en-US">
                <a:solidFill>
                  <a:srgbClr val="000000"/>
                </a:solidFill>
              </a:rPr>
              <a:t>Calculating Equilibrium positions</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Two methods: amplitude and frequency</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For amplitude, take two separate averages of all marks for positions I and II, making sure there are an equal number of maxima in each direction</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For frequency, average the marks closest to ¼ and ¾ the time of each period</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Ideally, let it settle to the equilibrium point, and use that measurement.</a:t>
            </a:r>
          </a:p>
        </p:txBody>
      </p:sp>
      <p:sp>
        <p:nvSpPr>
          <p:cNvPr id="19460" name="Text Box 3"/>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9041C522-F656-4D06-B817-449D95C2AC4A}" type="slidenum">
              <a:rPr lang="en-US" sz="1400">
                <a:solidFill>
                  <a:srgbClr val="000000"/>
                </a:solidFill>
              </a:rPr>
              <a:pPr algn="r" eaLnBrk="1" hangingPunct="1">
                <a:buClr>
                  <a:srgbClr val="000000"/>
                </a:buClr>
                <a:buSzPct val="100000"/>
                <a:buFont typeface="Times New Roman" pitchFamily="18" charset="0"/>
                <a:buNone/>
              </a:pPr>
              <a:t>18</a:t>
            </a:fld>
            <a:endParaRPr lang="en-US" sz="14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Error Discussion I </a:t>
            </a:r>
          </a:p>
        </p:txBody>
      </p:sp>
      <p:sp>
        <p:nvSpPr>
          <p:cNvPr id="28674" name="Text Box 2"/>
          <p:cNvSpPr txBox="1">
            <a:spLocks noChangeArrowheads="1"/>
          </p:cNvSpPr>
          <p:nvPr/>
        </p:nvSpPr>
        <p:spPr bwMode="auto">
          <a:xfrm>
            <a:off x="0" y="709613"/>
            <a:ext cx="8845550" cy="4025900"/>
          </a:xfrm>
          <a:prstGeom prst="rect">
            <a:avLst/>
          </a:prstGeom>
          <a:noFill/>
          <a:ln>
            <a:noFill/>
          </a:ln>
          <a:effectLs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defRPr>
            </a:lvl1pPr>
            <a:lvl2pPr marL="404813" indent="-11747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defRPr>
            </a:lvl2pPr>
            <a:lvl3pPr marL="692150" indent="-173038">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defRPr>
            </a:lvl3pPr>
            <a:lvl4pPr marL="987425" indent="-18097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defRPr>
            </a:lvl9pPr>
          </a:lstStyle>
          <a:p>
            <a:pPr eaLnBrk="1" hangingPunct="1">
              <a:lnSpc>
                <a:spcPct val="85000"/>
              </a:lnSpc>
              <a:spcBef>
                <a:spcPts val="300"/>
              </a:spcBef>
              <a:spcAft>
                <a:spcPts val="300"/>
              </a:spcAft>
              <a:buClr>
                <a:srgbClr val="3333CC"/>
              </a:buClr>
              <a:buSzPct val="100000"/>
              <a:buFont typeface="Wingdings" pitchFamily="2" charset="2"/>
              <a:buChar char=""/>
              <a:defRPr/>
            </a:pPr>
            <a:r>
              <a:rPr lang="en-US" dirty="0" smtClean="0"/>
              <a:t>Neither method had serious problems with error</a:t>
            </a:r>
          </a:p>
          <a:p>
            <a:pPr lvl="1" eaLnBrk="1" hangingPunct="1">
              <a:lnSpc>
                <a:spcPct val="85000"/>
              </a:lnSpc>
              <a:spcBef>
                <a:spcPts val="250"/>
              </a:spcBef>
              <a:spcAft>
                <a:spcPts val="250"/>
              </a:spcAft>
              <a:buClr>
                <a:srgbClr val="000000"/>
              </a:buClr>
              <a:buSzPct val="100000"/>
              <a:buFont typeface="Times New Roman" panose="02020603050405020304" pitchFamily="18" charset="0"/>
              <a:buChar char="•"/>
              <a:defRPr/>
            </a:pPr>
            <a:r>
              <a:rPr lang="en-US" sz="2000" dirty="0" smtClean="0"/>
              <a:t>Constant acceleration method had </a:t>
            </a:r>
            <a:r>
              <a:rPr lang="en-US" sz="2000" dirty="0" smtClean="0">
                <a:cs typeface="Times New Roman" pitchFamily="18" charset="0"/>
              </a:rPr>
              <a:t>≈ 15% error </a:t>
            </a:r>
          </a:p>
          <a:p>
            <a:pPr lvl="1" eaLnBrk="1" hangingPunct="1">
              <a:lnSpc>
                <a:spcPct val="85000"/>
              </a:lnSpc>
              <a:spcBef>
                <a:spcPts val="250"/>
              </a:spcBef>
              <a:spcAft>
                <a:spcPts val="250"/>
              </a:spcAft>
              <a:buClr>
                <a:srgbClr val="000000"/>
              </a:buClr>
              <a:buSzPct val="100000"/>
              <a:buFont typeface="Times New Roman" panose="02020603050405020304" pitchFamily="18" charset="0"/>
              <a:buChar char="•"/>
              <a:defRPr/>
            </a:pPr>
            <a:r>
              <a:rPr lang="en-US" sz="2000" dirty="0" smtClean="0"/>
              <a:t>Equilibrium method had </a:t>
            </a:r>
            <a:r>
              <a:rPr lang="en-US" sz="2000" dirty="0" smtClean="0">
                <a:cs typeface="Times New Roman" pitchFamily="18" charset="0"/>
              </a:rPr>
              <a:t>≈ 5% error </a:t>
            </a:r>
          </a:p>
          <a:p>
            <a:pPr eaLnBrk="1" hangingPunct="1">
              <a:lnSpc>
                <a:spcPct val="85000"/>
              </a:lnSpc>
              <a:spcBef>
                <a:spcPts val="300"/>
              </a:spcBef>
              <a:spcAft>
                <a:spcPts val="300"/>
              </a:spcAft>
              <a:buClr>
                <a:srgbClr val="3333CC"/>
              </a:buClr>
              <a:buSzPct val="100000"/>
              <a:buFont typeface="Wingdings" pitchFamily="2" charset="2"/>
              <a:buChar char=""/>
              <a:defRPr/>
            </a:pPr>
            <a:r>
              <a:rPr lang="en-US" dirty="0" smtClean="0"/>
              <a:t>Using correction factor increases measured G by 6-9%</a:t>
            </a:r>
          </a:p>
          <a:p>
            <a:pPr eaLnBrk="1" hangingPunct="1">
              <a:lnSpc>
                <a:spcPct val="85000"/>
              </a:lnSpc>
              <a:spcBef>
                <a:spcPts val="300"/>
              </a:spcBef>
              <a:spcAft>
                <a:spcPts val="300"/>
              </a:spcAft>
              <a:buClr>
                <a:srgbClr val="3333CC"/>
              </a:buClr>
              <a:buSzPct val="100000"/>
              <a:buFont typeface="Wingdings" pitchFamily="2" charset="2"/>
              <a:buChar char=""/>
              <a:defRPr/>
            </a:pPr>
            <a:r>
              <a:rPr lang="en-US" dirty="0" smtClean="0"/>
              <a:t>Possible sources of error include:</a:t>
            </a:r>
          </a:p>
          <a:p>
            <a:pPr lvl="2" eaLnBrk="1" hangingPunct="1">
              <a:lnSpc>
                <a:spcPct val="85000"/>
              </a:lnSpc>
              <a:spcBef>
                <a:spcPts val="225"/>
              </a:spcBef>
              <a:spcAft>
                <a:spcPts val="225"/>
              </a:spcAft>
              <a:buClr>
                <a:schemeClr val="tx1"/>
              </a:buClr>
              <a:buSzPct val="100000"/>
              <a:buFont typeface="Times New Roman" panose="02020603050405020304" pitchFamily="18" charset="0"/>
              <a:buChar char="•"/>
              <a:defRPr/>
            </a:pPr>
            <a:r>
              <a:rPr lang="en-US" sz="1800" dirty="0" smtClean="0"/>
              <a:t>The mirror is not planar, it is concave</a:t>
            </a:r>
          </a:p>
          <a:p>
            <a:pPr lvl="3" eaLnBrk="1" hangingPunct="1">
              <a:lnSpc>
                <a:spcPct val="85000"/>
              </a:lnSpc>
              <a:spcBef>
                <a:spcPts val="225"/>
              </a:spcBef>
              <a:spcAft>
                <a:spcPts val="225"/>
              </a:spcAft>
              <a:buClr>
                <a:srgbClr val="000000"/>
              </a:buClr>
              <a:buSzPct val="100000"/>
              <a:buFont typeface="Times New Roman" panose="02020603050405020304" pitchFamily="18" charset="0"/>
              <a:buChar char="•"/>
              <a:defRPr/>
            </a:pPr>
            <a:r>
              <a:rPr lang="en-US" sz="1800" dirty="0" smtClean="0"/>
              <a:t>If mirror moves laterally, laser’s incident angle will change</a:t>
            </a:r>
          </a:p>
          <a:p>
            <a:pPr lvl="3" eaLnBrk="1" hangingPunct="1">
              <a:lnSpc>
                <a:spcPct val="85000"/>
              </a:lnSpc>
              <a:spcBef>
                <a:spcPts val="225"/>
              </a:spcBef>
              <a:spcAft>
                <a:spcPts val="225"/>
              </a:spcAft>
              <a:buClr>
                <a:srgbClr val="000000"/>
              </a:buClr>
              <a:buSzPct val="100000"/>
              <a:buFont typeface="Times New Roman" panose="02020603050405020304" pitchFamily="18" charset="0"/>
              <a:buChar char="•"/>
              <a:defRPr/>
            </a:pPr>
            <a:r>
              <a:rPr lang="en-US" sz="1800" dirty="0" smtClean="0"/>
              <a:t>If laser is not centered properly on the mirror, incident angle will not change linearly with mirror rotation</a:t>
            </a:r>
          </a:p>
          <a:p>
            <a:pPr lvl="2" eaLnBrk="1" hangingPunct="1">
              <a:lnSpc>
                <a:spcPct val="85000"/>
              </a:lnSpc>
              <a:spcBef>
                <a:spcPts val="225"/>
              </a:spcBef>
              <a:spcAft>
                <a:spcPts val="225"/>
              </a:spcAft>
              <a:buClr>
                <a:schemeClr val="tx1"/>
              </a:buClr>
              <a:buSzPct val="100000"/>
              <a:buFont typeface="Times New Roman" panose="02020603050405020304" pitchFamily="18" charset="0"/>
              <a:buChar char="•"/>
              <a:defRPr/>
            </a:pPr>
            <a:r>
              <a:rPr lang="en-US" sz="1800" dirty="0" smtClean="0"/>
              <a:t>Inaccuracies in measuring the equilibrium and dot positions on the graphs</a:t>
            </a:r>
          </a:p>
          <a:p>
            <a:pPr lvl="2" eaLnBrk="1" hangingPunct="1">
              <a:lnSpc>
                <a:spcPct val="85000"/>
              </a:lnSpc>
              <a:spcBef>
                <a:spcPts val="225"/>
              </a:spcBef>
              <a:spcAft>
                <a:spcPts val="225"/>
              </a:spcAft>
              <a:buClr>
                <a:schemeClr val="tx1"/>
              </a:buClr>
              <a:buSzPct val="100000"/>
              <a:buFont typeface="Times New Roman" panose="02020603050405020304" pitchFamily="18" charset="0"/>
              <a:buChar char="•"/>
              <a:defRPr/>
            </a:pPr>
            <a:r>
              <a:rPr lang="en-US" sz="1800" dirty="0" smtClean="0"/>
              <a:t>The separation of the large and small balls, b, is taken to be constant</a:t>
            </a:r>
          </a:p>
          <a:p>
            <a:pPr lvl="2" eaLnBrk="1" hangingPunct="1">
              <a:lnSpc>
                <a:spcPct val="85000"/>
              </a:lnSpc>
              <a:spcBef>
                <a:spcPts val="225"/>
              </a:spcBef>
              <a:spcAft>
                <a:spcPts val="225"/>
              </a:spcAft>
              <a:buClr>
                <a:schemeClr val="tx1"/>
              </a:buClr>
              <a:buSzPct val="100000"/>
              <a:buFont typeface="Times New Roman" panose="02020603050405020304" pitchFamily="18" charset="0"/>
              <a:buChar char="•"/>
              <a:defRPr/>
            </a:pPr>
            <a:r>
              <a:rPr lang="en-US" sz="1800" dirty="0" smtClean="0"/>
              <a:t>There are modes of vibration due to movement in the room and background vibrations.</a:t>
            </a:r>
          </a:p>
          <a:p>
            <a:pPr lvl="3" eaLnBrk="1" hangingPunct="1">
              <a:lnSpc>
                <a:spcPct val="85000"/>
              </a:lnSpc>
              <a:spcBef>
                <a:spcPts val="225"/>
              </a:spcBef>
              <a:spcAft>
                <a:spcPts val="225"/>
              </a:spcAft>
              <a:buClr>
                <a:schemeClr val="tx1"/>
              </a:buClr>
              <a:buSzPct val="100000"/>
              <a:buFont typeface="Times New Roman" panose="02020603050405020304" pitchFamily="18" charset="0"/>
              <a:buChar char="•"/>
              <a:defRPr/>
            </a:pPr>
            <a:r>
              <a:rPr lang="en-US" sz="1800" dirty="0" smtClean="0"/>
              <a:t>These are generally small sources of error but they can lead to inaccuracies in the position of the laser at any given time.</a:t>
            </a:r>
          </a:p>
          <a:p>
            <a:pPr marL="285750" indent="-285750" eaLnBrk="1" hangingPunct="1">
              <a:lnSpc>
                <a:spcPct val="85000"/>
              </a:lnSpc>
              <a:spcBef>
                <a:spcPts val="225"/>
              </a:spcBef>
              <a:spcAft>
                <a:spcPts val="225"/>
              </a:spcAft>
              <a:buClr>
                <a:schemeClr val="tx1"/>
              </a:buClr>
              <a:buSzPct val="100000"/>
              <a:buFont typeface="Wingdings" pitchFamily="2" charset="2"/>
              <a:buChar char="§"/>
              <a:defRPr/>
            </a:pPr>
            <a:endParaRPr lang="en-US" sz="1800" dirty="0" smtClean="0"/>
          </a:p>
        </p:txBody>
      </p:sp>
      <p:sp>
        <p:nvSpPr>
          <p:cNvPr id="20484" name="Text Box 3"/>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BF0188FA-6313-4833-9BEE-8DB2257915A0}" type="slidenum">
              <a:rPr lang="en-US" sz="1400">
                <a:solidFill>
                  <a:srgbClr val="000000"/>
                </a:solidFill>
              </a:rPr>
              <a:pPr algn="r" eaLnBrk="1" hangingPunct="1">
                <a:buClr>
                  <a:srgbClr val="000000"/>
                </a:buClr>
                <a:buSzPct val="100000"/>
                <a:buFont typeface="Times New Roman" pitchFamily="18" charset="0"/>
                <a:buNone/>
              </a:pPr>
              <a:t>19</a:t>
            </a:fld>
            <a:endParaRPr lang="en-US" sz="14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Overview</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750888"/>
            <a:ext cx="364966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6" name="Text Box 3"/>
          <p:cNvSpPr txBox="1">
            <a:spLocks noChangeArrowheads="1"/>
          </p:cNvSpPr>
          <p:nvPr/>
        </p:nvSpPr>
        <p:spPr bwMode="auto">
          <a:xfrm>
            <a:off x="5049838" y="5330825"/>
            <a:ext cx="3679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spcBef>
                <a:spcPts val="1500"/>
              </a:spcBef>
              <a:buClr>
                <a:srgbClr val="000000"/>
              </a:buClr>
              <a:buSzPct val="100000"/>
              <a:buFont typeface="Times New Roman" pitchFamily="18" charset="0"/>
              <a:buNone/>
            </a:pPr>
            <a:r>
              <a:rPr lang="en-US">
                <a:solidFill>
                  <a:srgbClr val="000000"/>
                </a:solidFill>
              </a:rPr>
              <a:t>Henry Cavendish</a:t>
            </a:r>
          </a:p>
        </p:txBody>
      </p:sp>
      <p:sp>
        <p:nvSpPr>
          <p:cNvPr id="3077" name="Text Box 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B5A1160C-60D9-4957-A334-71D94D9A83F8}" type="slidenum">
              <a:rPr lang="en-US" sz="1400">
                <a:solidFill>
                  <a:srgbClr val="000000"/>
                </a:solidFill>
              </a:rPr>
              <a:pPr algn="r" eaLnBrk="1" hangingPunct="1">
                <a:buClr>
                  <a:srgbClr val="000000"/>
                </a:buClr>
                <a:buSzPct val="100000"/>
                <a:buFont typeface="Times New Roman" pitchFamily="18" charset="0"/>
                <a:buNone/>
              </a:pPr>
              <a:t>2</a:t>
            </a:fld>
            <a:endParaRPr lang="en-US" sz="1400">
              <a:solidFill>
                <a:srgbClr val="000000"/>
              </a:solidFill>
            </a:endParaRPr>
          </a:p>
        </p:txBody>
      </p:sp>
      <p:sp>
        <p:nvSpPr>
          <p:cNvPr id="3078" name="Rectangle 5"/>
          <p:cNvSpPr>
            <a:spLocks noChangeArrowheads="1"/>
          </p:cNvSpPr>
          <p:nvPr/>
        </p:nvSpPr>
        <p:spPr bwMode="auto">
          <a:xfrm>
            <a:off x="161925" y="790575"/>
            <a:ext cx="440055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69863" indent="-169863">
              <a:lnSpc>
                <a:spcPct val="85000"/>
              </a:lnSpc>
              <a:spcBef>
                <a:spcPts val="300"/>
              </a:spcBef>
              <a:spcAft>
                <a:spcPts val="300"/>
              </a:spcAft>
              <a:buClr>
                <a:srgbClr val="3333CC"/>
              </a:buClr>
              <a:buSzPct val="100000"/>
              <a:buFont typeface="Wingdings" pitchFamily="2" charset="2"/>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b="1">
                <a:solidFill>
                  <a:srgbClr val="0000CC"/>
                </a:solidFill>
              </a:rPr>
              <a:t>Cavendish History</a:t>
            </a:r>
          </a:p>
          <a:p>
            <a:pPr marL="169863" indent="-169863">
              <a:lnSpc>
                <a:spcPct val="85000"/>
              </a:lnSpc>
              <a:spcBef>
                <a:spcPts val="300"/>
              </a:spcBef>
              <a:spcAft>
                <a:spcPts val="300"/>
              </a:spcAft>
              <a:buClr>
                <a:srgbClr val="3333CC"/>
              </a:buClr>
              <a:buSzPct val="100000"/>
              <a:buFont typeface="Wingdings" pitchFamily="2" charset="2"/>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b="1">
                <a:solidFill>
                  <a:srgbClr val="0000CC"/>
                </a:solidFill>
              </a:rPr>
              <a:t>Theory of Measurement</a:t>
            </a:r>
          </a:p>
          <a:p>
            <a:pPr marL="452438" lvl="1" indent="-168275">
              <a:lnSpc>
                <a:spcPct val="85000"/>
              </a:lnSpc>
              <a:spcBef>
                <a:spcPts val="250"/>
              </a:spcBef>
              <a:spcAft>
                <a:spcPts val="250"/>
              </a:spcAft>
              <a:buClr>
                <a:srgbClr val="000000"/>
              </a:buClr>
              <a:buSzPct val="100000"/>
              <a:buFont typeface="Times New Roman" pitchFamily="18"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sz="2000">
                <a:solidFill>
                  <a:srgbClr val="000000"/>
                </a:solidFill>
              </a:rPr>
              <a:t>Derivations</a:t>
            </a:r>
          </a:p>
          <a:p>
            <a:pPr marL="169863" indent="-169863">
              <a:lnSpc>
                <a:spcPct val="85000"/>
              </a:lnSpc>
              <a:spcBef>
                <a:spcPts val="300"/>
              </a:spcBef>
              <a:spcAft>
                <a:spcPts val="300"/>
              </a:spcAft>
              <a:buClr>
                <a:srgbClr val="3333CC"/>
              </a:buClr>
              <a:buSzPct val="100000"/>
              <a:buFont typeface="Wingdings" pitchFamily="2" charset="2"/>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b="1">
                <a:solidFill>
                  <a:srgbClr val="0000CC"/>
                </a:solidFill>
              </a:rPr>
              <a:t>Apparatus</a:t>
            </a:r>
          </a:p>
          <a:p>
            <a:pPr marL="169863" indent="-169863">
              <a:lnSpc>
                <a:spcPct val="85000"/>
              </a:lnSpc>
              <a:spcBef>
                <a:spcPts val="300"/>
              </a:spcBef>
              <a:spcAft>
                <a:spcPts val="300"/>
              </a:spcAft>
              <a:buClr>
                <a:srgbClr val="3333CC"/>
              </a:buClr>
              <a:buSzPct val="100000"/>
              <a:buFont typeface="Wingdings" pitchFamily="2" charset="2"/>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b="1">
                <a:solidFill>
                  <a:srgbClr val="0000CC"/>
                </a:solidFill>
              </a:rPr>
              <a:t>Procedure</a:t>
            </a:r>
          </a:p>
          <a:p>
            <a:pPr marL="169863" indent="-169863">
              <a:lnSpc>
                <a:spcPct val="85000"/>
              </a:lnSpc>
              <a:spcBef>
                <a:spcPts val="300"/>
              </a:spcBef>
              <a:spcAft>
                <a:spcPts val="300"/>
              </a:spcAft>
              <a:buClr>
                <a:srgbClr val="3333CC"/>
              </a:buClr>
              <a:buSzPct val="100000"/>
              <a:buFont typeface="Wingdings" pitchFamily="2" charset="2"/>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b="1">
                <a:solidFill>
                  <a:srgbClr val="0000CC"/>
                </a:solidFill>
              </a:rPr>
              <a:t>Results</a:t>
            </a:r>
          </a:p>
          <a:p>
            <a:pPr marL="452438" lvl="1" indent="-168275">
              <a:lnSpc>
                <a:spcPct val="85000"/>
              </a:lnSpc>
              <a:spcBef>
                <a:spcPts val="250"/>
              </a:spcBef>
              <a:spcAft>
                <a:spcPts val="250"/>
              </a:spcAft>
              <a:buClr>
                <a:srgbClr val="000000"/>
              </a:buClr>
              <a:buSzPct val="100000"/>
              <a:buFont typeface="Times New Roman" pitchFamily="18"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sz="2000">
                <a:solidFill>
                  <a:srgbClr val="000000"/>
                </a:solidFill>
              </a:rPr>
              <a:t>Constant Acceleration Method</a:t>
            </a:r>
          </a:p>
          <a:p>
            <a:pPr marL="452438" lvl="1" indent="-168275">
              <a:lnSpc>
                <a:spcPct val="85000"/>
              </a:lnSpc>
              <a:spcBef>
                <a:spcPts val="250"/>
              </a:spcBef>
              <a:spcAft>
                <a:spcPts val="250"/>
              </a:spcAft>
              <a:buClr>
                <a:srgbClr val="000000"/>
              </a:buClr>
              <a:buSzPct val="100000"/>
              <a:buFont typeface="Times New Roman" pitchFamily="18"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sz="2000">
                <a:solidFill>
                  <a:srgbClr val="000000"/>
                </a:solidFill>
              </a:rPr>
              <a:t>Periodic Measurement Method</a:t>
            </a:r>
          </a:p>
          <a:p>
            <a:pPr marL="169863" indent="-169863">
              <a:lnSpc>
                <a:spcPct val="85000"/>
              </a:lnSpc>
              <a:spcBef>
                <a:spcPts val="300"/>
              </a:spcBef>
              <a:spcAft>
                <a:spcPts val="300"/>
              </a:spcAft>
              <a:buClr>
                <a:srgbClr val="3333CC"/>
              </a:buClr>
              <a:buSzPct val="100000"/>
              <a:buFont typeface="Wingdings" pitchFamily="2" charset="2"/>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b="1">
                <a:solidFill>
                  <a:srgbClr val="0000CC"/>
                </a:solidFill>
              </a:rPr>
              <a:t>Conclusion and Sources</a:t>
            </a:r>
          </a:p>
          <a:p>
            <a:pPr marL="452438" lvl="1" indent="-168275">
              <a:lnSpc>
                <a:spcPct val="85000"/>
              </a:lnSpc>
              <a:spcBef>
                <a:spcPts val="250"/>
              </a:spcBef>
              <a:spcAft>
                <a:spcPts val="250"/>
              </a:spcAft>
              <a:buClr>
                <a:srgbClr val="000000"/>
              </a:buClr>
              <a:buSzPct val="100000"/>
              <a:buFont typeface="Times New Roman" pitchFamily="18"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sz="2000">
                <a:solidFill>
                  <a:srgbClr val="000000"/>
                </a:solidFill>
              </a:rPr>
              <a:t>Error Discussion</a:t>
            </a:r>
          </a:p>
          <a:p>
            <a:pPr marL="169863" indent="-169863">
              <a:lnSpc>
                <a:spcPct val="85000"/>
              </a:lnSpc>
              <a:spcBef>
                <a:spcPts val="300"/>
              </a:spcBef>
              <a:spcAft>
                <a:spcPts val="300"/>
              </a:spcAft>
              <a:buClr>
                <a:srgbClr val="3333CC"/>
              </a:buClr>
              <a:buSzPct val="100000"/>
              <a:buFont typeface="Wingdings" pitchFamily="2" charset="2"/>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b="1">
                <a:solidFill>
                  <a:srgbClr val="0000CC"/>
                </a:solidFill>
              </a:rPr>
              <a:t>Procedure Appendix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Error Discussion II</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b="15182"/>
          <a:stretch>
            <a:fillRect/>
          </a:stretch>
        </p:blipFill>
        <p:spPr bwMode="auto">
          <a:xfrm>
            <a:off x="217488" y="3200400"/>
            <a:ext cx="86375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08" name="Text Box 3"/>
          <p:cNvSpPr txBox="1">
            <a:spLocks noChangeArrowheads="1"/>
          </p:cNvSpPr>
          <p:nvPr/>
        </p:nvSpPr>
        <p:spPr bwMode="auto">
          <a:xfrm>
            <a:off x="209550" y="590550"/>
            <a:ext cx="87725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marL="404813" indent="-11747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300"/>
              </a:spcBef>
              <a:spcAft>
                <a:spcPts val="300"/>
              </a:spcAft>
              <a:buClr>
                <a:srgbClr val="3333CC"/>
              </a:buClr>
              <a:buSzPct val="100000"/>
              <a:buFont typeface="Wingdings" pitchFamily="2" charset="2"/>
              <a:buChar char=""/>
            </a:pPr>
            <a:r>
              <a:rPr lang="en-US">
                <a:solidFill>
                  <a:srgbClr val="000000"/>
                </a:solidFill>
              </a:rPr>
              <a:t>Uncertainty in the “b” value given by apparatus manual</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b changed throughout experiment as arm rotated</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The equilibrium points were not at the center between windows</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At position 1, the equilibrium was .571 m (~3.9</a:t>
            </a:r>
            <a:r>
              <a:rPr lang="en-US" sz="2000" baseline="60000">
                <a:solidFill>
                  <a:srgbClr val="000000"/>
                </a:solidFill>
              </a:rPr>
              <a:t>o</a:t>
            </a:r>
            <a:r>
              <a:rPr lang="en-US" sz="2000">
                <a:solidFill>
                  <a:srgbClr val="000000"/>
                </a:solidFill>
              </a:rPr>
              <a:t>) from the center position</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At position 2, the equilibrium was .469 m (~3.2</a:t>
            </a:r>
            <a:r>
              <a:rPr lang="en-US" sz="2000" baseline="60000">
                <a:solidFill>
                  <a:srgbClr val="000000"/>
                </a:solidFill>
              </a:rPr>
              <a:t>o</a:t>
            </a:r>
            <a:r>
              <a:rPr lang="en-US" sz="2000">
                <a:solidFill>
                  <a:srgbClr val="000000"/>
                </a:solidFill>
              </a:rPr>
              <a:t>) from the center position</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Total change in b (window to center) in our experiment was 0.19 cm, or 0.4% of accepted value of b</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Not a significant source of error</a:t>
            </a:r>
          </a:p>
        </p:txBody>
      </p:sp>
      <p:sp>
        <p:nvSpPr>
          <p:cNvPr id="21509" name="Text Box 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1C66817E-1C79-4D18-905F-7E391122E4B2}" type="slidenum">
              <a:rPr lang="en-US" sz="1400">
                <a:solidFill>
                  <a:srgbClr val="000000"/>
                </a:solidFill>
              </a:rPr>
              <a:pPr algn="r" eaLnBrk="1" hangingPunct="1">
                <a:buClr>
                  <a:srgbClr val="000000"/>
                </a:buClr>
                <a:buSzPct val="100000"/>
                <a:buFont typeface="Times New Roman" pitchFamily="18" charset="0"/>
                <a:buNone/>
              </a:pPr>
              <a:t>20</a:t>
            </a:fld>
            <a:endParaRPr lang="en-US" sz="1400">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457200" y="609600"/>
            <a:ext cx="7848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173038" indent="-173038">
              <a:tabLst>
                <a:tab pos="173038" algn="l"/>
                <a:tab pos="1087438" algn="l"/>
                <a:tab pos="2001838" algn="l"/>
                <a:tab pos="2916238" algn="l"/>
                <a:tab pos="3830638" algn="l"/>
                <a:tab pos="4745038" algn="l"/>
                <a:tab pos="5659438" algn="l"/>
                <a:tab pos="6573838" algn="l"/>
                <a:tab pos="7488238" algn="l"/>
                <a:tab pos="8402638" algn="l"/>
                <a:tab pos="9317038" algn="l"/>
                <a:tab pos="10231438" algn="l"/>
              </a:tabLst>
              <a:defRPr sz="2400">
                <a:solidFill>
                  <a:schemeClr val="bg1"/>
                </a:solidFill>
                <a:latin typeface="Times New Roman" pitchFamily="18" charset="0"/>
              </a:defRPr>
            </a:lvl1pPr>
            <a:lvl2pPr>
              <a:tabLst>
                <a:tab pos="173038" algn="l"/>
                <a:tab pos="1087438" algn="l"/>
                <a:tab pos="2001838" algn="l"/>
                <a:tab pos="2916238" algn="l"/>
                <a:tab pos="3830638" algn="l"/>
                <a:tab pos="4745038" algn="l"/>
                <a:tab pos="5659438" algn="l"/>
                <a:tab pos="6573838" algn="l"/>
                <a:tab pos="7488238" algn="l"/>
                <a:tab pos="8402638" algn="l"/>
                <a:tab pos="9317038" algn="l"/>
                <a:tab pos="10231438" algn="l"/>
              </a:tabLst>
              <a:defRPr sz="2400">
                <a:solidFill>
                  <a:schemeClr val="bg1"/>
                </a:solidFill>
                <a:latin typeface="Times New Roman" pitchFamily="18" charset="0"/>
              </a:defRPr>
            </a:lvl2pPr>
            <a:lvl3pPr>
              <a:tabLst>
                <a:tab pos="173038" algn="l"/>
                <a:tab pos="1087438" algn="l"/>
                <a:tab pos="2001838" algn="l"/>
                <a:tab pos="2916238" algn="l"/>
                <a:tab pos="3830638" algn="l"/>
                <a:tab pos="4745038" algn="l"/>
                <a:tab pos="5659438" algn="l"/>
                <a:tab pos="6573838" algn="l"/>
                <a:tab pos="7488238" algn="l"/>
                <a:tab pos="8402638" algn="l"/>
                <a:tab pos="9317038" algn="l"/>
                <a:tab pos="10231438" algn="l"/>
              </a:tabLst>
              <a:defRPr sz="2400">
                <a:solidFill>
                  <a:schemeClr val="bg1"/>
                </a:solidFill>
                <a:latin typeface="Times New Roman" pitchFamily="18" charset="0"/>
              </a:defRPr>
            </a:lvl3pPr>
            <a:lvl4pPr>
              <a:tabLst>
                <a:tab pos="173038" algn="l"/>
                <a:tab pos="1087438" algn="l"/>
                <a:tab pos="2001838" algn="l"/>
                <a:tab pos="2916238" algn="l"/>
                <a:tab pos="3830638" algn="l"/>
                <a:tab pos="4745038" algn="l"/>
                <a:tab pos="5659438" algn="l"/>
                <a:tab pos="6573838" algn="l"/>
                <a:tab pos="7488238" algn="l"/>
                <a:tab pos="8402638" algn="l"/>
                <a:tab pos="9317038" algn="l"/>
                <a:tab pos="10231438" algn="l"/>
              </a:tabLst>
              <a:defRPr sz="2400">
                <a:solidFill>
                  <a:schemeClr val="bg1"/>
                </a:solidFill>
                <a:latin typeface="Times New Roman" pitchFamily="18" charset="0"/>
              </a:defRPr>
            </a:lvl4pPr>
            <a:lvl5pPr>
              <a:tabLst>
                <a:tab pos="173038" algn="l"/>
                <a:tab pos="1087438" algn="l"/>
                <a:tab pos="2001838" algn="l"/>
                <a:tab pos="2916238" algn="l"/>
                <a:tab pos="3830638" algn="l"/>
                <a:tab pos="4745038" algn="l"/>
                <a:tab pos="5659438" algn="l"/>
                <a:tab pos="6573838" algn="l"/>
                <a:tab pos="7488238" algn="l"/>
                <a:tab pos="8402638" algn="l"/>
                <a:tab pos="9317038" algn="l"/>
                <a:tab pos="10231438"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173038" algn="l"/>
                <a:tab pos="1087438" algn="l"/>
                <a:tab pos="2001838" algn="l"/>
                <a:tab pos="2916238" algn="l"/>
                <a:tab pos="3830638" algn="l"/>
                <a:tab pos="4745038" algn="l"/>
                <a:tab pos="5659438" algn="l"/>
                <a:tab pos="6573838" algn="l"/>
                <a:tab pos="7488238" algn="l"/>
                <a:tab pos="8402638" algn="l"/>
                <a:tab pos="9317038" algn="l"/>
                <a:tab pos="10231438"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173038" algn="l"/>
                <a:tab pos="1087438" algn="l"/>
                <a:tab pos="2001838" algn="l"/>
                <a:tab pos="2916238" algn="l"/>
                <a:tab pos="3830638" algn="l"/>
                <a:tab pos="4745038" algn="l"/>
                <a:tab pos="5659438" algn="l"/>
                <a:tab pos="6573838" algn="l"/>
                <a:tab pos="7488238" algn="l"/>
                <a:tab pos="8402638" algn="l"/>
                <a:tab pos="9317038" algn="l"/>
                <a:tab pos="10231438"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173038" algn="l"/>
                <a:tab pos="1087438" algn="l"/>
                <a:tab pos="2001838" algn="l"/>
                <a:tab pos="2916238" algn="l"/>
                <a:tab pos="3830638" algn="l"/>
                <a:tab pos="4745038" algn="l"/>
                <a:tab pos="5659438" algn="l"/>
                <a:tab pos="6573838" algn="l"/>
                <a:tab pos="7488238" algn="l"/>
                <a:tab pos="8402638" algn="l"/>
                <a:tab pos="9317038" algn="l"/>
                <a:tab pos="10231438"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173038" algn="l"/>
                <a:tab pos="1087438" algn="l"/>
                <a:tab pos="2001838" algn="l"/>
                <a:tab pos="2916238" algn="l"/>
                <a:tab pos="3830638" algn="l"/>
                <a:tab pos="4745038" algn="l"/>
                <a:tab pos="5659438" algn="l"/>
                <a:tab pos="6573838" algn="l"/>
                <a:tab pos="7488238" algn="l"/>
                <a:tab pos="8402638" algn="l"/>
                <a:tab pos="9317038" algn="l"/>
                <a:tab pos="10231438" algn="l"/>
              </a:tabLst>
              <a:defRPr sz="2400">
                <a:solidFill>
                  <a:schemeClr val="bg1"/>
                </a:solidFill>
                <a:latin typeface="Times New Roman" pitchFamily="18" charset="0"/>
              </a:defRPr>
            </a:lvl9pPr>
          </a:lstStyle>
          <a:p>
            <a:pPr eaLnBrk="1" hangingPunct="1">
              <a:spcBef>
                <a:spcPts val="1250"/>
              </a:spcBef>
              <a:buClr>
                <a:srgbClr val="0070C0"/>
              </a:buClr>
              <a:buSzPct val="100000"/>
              <a:buFont typeface="Wingdings" pitchFamily="2" charset="2"/>
              <a:buNone/>
            </a:pPr>
            <a:endParaRPr lang="en-US" sz="2000">
              <a:solidFill>
                <a:srgbClr val="000000"/>
              </a:solidFill>
            </a:endParaRPr>
          </a:p>
          <a:p>
            <a:pPr eaLnBrk="1" hangingPunct="1">
              <a:spcBef>
                <a:spcPts val="1250"/>
              </a:spcBef>
            </a:pPr>
            <a:endParaRPr lang="en-US" sz="2000">
              <a:solidFill>
                <a:srgbClr val="000000"/>
              </a:solidFill>
            </a:endParaRPr>
          </a:p>
          <a:p>
            <a:pPr eaLnBrk="1" hangingPunct="1">
              <a:spcBef>
                <a:spcPts val="1250"/>
              </a:spcBef>
            </a:pPr>
            <a:endParaRPr lang="en-US" sz="2000">
              <a:solidFill>
                <a:srgbClr val="000000"/>
              </a:solidFill>
            </a:endParaRPr>
          </a:p>
        </p:txBody>
      </p:sp>
      <p:sp>
        <p:nvSpPr>
          <p:cNvPr id="22531" name="Text Box 2"/>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Sources</a:t>
            </a:r>
          </a:p>
        </p:txBody>
      </p:sp>
      <p:sp>
        <p:nvSpPr>
          <p:cNvPr id="22532" name="Text Box 3"/>
          <p:cNvSpPr txBox="1">
            <a:spLocks noChangeArrowheads="1"/>
          </p:cNvSpPr>
          <p:nvPr/>
        </p:nvSpPr>
        <p:spPr bwMode="auto">
          <a:xfrm>
            <a:off x="488950" y="831850"/>
            <a:ext cx="78486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spcBef>
                <a:spcPts val="1125"/>
              </a:spcBef>
              <a:buClr>
                <a:srgbClr val="000000"/>
              </a:buClr>
              <a:buSzPct val="100000"/>
              <a:buFont typeface="Times New Roman" pitchFamily="18" charset="0"/>
              <a:buNone/>
            </a:pPr>
            <a:r>
              <a:rPr lang="en-US" sz="1800">
                <a:solidFill>
                  <a:srgbClr val="000000"/>
                </a:solidFill>
              </a:rPr>
              <a:t>http://en.wikipedia.org/wiki/Cavendish_experiment</a:t>
            </a:r>
          </a:p>
          <a:p>
            <a:pPr eaLnBrk="1" hangingPunct="1">
              <a:spcBef>
                <a:spcPts val="1125"/>
              </a:spcBef>
              <a:buClr>
                <a:srgbClr val="000000"/>
              </a:buClr>
              <a:buSzPct val="100000"/>
              <a:buFont typeface="Times New Roman" pitchFamily="18" charset="0"/>
              <a:buNone/>
            </a:pPr>
            <a:r>
              <a:rPr lang="en-US" sz="1800" u="sng">
                <a:solidFill>
                  <a:srgbClr val="000000"/>
                </a:solidFill>
              </a:rPr>
              <a:t>http://www.nhn.ou.edu/~johnson/Education/Juniorlab/Cavendish/Pasco8215.pdf</a:t>
            </a:r>
          </a:p>
          <a:p>
            <a:pPr eaLnBrk="1" hangingPunct="1">
              <a:spcBef>
                <a:spcPts val="1125"/>
              </a:spcBef>
              <a:buClr>
                <a:srgbClr val="000000"/>
              </a:buClr>
              <a:buSzPct val="100000"/>
              <a:buFont typeface="Times New Roman" pitchFamily="18" charset="0"/>
              <a:buNone/>
            </a:pPr>
            <a:r>
              <a:rPr lang="en-US" sz="1800" u="sng">
                <a:solidFill>
                  <a:srgbClr val="000000"/>
                </a:solidFill>
              </a:rPr>
              <a:t>http://physics.nist.gov/cuu/Constants/codata.pdf</a:t>
            </a:r>
          </a:p>
          <a:p>
            <a:pPr eaLnBrk="1" hangingPunct="1">
              <a:spcBef>
                <a:spcPts val="1125"/>
              </a:spcBef>
              <a:buClr>
                <a:srgbClr val="000000"/>
              </a:buClr>
              <a:buSzPct val="100000"/>
              <a:buFont typeface="Times New Roman" pitchFamily="18" charset="0"/>
              <a:buNone/>
            </a:pPr>
            <a:r>
              <a:rPr lang="en-US" sz="1800" u="sng">
                <a:solidFill>
                  <a:srgbClr val="000000"/>
                </a:solidFill>
              </a:rPr>
              <a:t>http://www.physik.uni-wuerzburg.de/~rkritzer/grav.pdf</a:t>
            </a:r>
          </a:p>
          <a:p>
            <a:pPr eaLnBrk="1" hangingPunct="1">
              <a:spcBef>
                <a:spcPts val="1125"/>
              </a:spcBef>
              <a:buClr>
                <a:srgbClr val="000000"/>
              </a:buClr>
              <a:buSzPct val="100000"/>
              <a:buFont typeface="Times New Roman" pitchFamily="18" charset="0"/>
              <a:buNone/>
            </a:pPr>
            <a:r>
              <a:rPr lang="en-US" sz="1800" u="sng">
                <a:solidFill>
                  <a:srgbClr val="000000"/>
                </a:solidFill>
              </a:rPr>
              <a:t>http://www.npl.washington.edu/eotwash/publications/pdf/prl85-2869.pdf</a:t>
            </a:r>
          </a:p>
          <a:p>
            <a:pPr eaLnBrk="1" hangingPunct="1">
              <a:spcBef>
                <a:spcPts val="1125"/>
              </a:spcBef>
              <a:buClr>
                <a:srgbClr val="000000"/>
              </a:buClr>
              <a:buSzPct val="100000"/>
              <a:buFont typeface="Times New Roman" pitchFamily="18" charset="0"/>
              <a:buNone/>
            </a:pPr>
            <a:endParaRPr lang="en-US" sz="1800" u="sng">
              <a:solidFill>
                <a:srgbClr val="000000"/>
              </a:solidFill>
            </a:endParaRPr>
          </a:p>
        </p:txBody>
      </p:sp>
      <p:sp>
        <p:nvSpPr>
          <p:cNvPr id="22533" name="Text Box 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CDCF1157-808B-4B90-839C-736C640B6F62}" type="slidenum">
              <a:rPr lang="en-US" sz="1400">
                <a:solidFill>
                  <a:srgbClr val="000000"/>
                </a:solidFill>
              </a:rPr>
              <a:pPr algn="r" eaLnBrk="1" hangingPunct="1">
                <a:buClr>
                  <a:srgbClr val="000000"/>
                </a:buClr>
                <a:buSzPct val="100000"/>
                <a:buFont typeface="Times New Roman" pitchFamily="18" charset="0"/>
                <a:buNone/>
              </a:pPr>
              <a:t>21</a:t>
            </a:fld>
            <a:endParaRPr lang="en-US" sz="14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Fall 2013 Equilibrium Data</a:t>
            </a:r>
          </a:p>
        </p:txBody>
      </p:sp>
      <p:sp>
        <p:nvSpPr>
          <p:cNvPr id="23555" name="Text Box 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713BFD30-9837-46AF-BA39-1C602FBA51B2}" type="slidenum">
              <a:rPr lang="en-US" sz="1400">
                <a:solidFill>
                  <a:srgbClr val="000000"/>
                </a:solidFill>
              </a:rPr>
              <a:pPr algn="r" eaLnBrk="1" hangingPunct="1">
                <a:buClr>
                  <a:srgbClr val="000000"/>
                </a:buClr>
                <a:buSzPct val="100000"/>
                <a:buFont typeface="Times New Roman" pitchFamily="18" charset="0"/>
                <a:buNone/>
              </a:pPr>
              <a:t>22</a:t>
            </a:fld>
            <a:endParaRPr lang="en-US" sz="1400">
              <a:solidFill>
                <a:srgbClr val="000000"/>
              </a:solidFill>
            </a:endParaRPr>
          </a:p>
        </p:txBody>
      </p:sp>
      <p:graphicFrame>
        <p:nvGraphicFramePr>
          <p:cNvPr id="7" name="Chart 6"/>
          <p:cNvGraphicFramePr>
            <a:graphicFrameLocks/>
          </p:cNvGraphicFramePr>
          <p:nvPr/>
        </p:nvGraphicFramePr>
        <p:xfrm>
          <a:off x="0" y="1981200"/>
          <a:ext cx="8848725" cy="4108133"/>
        </p:xfrm>
        <a:graphic>
          <a:graphicData uri="http://schemas.openxmlformats.org/drawingml/2006/chart">
            <c:chart xmlns:c="http://schemas.openxmlformats.org/drawingml/2006/chart" xmlns:r="http://schemas.openxmlformats.org/officeDocument/2006/relationships" r:id="rId3"/>
          </a:graphicData>
        </a:graphic>
      </p:graphicFrame>
      <p:sp>
        <p:nvSpPr>
          <p:cNvPr id="23557" name="Text Box 3"/>
          <p:cNvSpPr txBox="1">
            <a:spLocks noChangeArrowheads="1"/>
          </p:cNvSpPr>
          <p:nvPr/>
        </p:nvSpPr>
        <p:spPr bwMode="auto">
          <a:xfrm>
            <a:off x="0" y="914400"/>
            <a:ext cx="92964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The measurements resulted in G=</a:t>
            </a:r>
            <a:r>
              <a:rPr lang="en-US" sz="2000">
                <a:solidFill>
                  <a:srgbClr val="000000"/>
                </a:solidFill>
              </a:rPr>
              <a:t>6.69 x 10</a:t>
            </a:r>
            <a:r>
              <a:rPr lang="en-US" sz="2000" baseline="30000">
                <a:solidFill>
                  <a:srgbClr val="000000"/>
                </a:solidFill>
              </a:rPr>
              <a:t>-11</a:t>
            </a:r>
            <a:r>
              <a:rPr lang="en-US" sz="2000">
                <a:solidFill>
                  <a:srgbClr val="000000"/>
                </a:solidFill>
                <a:cs typeface="Times New Roman" pitchFamily="18" charset="0"/>
              </a:rPr>
              <a:t> a</a:t>
            </a:r>
            <a:r>
              <a:rPr lang="en-US" sz="2000">
                <a:solidFill>
                  <a:srgbClr val="000000"/>
                </a:solidFill>
              </a:rPr>
              <a:t> 0.3%</a:t>
            </a:r>
            <a:r>
              <a:rPr lang="en-US" sz="2000">
                <a:solidFill>
                  <a:srgbClr val="000000"/>
                </a:solidFill>
                <a:cs typeface="Times New Roman" pitchFamily="18" charset="0"/>
              </a:rPr>
              <a:t> deviation from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These results are unusually close. This may be the result of our method of calculating the period with elapsed time over several oscillations or simply by chance</a:t>
            </a:r>
          </a:p>
        </p:txBody>
      </p:sp>
      <p:sp>
        <p:nvSpPr>
          <p:cNvPr id="23558" name="TextBox 1"/>
          <p:cNvSpPr txBox="1">
            <a:spLocks noChangeArrowheads="1"/>
          </p:cNvSpPr>
          <p:nvPr/>
        </p:nvSpPr>
        <p:spPr bwMode="auto">
          <a:xfrm>
            <a:off x="503238" y="6170613"/>
            <a:ext cx="670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tx1"/>
                </a:solidFill>
              </a:rPr>
              <a:t>Josh Villatoro, Hunter Ash</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Spring 2013 Equilibrium Data</a:t>
            </a:r>
          </a:p>
        </p:txBody>
      </p:sp>
      <p:sp>
        <p:nvSpPr>
          <p:cNvPr id="24579" name="Text Box 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FD1F6ECB-2F00-44DA-9620-B06BFABBF34B}" type="slidenum">
              <a:rPr lang="en-US" sz="1400">
                <a:solidFill>
                  <a:srgbClr val="000000"/>
                </a:solidFill>
              </a:rPr>
              <a:pPr algn="r" eaLnBrk="1" hangingPunct="1">
                <a:buClr>
                  <a:srgbClr val="000000"/>
                </a:buClr>
                <a:buSzPct val="100000"/>
                <a:buFont typeface="Times New Roman" pitchFamily="18" charset="0"/>
                <a:buNone/>
              </a:pPr>
              <a:t>23</a:t>
            </a:fld>
            <a:endParaRPr lang="en-US" sz="1400">
              <a:solidFill>
                <a:srgbClr val="000000"/>
              </a:solidFill>
            </a:endParaRPr>
          </a:p>
        </p:txBody>
      </p:sp>
      <p:graphicFrame>
        <p:nvGraphicFramePr>
          <p:cNvPr id="6" name="Chart 5"/>
          <p:cNvGraphicFramePr/>
          <p:nvPr/>
        </p:nvGraphicFramePr>
        <p:xfrm>
          <a:off x="1066800" y="2209800"/>
          <a:ext cx="7162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4581" name="Text Box 3"/>
          <p:cNvSpPr txBox="1">
            <a:spLocks noChangeArrowheads="1"/>
          </p:cNvSpPr>
          <p:nvPr/>
        </p:nvSpPr>
        <p:spPr bwMode="auto">
          <a:xfrm>
            <a:off x="-7938" y="625475"/>
            <a:ext cx="9144001"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The measurements resulted in G=</a:t>
            </a:r>
            <a:r>
              <a:rPr lang="en-US" sz="2000">
                <a:solidFill>
                  <a:srgbClr val="000000"/>
                </a:solidFill>
              </a:rPr>
              <a:t>6.81 x 10</a:t>
            </a:r>
            <a:r>
              <a:rPr lang="en-US" sz="2000" baseline="30000">
                <a:solidFill>
                  <a:srgbClr val="000000"/>
                </a:solidFill>
              </a:rPr>
              <a:t>-11</a:t>
            </a:r>
            <a:r>
              <a:rPr lang="en-US" sz="2000">
                <a:solidFill>
                  <a:srgbClr val="000000"/>
                </a:solidFill>
                <a:cs typeface="Times New Roman" pitchFamily="18" charset="0"/>
              </a:rPr>
              <a:t> </a:t>
            </a:r>
            <a:r>
              <a:rPr lang="en-US" sz="2000">
                <a:solidFill>
                  <a:srgbClr val="000000"/>
                </a:solidFill>
              </a:rPr>
              <a:t>-  2%</a:t>
            </a:r>
            <a:r>
              <a:rPr lang="en-US" sz="2000">
                <a:solidFill>
                  <a:srgbClr val="000000"/>
                </a:solidFill>
                <a:cs typeface="Times New Roman" pitchFamily="18" charset="0"/>
              </a:rPr>
              <a:t> greater than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Given that the experimental error is within 10%, these are excellent results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65125" y="60325"/>
            <a:ext cx="9777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Spring 2013 Constant Accel. Data</a:t>
            </a:r>
          </a:p>
        </p:txBody>
      </p:sp>
      <p:sp>
        <p:nvSpPr>
          <p:cNvPr id="25603" name="Text Box 2"/>
          <p:cNvSpPr txBox="1">
            <a:spLocks noChangeArrowheads="1"/>
          </p:cNvSpPr>
          <p:nvPr/>
        </p:nvSpPr>
        <p:spPr bwMode="auto">
          <a:xfrm>
            <a:off x="0" y="855663"/>
            <a:ext cx="91440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Measurement gave a value of 5.74 x 10</a:t>
            </a:r>
            <a:r>
              <a:rPr lang="en-US" sz="2000" baseline="30000">
                <a:solidFill>
                  <a:srgbClr val="000000"/>
                </a:solidFill>
                <a:cs typeface="Times New Roman" pitchFamily="18" charset="0"/>
              </a:rPr>
              <a:t>-11 </a:t>
            </a:r>
            <a:r>
              <a:rPr lang="en-US" sz="2000">
                <a:solidFill>
                  <a:srgbClr val="000000"/>
                </a:solidFill>
                <a:cs typeface="Times New Roman" pitchFamily="18" charset="0"/>
              </a:rPr>
              <a:t>&lt;16.3%&gt; off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Given that the experimental error is around 30%, these results are fairly good</a:t>
            </a:r>
          </a:p>
        </p:txBody>
      </p:sp>
      <p:sp>
        <p:nvSpPr>
          <p:cNvPr id="25604" name="Text Box 3"/>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18482F91-AD0B-482F-8CEB-9B63DDF2B551}" type="slidenum">
              <a:rPr lang="en-US" sz="1400">
                <a:solidFill>
                  <a:srgbClr val="000000"/>
                </a:solidFill>
              </a:rPr>
              <a:pPr algn="r" eaLnBrk="1" hangingPunct="1">
                <a:buClr>
                  <a:srgbClr val="000000"/>
                </a:buClr>
                <a:buSzPct val="100000"/>
                <a:buFont typeface="Times New Roman" pitchFamily="18" charset="0"/>
                <a:buNone/>
              </a:pPr>
              <a:t>24</a:t>
            </a:fld>
            <a:endParaRPr lang="en-US" sz="1400">
              <a:solidFill>
                <a:srgbClr val="000000"/>
              </a:solidFill>
            </a:endParaRPr>
          </a:p>
        </p:txBody>
      </p:sp>
      <p:graphicFrame>
        <p:nvGraphicFramePr>
          <p:cNvPr id="7" name="Chart 6"/>
          <p:cNvGraphicFramePr/>
          <p:nvPr/>
        </p:nvGraphicFramePr>
        <p:xfrm>
          <a:off x="1295400" y="1676400"/>
          <a:ext cx="6705599"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Spring 2010 Equilibrium Data</a:t>
            </a:r>
          </a:p>
        </p:txBody>
      </p:sp>
      <p:sp>
        <p:nvSpPr>
          <p:cNvPr id="26627" name="Text Box 3"/>
          <p:cNvSpPr txBox="1">
            <a:spLocks noChangeArrowheads="1"/>
          </p:cNvSpPr>
          <p:nvPr/>
        </p:nvSpPr>
        <p:spPr bwMode="auto">
          <a:xfrm>
            <a:off x="0" y="1066800"/>
            <a:ext cx="9144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The measurements resulted in G=</a:t>
            </a:r>
            <a:r>
              <a:rPr lang="en-US" sz="2000">
                <a:solidFill>
                  <a:srgbClr val="000000"/>
                </a:solidFill>
              </a:rPr>
              <a:t>7.03 x 10</a:t>
            </a:r>
            <a:r>
              <a:rPr lang="en-US" sz="2000" baseline="30000">
                <a:solidFill>
                  <a:srgbClr val="000000"/>
                </a:solidFill>
              </a:rPr>
              <a:t>-11</a:t>
            </a:r>
            <a:r>
              <a:rPr lang="en-US" sz="2000">
                <a:solidFill>
                  <a:srgbClr val="000000"/>
                </a:solidFill>
                <a:cs typeface="Times New Roman" pitchFamily="18" charset="0"/>
              </a:rPr>
              <a:t> </a:t>
            </a:r>
            <a:r>
              <a:rPr lang="en-US" sz="2000">
                <a:solidFill>
                  <a:srgbClr val="000000"/>
                </a:solidFill>
              </a:rPr>
              <a:t>-  4%</a:t>
            </a:r>
            <a:r>
              <a:rPr lang="en-US" sz="2000">
                <a:solidFill>
                  <a:srgbClr val="000000"/>
                </a:solidFill>
                <a:cs typeface="Times New Roman" pitchFamily="18" charset="0"/>
              </a:rPr>
              <a:t> greater than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Given that the experimental error is within 10%, these are excellent results</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Note that the equilibrium position on the first data set is above the apparent value</a:t>
            </a:r>
          </a:p>
          <a:p>
            <a:pPr lvl="1" eaLnBrk="1" hangingPunct="1">
              <a:lnSpc>
                <a:spcPct val="85000"/>
              </a:lnSpc>
              <a:spcBef>
                <a:spcPts val="250"/>
              </a:spcBef>
              <a:spcAft>
                <a:spcPts val="250"/>
              </a:spcAft>
              <a:buClr>
                <a:schemeClr val="tx1"/>
              </a:buClr>
              <a:buSzPct val="100000"/>
              <a:buFont typeface="Times New Roman" pitchFamily="18" charset="0"/>
              <a:buChar char="•"/>
            </a:pPr>
            <a:r>
              <a:rPr lang="en-US" sz="2000">
                <a:solidFill>
                  <a:srgbClr val="000000"/>
                </a:solidFill>
                <a:cs typeface="Times New Roman" pitchFamily="18" charset="0"/>
              </a:rPr>
              <a:t>This may be due to experimental error</a:t>
            </a:r>
          </a:p>
          <a:p>
            <a:pPr lvl="1" eaLnBrk="1" hangingPunct="1">
              <a:lnSpc>
                <a:spcPct val="85000"/>
              </a:lnSpc>
              <a:spcBef>
                <a:spcPts val="250"/>
              </a:spcBef>
              <a:spcAft>
                <a:spcPts val="250"/>
              </a:spcAft>
              <a:buClr>
                <a:schemeClr val="tx1"/>
              </a:buClr>
              <a:buSzPct val="100000"/>
              <a:buFont typeface="Times New Roman" pitchFamily="18" charset="0"/>
              <a:buChar char="•"/>
            </a:pPr>
            <a:r>
              <a:rPr lang="en-US" sz="2000">
                <a:solidFill>
                  <a:srgbClr val="000000"/>
                </a:solidFill>
                <a:cs typeface="Times New Roman" pitchFamily="18" charset="0"/>
              </a:rPr>
              <a:t>Probably due to the method of calculating the equilibrium position</a:t>
            </a:r>
          </a:p>
        </p:txBody>
      </p:sp>
      <p:sp>
        <p:nvSpPr>
          <p:cNvPr id="26628" name="Text Box 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1876B9A8-6CD8-4A58-BCF0-9EC7B6574906}" type="slidenum">
              <a:rPr lang="en-US" sz="1400">
                <a:solidFill>
                  <a:srgbClr val="000000"/>
                </a:solidFill>
              </a:rPr>
              <a:pPr algn="r" eaLnBrk="1" hangingPunct="1">
                <a:buClr>
                  <a:srgbClr val="000000"/>
                </a:buClr>
                <a:buSzPct val="100000"/>
                <a:buFont typeface="Times New Roman" pitchFamily="18" charset="0"/>
                <a:buNone/>
              </a:pPr>
              <a:t>25</a:t>
            </a:fld>
            <a:endParaRPr lang="en-US" sz="1400">
              <a:solidFill>
                <a:srgbClr val="000000"/>
              </a:solidFill>
            </a:endParaRPr>
          </a:p>
        </p:txBody>
      </p:sp>
      <p:graphicFrame>
        <p:nvGraphicFramePr>
          <p:cNvPr id="26629" name="Object 9"/>
          <p:cNvGraphicFramePr>
            <a:graphicFrameLocks noChangeAspect="1"/>
          </p:cNvGraphicFramePr>
          <p:nvPr/>
        </p:nvGraphicFramePr>
        <p:xfrm>
          <a:off x="685800" y="2819400"/>
          <a:ext cx="7391400" cy="3887788"/>
        </p:xfrm>
        <a:graphic>
          <a:graphicData uri="http://schemas.openxmlformats.org/presentationml/2006/ole">
            <mc:AlternateContent xmlns:mc="http://schemas.openxmlformats.org/markup-compatibility/2006">
              <mc:Choice xmlns:v="urn:schemas-microsoft-com:vml" Requires="v">
                <p:oleObj spid="_x0000_s26632" name="Chart" r:id="rId4" imgW="11344348" imgH="5972093" progId="Excel.Chart.8">
                  <p:embed/>
                </p:oleObj>
              </mc:Choice>
              <mc:Fallback>
                <p:oleObj name="Chart" r:id="rId4" imgW="11344348" imgH="5972093" progId="Excel.Char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819400"/>
                        <a:ext cx="7391400" cy="38877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0" y="6032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Spring 2010 Constant Accel. Data</a:t>
            </a:r>
          </a:p>
        </p:txBody>
      </p:sp>
      <p:sp>
        <p:nvSpPr>
          <p:cNvPr id="27651" name="Text Box 2"/>
          <p:cNvSpPr txBox="1">
            <a:spLocks noChangeArrowheads="1"/>
          </p:cNvSpPr>
          <p:nvPr/>
        </p:nvSpPr>
        <p:spPr bwMode="auto">
          <a:xfrm>
            <a:off x="0" y="855663"/>
            <a:ext cx="91440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The measurements resulted in G= 8.68</a:t>
            </a:r>
            <a:r>
              <a:rPr lang="en-US" sz="2000">
                <a:solidFill>
                  <a:srgbClr val="000000"/>
                </a:solidFill>
              </a:rPr>
              <a:t> x 10</a:t>
            </a:r>
            <a:r>
              <a:rPr lang="en-US" sz="2000" baseline="30000">
                <a:solidFill>
                  <a:srgbClr val="000000"/>
                </a:solidFill>
              </a:rPr>
              <a:t>-11</a:t>
            </a:r>
            <a:r>
              <a:rPr lang="en-US" sz="2000">
                <a:solidFill>
                  <a:srgbClr val="000000"/>
                </a:solidFill>
                <a:cs typeface="Times New Roman" pitchFamily="18" charset="0"/>
              </a:rPr>
              <a:t> -  30% greater than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Given that the experimental error is around 30%, these results are very good</a:t>
            </a:r>
          </a:p>
        </p:txBody>
      </p:sp>
      <p:sp>
        <p:nvSpPr>
          <p:cNvPr id="27652" name="Text Box 3"/>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E41F779F-239B-4C1E-BE9E-F596DE1ED79C}" type="slidenum">
              <a:rPr lang="en-US" sz="1400">
                <a:solidFill>
                  <a:srgbClr val="000000"/>
                </a:solidFill>
              </a:rPr>
              <a:pPr algn="r" eaLnBrk="1" hangingPunct="1">
                <a:buClr>
                  <a:srgbClr val="000000"/>
                </a:buClr>
                <a:buSzPct val="100000"/>
                <a:buFont typeface="Times New Roman" pitchFamily="18" charset="0"/>
                <a:buNone/>
              </a:pPr>
              <a:t>26</a:t>
            </a:fld>
            <a:endParaRPr lang="en-US" sz="1400">
              <a:solidFill>
                <a:srgbClr val="000000"/>
              </a:solidFill>
            </a:endParaRPr>
          </a:p>
        </p:txBody>
      </p:sp>
      <p:graphicFrame>
        <p:nvGraphicFramePr>
          <p:cNvPr id="27653" name="Object 6"/>
          <p:cNvGraphicFramePr>
            <a:graphicFrameLocks noChangeAspect="1"/>
          </p:cNvGraphicFramePr>
          <p:nvPr/>
        </p:nvGraphicFramePr>
        <p:xfrm>
          <a:off x="0" y="1955800"/>
          <a:ext cx="9144000" cy="4421188"/>
        </p:xfrm>
        <a:graphic>
          <a:graphicData uri="http://schemas.openxmlformats.org/presentationml/2006/ole">
            <mc:AlternateContent xmlns:mc="http://schemas.openxmlformats.org/markup-compatibility/2006">
              <mc:Choice xmlns:v="urn:schemas-microsoft-com:vml" Requires="v">
                <p:oleObj spid="_x0000_s27656" name="Chart" r:id="rId4" imgW="11058542" imgH="5352920" progId="Excel.Chart.8">
                  <p:embed/>
                </p:oleObj>
              </mc:Choice>
              <mc:Fallback>
                <p:oleObj name="Chart" r:id="rId4" imgW="11058542" imgH="5352920" progId="Excel.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55800"/>
                        <a:ext cx="9144000" cy="44211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65125" y="60325"/>
            <a:ext cx="9777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Fall 2009 Constant Accel. Data</a:t>
            </a:r>
          </a:p>
        </p:txBody>
      </p:sp>
      <p:sp>
        <p:nvSpPr>
          <p:cNvPr id="28675" name="Text Box 2"/>
          <p:cNvSpPr txBox="1">
            <a:spLocks noChangeArrowheads="1"/>
          </p:cNvSpPr>
          <p:nvPr/>
        </p:nvSpPr>
        <p:spPr bwMode="auto">
          <a:xfrm>
            <a:off x="0" y="855663"/>
            <a:ext cx="91440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Group A’s measurements resulted in G= </a:t>
            </a:r>
            <a:r>
              <a:rPr lang="en-US" sz="2000">
                <a:solidFill>
                  <a:srgbClr val="000000"/>
                </a:solidFill>
              </a:rPr>
              <a:t>1.84 x 10</a:t>
            </a:r>
            <a:r>
              <a:rPr lang="en-US" sz="2000" baseline="30000">
                <a:solidFill>
                  <a:srgbClr val="000000"/>
                </a:solidFill>
              </a:rPr>
              <a:t>-11</a:t>
            </a:r>
            <a:r>
              <a:rPr lang="en-US" sz="2000">
                <a:solidFill>
                  <a:srgbClr val="000000"/>
                </a:solidFill>
                <a:cs typeface="Times New Roman" pitchFamily="18" charset="0"/>
              </a:rPr>
              <a:t> -  72%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Group B’s measurements resulted in G=</a:t>
            </a:r>
            <a:r>
              <a:rPr lang="en-US" sz="2000">
                <a:solidFill>
                  <a:srgbClr val="000000"/>
                </a:solidFill>
              </a:rPr>
              <a:t> 9.35 x 10</a:t>
            </a:r>
            <a:r>
              <a:rPr lang="en-US" sz="2000" baseline="30000">
                <a:solidFill>
                  <a:srgbClr val="000000"/>
                </a:solidFill>
              </a:rPr>
              <a:t>-11</a:t>
            </a:r>
            <a:r>
              <a:rPr lang="en-US" sz="2000">
                <a:solidFill>
                  <a:srgbClr val="000000"/>
                </a:solidFill>
                <a:cs typeface="Times New Roman" pitchFamily="18" charset="0"/>
              </a:rPr>
              <a:t> -  40%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Given that the experimental error is around 30%, these results are fairly good</a:t>
            </a:r>
          </a:p>
        </p:txBody>
      </p:sp>
      <p:sp>
        <p:nvSpPr>
          <p:cNvPr id="28676" name="Text Box 3"/>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834EAFB0-B338-4592-BC39-23376F7A770E}" type="slidenum">
              <a:rPr lang="en-US" sz="1400">
                <a:solidFill>
                  <a:srgbClr val="000000"/>
                </a:solidFill>
              </a:rPr>
              <a:pPr algn="r" eaLnBrk="1" hangingPunct="1">
                <a:buClr>
                  <a:srgbClr val="000000"/>
                </a:buClr>
                <a:buSzPct val="100000"/>
                <a:buFont typeface="Times New Roman" pitchFamily="18" charset="0"/>
                <a:buNone/>
              </a:pPr>
              <a:t>27</a:t>
            </a:fld>
            <a:endParaRPr lang="en-US" sz="1400">
              <a:solidFill>
                <a:srgbClr val="000000"/>
              </a:solidFill>
            </a:endParaRP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088" y="2547938"/>
            <a:ext cx="4773612"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6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2586038"/>
            <a:ext cx="4281487"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365125" y="60325"/>
            <a:ext cx="9777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Spring 2008 Constant Accel. Data</a:t>
            </a:r>
          </a:p>
        </p:txBody>
      </p:sp>
      <p:sp>
        <p:nvSpPr>
          <p:cNvPr id="29699" name="Text Box 2"/>
          <p:cNvSpPr txBox="1">
            <a:spLocks noChangeArrowheads="1"/>
          </p:cNvSpPr>
          <p:nvPr/>
        </p:nvSpPr>
        <p:spPr bwMode="auto">
          <a:xfrm>
            <a:off x="0" y="855663"/>
            <a:ext cx="9144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Group A’s measurements resulted in G=4.3 x 10</a:t>
            </a:r>
            <a:r>
              <a:rPr lang="en-US" sz="2000" baseline="30000">
                <a:solidFill>
                  <a:srgbClr val="000000"/>
                </a:solidFill>
                <a:cs typeface="Times New Roman" pitchFamily="18" charset="0"/>
              </a:rPr>
              <a:t>-11</a:t>
            </a:r>
            <a:r>
              <a:rPr lang="en-US" sz="2000">
                <a:solidFill>
                  <a:srgbClr val="000000"/>
                </a:solidFill>
                <a:cs typeface="Times New Roman" pitchFamily="18" charset="0"/>
              </a:rPr>
              <a:t> -  65%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Group B’s measurements resulted in G=5.4 x 10</a:t>
            </a:r>
            <a:r>
              <a:rPr lang="en-US" sz="2000" baseline="30000">
                <a:solidFill>
                  <a:srgbClr val="000000"/>
                </a:solidFill>
                <a:cs typeface="Times New Roman" pitchFamily="18" charset="0"/>
              </a:rPr>
              <a:t>-11</a:t>
            </a:r>
            <a:r>
              <a:rPr lang="en-US" sz="2000">
                <a:solidFill>
                  <a:srgbClr val="000000"/>
                </a:solidFill>
                <a:cs typeface="Times New Roman" pitchFamily="18" charset="0"/>
              </a:rPr>
              <a:t> -  80%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Given that the experimental error is around 30%, these results are fairly good</a:t>
            </a:r>
          </a:p>
          <a:p>
            <a:pPr eaLnBrk="1" hangingPunct="1">
              <a:lnSpc>
                <a:spcPct val="85000"/>
              </a:lnSpc>
              <a:spcBef>
                <a:spcPts val="250"/>
              </a:spcBef>
              <a:spcAft>
                <a:spcPts val="250"/>
              </a:spcAft>
              <a:buClr>
                <a:srgbClr val="3333CC"/>
              </a:buClr>
              <a:buSzPct val="100000"/>
              <a:buFont typeface="Wingdings" pitchFamily="2" charset="2"/>
              <a:buNone/>
            </a:pPr>
            <a:endParaRPr lang="el-GR" sz="2000">
              <a:solidFill>
                <a:srgbClr val="000000"/>
              </a:solidFill>
              <a:cs typeface="Times New Roman" pitchFamily="18" charset="0"/>
            </a:endParaRPr>
          </a:p>
        </p:txBody>
      </p:sp>
      <p:grpSp>
        <p:nvGrpSpPr>
          <p:cNvPr id="29700" name="Group 3"/>
          <p:cNvGrpSpPr>
            <a:grpSpLocks/>
          </p:cNvGrpSpPr>
          <p:nvPr/>
        </p:nvGrpSpPr>
        <p:grpSpPr bwMode="auto">
          <a:xfrm>
            <a:off x="0" y="3079750"/>
            <a:ext cx="4559300" cy="2552700"/>
            <a:chOff x="0" y="1940"/>
            <a:chExt cx="2872" cy="1608"/>
          </a:xfrm>
        </p:grpSpPr>
        <p:graphicFrame>
          <p:nvGraphicFramePr>
            <p:cNvPr id="29705" name="Object 4"/>
            <p:cNvGraphicFramePr>
              <a:graphicFrameLocks noChangeAspect="1"/>
            </p:cNvGraphicFramePr>
            <p:nvPr/>
          </p:nvGraphicFramePr>
          <p:xfrm>
            <a:off x="0" y="1940"/>
            <a:ext cx="2873" cy="1609"/>
          </p:xfrm>
          <a:graphic>
            <a:graphicData uri="http://schemas.openxmlformats.org/presentationml/2006/ole">
              <mc:AlternateContent xmlns:mc="http://schemas.openxmlformats.org/markup-compatibility/2006">
                <mc:Choice xmlns:v="urn:schemas-microsoft-com:vml" Requires="v">
                  <p:oleObj spid="_x0000_s29711" r:id="rId4" imgW="9715529" imgH="5353136" progId="">
                    <p:embed/>
                  </p:oleObj>
                </mc:Choice>
                <mc:Fallback>
                  <p:oleObj r:id="rId4" imgW="9715529" imgH="535313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40"/>
                          <a:ext cx="2873" cy="16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6" name="Text Box 5"/>
            <p:cNvSpPr txBox="1">
              <a:spLocks noChangeArrowheads="1"/>
            </p:cNvSpPr>
            <p:nvPr/>
          </p:nvSpPr>
          <p:spPr bwMode="auto">
            <a:xfrm>
              <a:off x="0" y="1940"/>
              <a:ext cx="2873"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n-US"/>
            </a:p>
          </p:txBody>
        </p:sp>
      </p:grpSp>
      <p:grpSp>
        <p:nvGrpSpPr>
          <p:cNvPr id="29701" name="Group 6"/>
          <p:cNvGrpSpPr>
            <a:grpSpLocks/>
          </p:cNvGrpSpPr>
          <p:nvPr/>
        </p:nvGrpSpPr>
        <p:grpSpPr bwMode="auto">
          <a:xfrm>
            <a:off x="4516438" y="3098800"/>
            <a:ext cx="4625975" cy="2547938"/>
            <a:chOff x="2845" y="1952"/>
            <a:chExt cx="2914" cy="1605"/>
          </a:xfrm>
        </p:grpSpPr>
        <p:graphicFrame>
          <p:nvGraphicFramePr>
            <p:cNvPr id="29703" name="Object 7"/>
            <p:cNvGraphicFramePr>
              <a:graphicFrameLocks noChangeAspect="1"/>
            </p:cNvGraphicFramePr>
            <p:nvPr/>
          </p:nvGraphicFramePr>
          <p:xfrm>
            <a:off x="2845" y="1952"/>
            <a:ext cx="2915" cy="1606"/>
          </p:xfrm>
          <a:graphic>
            <a:graphicData uri="http://schemas.openxmlformats.org/presentationml/2006/ole">
              <mc:AlternateContent xmlns:mc="http://schemas.openxmlformats.org/markup-compatibility/2006">
                <mc:Choice xmlns:v="urn:schemas-microsoft-com:vml" Requires="v">
                  <p:oleObj spid="_x0000_s29712" r:id="rId6" imgW="9715529" imgH="5353136" progId="">
                    <p:embed/>
                  </p:oleObj>
                </mc:Choice>
                <mc:Fallback>
                  <p:oleObj r:id="rId6" imgW="9715529" imgH="5353136"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5" y="1952"/>
                          <a:ext cx="2915" cy="16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4" name="Text Box 8"/>
            <p:cNvSpPr txBox="1">
              <a:spLocks noChangeArrowheads="1"/>
            </p:cNvSpPr>
            <p:nvPr/>
          </p:nvSpPr>
          <p:spPr bwMode="auto">
            <a:xfrm>
              <a:off x="2845" y="1952"/>
              <a:ext cx="2915"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n-US"/>
            </a:p>
          </p:txBody>
        </p:sp>
      </p:grpSp>
      <p:sp>
        <p:nvSpPr>
          <p:cNvPr id="29702" name="Text Box 9"/>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DA506C79-39FE-4A4F-8DBB-4EA7D85A3D4A}" type="slidenum">
              <a:rPr lang="en-US" sz="1400">
                <a:solidFill>
                  <a:srgbClr val="000000"/>
                </a:solidFill>
              </a:rPr>
              <a:pPr algn="r" eaLnBrk="1" hangingPunct="1">
                <a:buClr>
                  <a:srgbClr val="000000"/>
                </a:buClr>
                <a:buSzPct val="100000"/>
                <a:buFont typeface="Times New Roman" pitchFamily="18" charset="0"/>
                <a:buNone/>
              </a:pPr>
              <a:t>28</a:t>
            </a:fld>
            <a:endParaRPr lang="en-US" sz="1400">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cs typeface="Times New Roman" pitchFamily="18" charset="0"/>
              </a:rPr>
              <a:t>Fall 2007 Constant Accel. Data</a:t>
            </a:r>
          </a:p>
        </p:txBody>
      </p:sp>
      <p:sp>
        <p:nvSpPr>
          <p:cNvPr id="30723" name="Text Box 2"/>
          <p:cNvSpPr txBox="1">
            <a:spLocks noChangeArrowheads="1"/>
          </p:cNvSpPr>
          <p:nvPr/>
        </p:nvSpPr>
        <p:spPr bwMode="auto">
          <a:xfrm>
            <a:off x="133350" y="938213"/>
            <a:ext cx="88058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69863" indent="-169863">
              <a:tabLst>
                <a:tab pos="909638" algn="l"/>
                <a:tab pos="1824038" algn="l"/>
                <a:tab pos="2738438" algn="l"/>
                <a:tab pos="3652838" algn="l"/>
                <a:tab pos="4567238" algn="l"/>
                <a:tab pos="5481638" algn="l"/>
                <a:tab pos="6396038" algn="l"/>
                <a:tab pos="7310438" algn="l"/>
                <a:tab pos="8224838" algn="l"/>
                <a:tab pos="9139238" algn="l"/>
                <a:tab pos="10053638" algn="l"/>
              </a:tabLst>
              <a:defRPr sz="2400">
                <a:solidFill>
                  <a:schemeClr val="bg1"/>
                </a:solidFill>
                <a:latin typeface="Times New Roman" pitchFamily="18" charset="0"/>
              </a:defRPr>
            </a:lvl1pPr>
            <a:lvl2pPr>
              <a:tabLst>
                <a:tab pos="909638" algn="l"/>
                <a:tab pos="1824038" algn="l"/>
                <a:tab pos="2738438" algn="l"/>
                <a:tab pos="3652838" algn="l"/>
                <a:tab pos="4567238" algn="l"/>
                <a:tab pos="5481638" algn="l"/>
                <a:tab pos="6396038" algn="l"/>
                <a:tab pos="7310438" algn="l"/>
                <a:tab pos="8224838" algn="l"/>
                <a:tab pos="9139238" algn="l"/>
                <a:tab pos="10053638" algn="l"/>
              </a:tabLst>
              <a:defRPr sz="2400">
                <a:solidFill>
                  <a:schemeClr val="bg1"/>
                </a:solidFill>
                <a:latin typeface="Times New Roman" pitchFamily="18" charset="0"/>
              </a:defRPr>
            </a:lvl2pPr>
            <a:lvl3pPr>
              <a:tabLst>
                <a:tab pos="909638" algn="l"/>
                <a:tab pos="1824038" algn="l"/>
                <a:tab pos="2738438" algn="l"/>
                <a:tab pos="3652838" algn="l"/>
                <a:tab pos="4567238" algn="l"/>
                <a:tab pos="5481638" algn="l"/>
                <a:tab pos="6396038" algn="l"/>
                <a:tab pos="7310438" algn="l"/>
                <a:tab pos="8224838" algn="l"/>
                <a:tab pos="9139238" algn="l"/>
                <a:tab pos="10053638" algn="l"/>
              </a:tabLst>
              <a:defRPr sz="2400">
                <a:solidFill>
                  <a:schemeClr val="bg1"/>
                </a:solidFill>
                <a:latin typeface="Times New Roman" pitchFamily="18" charset="0"/>
              </a:defRPr>
            </a:lvl3pPr>
            <a:lvl4pPr>
              <a:tabLst>
                <a:tab pos="909638" algn="l"/>
                <a:tab pos="1824038" algn="l"/>
                <a:tab pos="2738438" algn="l"/>
                <a:tab pos="3652838" algn="l"/>
                <a:tab pos="4567238" algn="l"/>
                <a:tab pos="5481638" algn="l"/>
                <a:tab pos="6396038" algn="l"/>
                <a:tab pos="7310438" algn="l"/>
                <a:tab pos="8224838" algn="l"/>
                <a:tab pos="9139238" algn="l"/>
                <a:tab pos="10053638" algn="l"/>
              </a:tabLst>
              <a:defRPr sz="2400">
                <a:solidFill>
                  <a:schemeClr val="bg1"/>
                </a:solidFill>
                <a:latin typeface="Times New Roman" pitchFamily="18" charset="0"/>
              </a:defRPr>
            </a:lvl4pPr>
            <a:lvl5pPr>
              <a:tabLst>
                <a:tab pos="909638" algn="l"/>
                <a:tab pos="1824038" algn="l"/>
                <a:tab pos="2738438" algn="l"/>
                <a:tab pos="3652838" algn="l"/>
                <a:tab pos="4567238" algn="l"/>
                <a:tab pos="5481638" algn="l"/>
                <a:tab pos="6396038" algn="l"/>
                <a:tab pos="7310438" algn="l"/>
                <a:tab pos="8224838" algn="l"/>
                <a:tab pos="9139238" algn="l"/>
                <a:tab pos="10053638"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09638" algn="l"/>
                <a:tab pos="1824038" algn="l"/>
                <a:tab pos="2738438" algn="l"/>
                <a:tab pos="3652838" algn="l"/>
                <a:tab pos="4567238" algn="l"/>
                <a:tab pos="5481638" algn="l"/>
                <a:tab pos="6396038" algn="l"/>
                <a:tab pos="7310438" algn="l"/>
                <a:tab pos="8224838" algn="l"/>
                <a:tab pos="9139238" algn="l"/>
                <a:tab pos="10053638"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09638" algn="l"/>
                <a:tab pos="1824038" algn="l"/>
                <a:tab pos="2738438" algn="l"/>
                <a:tab pos="3652838" algn="l"/>
                <a:tab pos="4567238" algn="l"/>
                <a:tab pos="5481638" algn="l"/>
                <a:tab pos="6396038" algn="l"/>
                <a:tab pos="7310438" algn="l"/>
                <a:tab pos="8224838" algn="l"/>
                <a:tab pos="9139238" algn="l"/>
                <a:tab pos="10053638"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09638" algn="l"/>
                <a:tab pos="1824038" algn="l"/>
                <a:tab pos="2738438" algn="l"/>
                <a:tab pos="3652838" algn="l"/>
                <a:tab pos="4567238" algn="l"/>
                <a:tab pos="5481638" algn="l"/>
                <a:tab pos="6396038" algn="l"/>
                <a:tab pos="7310438" algn="l"/>
                <a:tab pos="8224838" algn="l"/>
                <a:tab pos="9139238" algn="l"/>
                <a:tab pos="10053638"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09638" algn="l"/>
                <a:tab pos="1824038" algn="l"/>
                <a:tab pos="2738438" algn="l"/>
                <a:tab pos="3652838" algn="l"/>
                <a:tab pos="4567238" algn="l"/>
                <a:tab pos="5481638" algn="l"/>
                <a:tab pos="6396038" algn="l"/>
                <a:tab pos="7310438" algn="l"/>
                <a:tab pos="8224838" algn="l"/>
                <a:tab pos="9139238" algn="l"/>
                <a:tab pos="10053638"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Group A’s measurements resulted in G=5.4 x 10</a:t>
            </a:r>
            <a:r>
              <a:rPr lang="en-US" sz="2000" baseline="30000">
                <a:solidFill>
                  <a:srgbClr val="000000"/>
                </a:solidFill>
                <a:cs typeface="Times New Roman" pitchFamily="18" charset="0"/>
              </a:rPr>
              <a:t>-11</a:t>
            </a:r>
            <a:r>
              <a:rPr lang="en-US" sz="2000">
                <a:solidFill>
                  <a:srgbClr val="000000"/>
                </a:solidFill>
                <a:cs typeface="Times New Roman" pitchFamily="18" charset="0"/>
              </a:rPr>
              <a:t> -  80%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Group B’s measurements resulted in G=5.9 x 10</a:t>
            </a:r>
            <a:r>
              <a:rPr lang="en-US" sz="2000" baseline="30000">
                <a:solidFill>
                  <a:srgbClr val="000000"/>
                </a:solidFill>
                <a:cs typeface="Times New Roman" pitchFamily="18" charset="0"/>
              </a:rPr>
              <a:t>-11</a:t>
            </a:r>
            <a:r>
              <a:rPr lang="en-US" sz="2000">
                <a:solidFill>
                  <a:srgbClr val="000000"/>
                </a:solidFill>
                <a:cs typeface="Times New Roman" pitchFamily="18" charset="0"/>
              </a:rPr>
              <a:t> -  90%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Given that the experimental error is 15%, these are excellent results</a:t>
            </a:r>
          </a:p>
        </p:txBody>
      </p:sp>
      <p:graphicFrame>
        <p:nvGraphicFramePr>
          <p:cNvPr id="30724" name="Object 3"/>
          <p:cNvGraphicFramePr>
            <a:graphicFrameLocks noChangeAspect="1"/>
          </p:cNvGraphicFramePr>
          <p:nvPr/>
        </p:nvGraphicFramePr>
        <p:xfrm>
          <a:off x="0" y="2757488"/>
          <a:ext cx="4565650" cy="3294062"/>
        </p:xfrm>
        <a:graphic>
          <a:graphicData uri="http://schemas.openxmlformats.org/presentationml/2006/ole">
            <mc:AlternateContent xmlns:mc="http://schemas.openxmlformats.org/markup-compatibility/2006">
              <mc:Choice xmlns:v="urn:schemas-microsoft-com:vml" Requires="v">
                <p:oleObj spid="_x0000_s30731" r:id="rId4" imgW="6334125" imgH="3410102" progId="">
                  <p:embed/>
                </p:oleObj>
              </mc:Choice>
              <mc:Fallback>
                <p:oleObj r:id="rId4" imgW="6334125" imgH="341010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57488"/>
                        <a:ext cx="4565650" cy="3294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4"/>
          <p:cNvGraphicFramePr>
            <a:graphicFrameLocks noChangeAspect="1"/>
          </p:cNvGraphicFramePr>
          <p:nvPr/>
        </p:nvGraphicFramePr>
        <p:xfrm>
          <a:off x="4489450" y="2779713"/>
          <a:ext cx="4654550" cy="3275012"/>
        </p:xfrm>
        <a:graphic>
          <a:graphicData uri="http://schemas.openxmlformats.org/presentationml/2006/ole">
            <mc:AlternateContent xmlns:mc="http://schemas.openxmlformats.org/markup-compatibility/2006">
              <mc:Choice xmlns:v="urn:schemas-microsoft-com:vml" Requires="v">
                <p:oleObj spid="_x0000_s30732" r:id="rId6" imgW="6343650" imgH="3419450" progId="">
                  <p:embed/>
                </p:oleObj>
              </mc:Choice>
              <mc:Fallback>
                <p:oleObj r:id="rId6" imgW="6343650" imgH="341945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9450" y="2779713"/>
                        <a:ext cx="4654550" cy="327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Text Box 5"/>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2F4B7F81-502C-4323-8672-9CA5DBCDDD92}" type="slidenum">
              <a:rPr lang="en-US" sz="1400">
                <a:solidFill>
                  <a:srgbClr val="000000"/>
                </a:solidFill>
              </a:rPr>
              <a:pPr algn="r" eaLnBrk="1" hangingPunct="1">
                <a:buClr>
                  <a:srgbClr val="000000"/>
                </a:buClr>
                <a:buSzPct val="100000"/>
                <a:buFont typeface="Times New Roman" pitchFamily="18" charset="0"/>
                <a:buNone/>
              </a:pPr>
              <a:t>29</a:t>
            </a:fld>
            <a:endParaRPr lang="en-US" sz="14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3930650"/>
            <a:ext cx="42164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Text Box 2"/>
          <p:cNvSpPr txBox="1">
            <a:spLocks noChangeArrowheads="1"/>
          </p:cNvSpPr>
          <p:nvPr/>
        </p:nvSpPr>
        <p:spPr bwMode="auto">
          <a:xfrm>
            <a:off x="0" y="4565650"/>
            <a:ext cx="26225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600">
                <a:solidFill>
                  <a:srgbClr val="000000"/>
                </a:solidFill>
              </a:rPr>
              <a:t>Vertical section drawing of Cavendish's torsion balance instrument including the building in which it was housed. The large balls were hung from a frame so they could be rotated into position next to the small balls by a pulley from outside</a:t>
            </a:r>
          </a:p>
        </p:txBody>
      </p:sp>
      <p:sp>
        <p:nvSpPr>
          <p:cNvPr id="4100" name="Rectangle 3"/>
          <p:cNvSpPr>
            <a:spLocks noChangeArrowheads="1"/>
          </p:cNvSpPr>
          <p:nvPr/>
        </p:nvSpPr>
        <p:spPr bwMode="auto">
          <a:xfrm>
            <a:off x="0" y="-9525"/>
            <a:ext cx="73247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lgn="ctr"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a:solidFill>
                  <a:srgbClr val="3333CC"/>
                </a:solidFill>
                <a:latin typeface="Century Gothic" pitchFamily="34" charset="0"/>
              </a:rPr>
              <a:t>Cavendish History</a:t>
            </a:r>
          </a:p>
        </p:txBody>
      </p:sp>
      <p:sp>
        <p:nvSpPr>
          <p:cNvPr id="4101" name="Text Box 4"/>
          <p:cNvSpPr txBox="1">
            <a:spLocks noChangeArrowheads="1"/>
          </p:cNvSpPr>
          <p:nvPr/>
        </p:nvSpPr>
        <p:spPr bwMode="auto">
          <a:xfrm>
            <a:off x="0" y="581025"/>
            <a:ext cx="589597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marL="404813" indent="-11747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90000"/>
              </a:lnSpc>
              <a:spcBef>
                <a:spcPts val="250"/>
              </a:spcBef>
              <a:spcAft>
                <a:spcPts val="250"/>
              </a:spcAft>
              <a:buClr>
                <a:srgbClr val="3333CC"/>
              </a:buClr>
              <a:buSzPct val="100000"/>
              <a:buFont typeface="Wingdings" pitchFamily="2" charset="2"/>
              <a:buChar char=""/>
            </a:pPr>
            <a:r>
              <a:rPr lang="en-US" sz="2000">
                <a:solidFill>
                  <a:srgbClr val="000000"/>
                </a:solidFill>
              </a:rPr>
              <a:t>Performed in 1797-1798 by Henry Cavendish</a:t>
            </a:r>
          </a:p>
          <a:p>
            <a:pPr eaLnBrk="1" hangingPunct="1">
              <a:lnSpc>
                <a:spcPct val="90000"/>
              </a:lnSpc>
              <a:spcBef>
                <a:spcPts val="250"/>
              </a:spcBef>
              <a:spcAft>
                <a:spcPts val="250"/>
              </a:spcAft>
              <a:buClr>
                <a:srgbClr val="3333CC"/>
              </a:buClr>
              <a:buSzPct val="100000"/>
              <a:buFont typeface="Wingdings" pitchFamily="2" charset="2"/>
              <a:buChar char=""/>
            </a:pPr>
            <a:r>
              <a:rPr lang="en-US" sz="2000">
                <a:solidFill>
                  <a:srgbClr val="000000"/>
                </a:solidFill>
              </a:rPr>
              <a:t>Primary result of experiment was to measure the density of the earth</a:t>
            </a:r>
          </a:p>
          <a:p>
            <a:pPr lvl="1" eaLnBrk="1" hangingPunct="1">
              <a:lnSpc>
                <a:spcPct val="90000"/>
              </a:lnSpc>
              <a:spcBef>
                <a:spcPts val="225"/>
              </a:spcBef>
              <a:spcAft>
                <a:spcPts val="225"/>
              </a:spcAft>
              <a:buClr>
                <a:srgbClr val="000000"/>
              </a:buClr>
              <a:buSzPct val="100000"/>
              <a:buFont typeface="Times New Roman" pitchFamily="18" charset="0"/>
              <a:buChar char="•"/>
            </a:pPr>
            <a:r>
              <a:rPr lang="en-US" sz="1800">
                <a:solidFill>
                  <a:srgbClr val="000000"/>
                </a:solidFill>
              </a:rPr>
              <a:t>“G” and the mass of the earth were derived by others after Cavendish’s death</a:t>
            </a:r>
          </a:p>
          <a:p>
            <a:pPr eaLnBrk="1" hangingPunct="1">
              <a:lnSpc>
                <a:spcPct val="90000"/>
              </a:lnSpc>
              <a:spcBef>
                <a:spcPts val="250"/>
              </a:spcBef>
              <a:spcAft>
                <a:spcPts val="250"/>
              </a:spcAft>
              <a:buClr>
                <a:srgbClr val="3333CC"/>
              </a:buClr>
              <a:buSzPct val="100000"/>
              <a:buFont typeface="Wingdings" pitchFamily="2" charset="2"/>
              <a:buChar char=""/>
            </a:pPr>
            <a:r>
              <a:rPr lang="en-US" sz="2000">
                <a:solidFill>
                  <a:srgbClr val="000000"/>
                </a:solidFill>
              </a:rPr>
              <a:t>Torsion balance method devised by John Mitchell in 1783</a:t>
            </a:r>
          </a:p>
          <a:p>
            <a:pPr lvl="1" eaLnBrk="1" hangingPunct="1">
              <a:lnSpc>
                <a:spcPct val="90000"/>
              </a:lnSpc>
              <a:spcBef>
                <a:spcPts val="225"/>
              </a:spcBef>
              <a:spcAft>
                <a:spcPts val="225"/>
              </a:spcAft>
              <a:buClr>
                <a:srgbClr val="000000"/>
              </a:buClr>
              <a:buSzPct val="100000"/>
              <a:buFont typeface="Times New Roman" pitchFamily="18" charset="0"/>
              <a:buChar char="•"/>
            </a:pPr>
            <a:r>
              <a:rPr lang="en-US" sz="1800">
                <a:solidFill>
                  <a:srgbClr val="000000"/>
                </a:solidFill>
              </a:rPr>
              <a:t>Died before experiment could be performed</a:t>
            </a:r>
          </a:p>
          <a:p>
            <a:pPr lvl="1" eaLnBrk="1" hangingPunct="1">
              <a:lnSpc>
                <a:spcPct val="90000"/>
              </a:lnSpc>
              <a:spcBef>
                <a:spcPts val="225"/>
              </a:spcBef>
              <a:spcAft>
                <a:spcPts val="225"/>
              </a:spcAft>
              <a:buClr>
                <a:srgbClr val="000000"/>
              </a:buClr>
              <a:buSzPct val="100000"/>
              <a:buFont typeface="Times New Roman" pitchFamily="18" charset="0"/>
              <a:buChar char="•"/>
            </a:pPr>
            <a:r>
              <a:rPr lang="en-US" sz="1800">
                <a:solidFill>
                  <a:srgbClr val="000000"/>
                </a:solidFill>
              </a:rPr>
              <a:t>Apparatus passed eventually to Cavendish, who rebuilt it</a:t>
            </a:r>
          </a:p>
          <a:p>
            <a:pPr eaLnBrk="1" hangingPunct="1">
              <a:lnSpc>
                <a:spcPct val="90000"/>
              </a:lnSpc>
              <a:spcBef>
                <a:spcPts val="250"/>
              </a:spcBef>
              <a:spcAft>
                <a:spcPts val="250"/>
              </a:spcAft>
              <a:buClr>
                <a:srgbClr val="3333CC"/>
              </a:buClr>
              <a:buSzPct val="100000"/>
              <a:buFont typeface="Wingdings" pitchFamily="2" charset="2"/>
              <a:buChar char=""/>
            </a:pPr>
            <a:r>
              <a:rPr lang="en-US" sz="2000">
                <a:solidFill>
                  <a:srgbClr val="000000"/>
                </a:solidFill>
              </a:rPr>
              <a:t>The apparatus was extremely large, with the heavy lead spheres weighing upwards of 348 lbs</a:t>
            </a:r>
          </a:p>
        </p:txBody>
      </p:sp>
      <p:sp>
        <p:nvSpPr>
          <p:cNvPr id="4102" name="Text Box 5"/>
          <p:cNvSpPr txBox="1">
            <a:spLocks noChangeArrowheads="1"/>
          </p:cNvSpPr>
          <p:nvPr/>
        </p:nvSpPr>
        <p:spPr bwMode="auto">
          <a:xfrm>
            <a:off x="6875463" y="4160838"/>
            <a:ext cx="226853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600">
                <a:solidFill>
                  <a:srgbClr val="000000"/>
                </a:solidFill>
              </a:rPr>
              <a:t>Cavendish performed the experiment inside a closed shed and observed the result from outside through a telescope. The opening in the wall was added by the artist to show the apparatus.</a:t>
            </a:r>
          </a:p>
        </p:txBody>
      </p:sp>
      <p:sp>
        <p:nvSpPr>
          <p:cNvPr id="4103" name="Text Box 6"/>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AE39D903-8D48-426F-A07A-039F77D13026}" type="slidenum">
              <a:rPr lang="en-US" sz="1400">
                <a:solidFill>
                  <a:srgbClr val="000000"/>
                </a:solidFill>
              </a:rPr>
              <a:pPr algn="r" eaLnBrk="1" hangingPunct="1">
                <a:buClr>
                  <a:srgbClr val="000000"/>
                </a:buClr>
                <a:buSzPct val="100000"/>
                <a:buFont typeface="Times New Roman" pitchFamily="18" charset="0"/>
                <a:buNone/>
              </a:pPr>
              <a:t>3</a:t>
            </a:fld>
            <a:endParaRPr lang="en-US" sz="1400">
              <a:solidFill>
                <a:srgbClr val="000000"/>
              </a:solidFill>
            </a:endParaRPr>
          </a:p>
        </p:txBody>
      </p:sp>
      <p:pic>
        <p:nvPicPr>
          <p:cNvPr id="410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0"/>
            <a:ext cx="308610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Fall 2009 Equilibrium Data</a:t>
            </a:r>
          </a:p>
        </p:txBody>
      </p:sp>
      <p:sp>
        <p:nvSpPr>
          <p:cNvPr id="31747" name="Text Box 2"/>
          <p:cNvSpPr txBox="1">
            <a:spLocks noChangeArrowheads="1"/>
          </p:cNvSpPr>
          <p:nvPr/>
        </p:nvSpPr>
        <p:spPr bwMode="auto">
          <a:xfrm>
            <a:off x="0" y="1060450"/>
            <a:ext cx="9144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Group A’s measurements resulted in G=</a:t>
            </a:r>
            <a:r>
              <a:rPr lang="en-US" sz="2000">
                <a:solidFill>
                  <a:srgbClr val="000000"/>
                </a:solidFill>
              </a:rPr>
              <a:t>5.12 x 10</a:t>
            </a:r>
            <a:r>
              <a:rPr lang="en-US" sz="2000" baseline="30000">
                <a:solidFill>
                  <a:srgbClr val="000000"/>
                </a:solidFill>
              </a:rPr>
              <a:t>-11</a:t>
            </a:r>
            <a:r>
              <a:rPr lang="en-US" sz="2000">
                <a:solidFill>
                  <a:srgbClr val="000000"/>
                </a:solidFill>
                <a:cs typeface="Times New Roman" pitchFamily="18" charset="0"/>
              </a:rPr>
              <a:t> </a:t>
            </a:r>
            <a:r>
              <a:rPr lang="en-US" sz="2000">
                <a:solidFill>
                  <a:srgbClr val="000000"/>
                </a:solidFill>
              </a:rPr>
              <a:t>-  26%</a:t>
            </a:r>
            <a:r>
              <a:rPr lang="en-US" sz="2000">
                <a:solidFill>
                  <a:srgbClr val="000000"/>
                </a:solidFill>
                <a:cs typeface="Times New Roman" pitchFamily="18" charset="0"/>
              </a:rPr>
              <a:t>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Group B’s measurements resulted in G=</a:t>
            </a:r>
            <a:r>
              <a:rPr lang="en-US" sz="2000">
                <a:solidFill>
                  <a:srgbClr val="000000"/>
                </a:solidFill>
              </a:rPr>
              <a:t> 6.25 x 10</a:t>
            </a:r>
            <a:r>
              <a:rPr lang="en-US" sz="2000" baseline="30000">
                <a:solidFill>
                  <a:srgbClr val="000000"/>
                </a:solidFill>
              </a:rPr>
              <a:t>-11 </a:t>
            </a:r>
            <a:r>
              <a:rPr lang="en-US" sz="2000">
                <a:solidFill>
                  <a:srgbClr val="000000"/>
                </a:solidFill>
              </a:rPr>
              <a:t>-  6 %</a:t>
            </a:r>
            <a:r>
              <a:rPr lang="en-US" sz="2000">
                <a:solidFill>
                  <a:srgbClr val="000000"/>
                </a:solidFill>
                <a:cs typeface="Times New Roman" pitchFamily="18" charset="0"/>
              </a:rPr>
              <a:t> from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cs typeface="Times New Roman" pitchFamily="18" charset="0"/>
              </a:rPr>
              <a:t>Given that the experimental error is within 10%, these are excellent results</a:t>
            </a:r>
          </a:p>
        </p:txBody>
      </p:sp>
      <p:sp>
        <p:nvSpPr>
          <p:cNvPr id="31748" name="Text Box 3"/>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DE63935C-5F24-420D-A6C6-FB3C8638FAAA}" type="slidenum">
              <a:rPr lang="en-US" sz="1400">
                <a:solidFill>
                  <a:srgbClr val="000000"/>
                </a:solidFill>
              </a:rPr>
              <a:pPr algn="r" eaLnBrk="1" hangingPunct="1">
                <a:buClr>
                  <a:srgbClr val="000000"/>
                </a:buClr>
                <a:buSzPct val="100000"/>
                <a:buFont typeface="Times New Roman" pitchFamily="18" charset="0"/>
                <a:buNone/>
              </a:pPr>
              <a:t>30</a:t>
            </a:fld>
            <a:endParaRPr lang="en-US" sz="1400">
              <a:solidFill>
                <a:srgbClr val="000000"/>
              </a:solidFill>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2646363"/>
            <a:ext cx="471805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7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2660650"/>
            <a:ext cx="43021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Fall 2007 Equilibrium Data</a:t>
            </a:r>
          </a:p>
        </p:txBody>
      </p:sp>
      <p:sp>
        <p:nvSpPr>
          <p:cNvPr id="32771" name="Text Box 2"/>
          <p:cNvSpPr txBox="1">
            <a:spLocks noChangeArrowheads="1"/>
          </p:cNvSpPr>
          <p:nvPr/>
        </p:nvSpPr>
        <p:spPr bwMode="auto">
          <a:xfrm>
            <a:off x="0" y="841375"/>
            <a:ext cx="91440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rPr>
              <a:t>Group A’s data resulted in G=2.13 x 10</a:t>
            </a:r>
            <a:r>
              <a:rPr lang="en-US" sz="2000" baseline="30000">
                <a:solidFill>
                  <a:srgbClr val="000000"/>
                </a:solidFill>
              </a:rPr>
              <a:t>-10</a:t>
            </a:r>
            <a:r>
              <a:rPr lang="en-US" sz="2000">
                <a:solidFill>
                  <a:srgbClr val="000000"/>
                </a:solidFill>
              </a:rPr>
              <a:t>, which is 320%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rPr>
              <a:t>Group B’s data resulted in G=2.17 x 10</a:t>
            </a:r>
            <a:r>
              <a:rPr lang="en-US" sz="2000" baseline="30000">
                <a:solidFill>
                  <a:srgbClr val="000000"/>
                </a:solidFill>
              </a:rPr>
              <a:t>-10</a:t>
            </a:r>
            <a:r>
              <a:rPr lang="en-US" sz="2000">
                <a:solidFill>
                  <a:srgbClr val="000000"/>
                </a:solidFill>
              </a:rPr>
              <a:t>, which is 330%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rPr>
              <a:t>Given that the experimental error is 320% and that both groups experienced similar error, there should be a systematic cause.</a:t>
            </a:r>
          </a:p>
        </p:txBody>
      </p:sp>
      <p:graphicFrame>
        <p:nvGraphicFramePr>
          <p:cNvPr id="32772" name="Object 3"/>
          <p:cNvGraphicFramePr>
            <a:graphicFrameLocks noChangeAspect="1"/>
          </p:cNvGraphicFramePr>
          <p:nvPr/>
        </p:nvGraphicFramePr>
        <p:xfrm>
          <a:off x="0" y="2857500"/>
          <a:ext cx="4713288" cy="3249613"/>
        </p:xfrm>
        <a:graphic>
          <a:graphicData uri="http://schemas.openxmlformats.org/presentationml/2006/ole">
            <mc:AlternateContent xmlns:mc="http://schemas.openxmlformats.org/markup-compatibility/2006">
              <mc:Choice xmlns:v="urn:schemas-microsoft-com:vml" Requires="v">
                <p:oleObj spid="_x0000_s32779" r:id="rId4" imgW="6086475" imgH="3381248" progId="">
                  <p:embed/>
                </p:oleObj>
              </mc:Choice>
              <mc:Fallback>
                <p:oleObj r:id="rId4" imgW="6086475" imgH="338124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57500"/>
                        <a:ext cx="4713288" cy="324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4"/>
          <p:cNvGraphicFramePr>
            <a:graphicFrameLocks noChangeAspect="1"/>
          </p:cNvGraphicFramePr>
          <p:nvPr/>
        </p:nvGraphicFramePr>
        <p:xfrm>
          <a:off x="4684713" y="2862263"/>
          <a:ext cx="4459287" cy="3243262"/>
        </p:xfrm>
        <a:graphic>
          <a:graphicData uri="http://schemas.openxmlformats.org/presentationml/2006/ole">
            <mc:AlternateContent xmlns:mc="http://schemas.openxmlformats.org/markup-compatibility/2006">
              <mc:Choice xmlns:v="urn:schemas-microsoft-com:vml" Requires="v">
                <p:oleObj spid="_x0000_s32780" r:id="rId6" imgW="6086475" imgH="3867302" progId="">
                  <p:embed/>
                </p:oleObj>
              </mc:Choice>
              <mc:Fallback>
                <p:oleObj r:id="rId6" imgW="6086475" imgH="3867302"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4713" y="2862263"/>
                        <a:ext cx="4459287" cy="3243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4" name="Text Box 5"/>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52DC3EF7-5B75-4956-BAB6-0349805AD6C8}" type="slidenum">
              <a:rPr lang="en-US" sz="1400">
                <a:solidFill>
                  <a:srgbClr val="000000"/>
                </a:solidFill>
              </a:rPr>
              <a:pPr algn="r" eaLnBrk="1" hangingPunct="1">
                <a:buClr>
                  <a:srgbClr val="000000"/>
                </a:buClr>
                <a:buSzPct val="100000"/>
                <a:buFont typeface="Times New Roman" pitchFamily="18" charset="0"/>
                <a:buNone/>
              </a:pPr>
              <a:t>31</a:t>
            </a:fld>
            <a:endParaRPr lang="en-US" sz="1400">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Mistake to Avoid</a:t>
            </a:r>
          </a:p>
        </p:txBody>
      </p:sp>
      <p:sp>
        <p:nvSpPr>
          <p:cNvPr id="33795" name="Text Box 2"/>
          <p:cNvSpPr txBox="1">
            <a:spLocks noChangeArrowheads="1"/>
          </p:cNvSpPr>
          <p:nvPr/>
        </p:nvSpPr>
        <p:spPr bwMode="auto">
          <a:xfrm>
            <a:off x="0" y="669925"/>
            <a:ext cx="9144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rPr>
              <a:t>Group A’s data resulted in G=2.13*10</a:t>
            </a:r>
            <a:r>
              <a:rPr lang="en-US" sz="2000" baseline="30000">
                <a:solidFill>
                  <a:srgbClr val="000000"/>
                </a:solidFill>
              </a:rPr>
              <a:t>-10</a:t>
            </a:r>
            <a:r>
              <a:rPr lang="en-US" sz="2000">
                <a:solidFill>
                  <a:srgbClr val="000000"/>
                </a:solidFill>
              </a:rPr>
              <a:t>, which is 320% of the accepted value</a:t>
            </a:r>
          </a:p>
          <a:p>
            <a:pPr eaLnBrk="1" hangingPunct="1">
              <a:lnSpc>
                <a:spcPct val="85000"/>
              </a:lnSpc>
              <a:spcBef>
                <a:spcPts val="250"/>
              </a:spcBef>
              <a:spcAft>
                <a:spcPts val="250"/>
              </a:spcAft>
              <a:buClr>
                <a:srgbClr val="3333CC"/>
              </a:buClr>
              <a:buSzPct val="100000"/>
              <a:buFont typeface="Wingdings" pitchFamily="2" charset="2"/>
              <a:buChar char=""/>
            </a:pPr>
            <a:r>
              <a:rPr lang="en-US" sz="2000">
                <a:solidFill>
                  <a:srgbClr val="000000"/>
                </a:solidFill>
              </a:rPr>
              <a:t>Group B’s data resulted in G=2.17*10</a:t>
            </a:r>
            <a:r>
              <a:rPr lang="en-US" sz="2000" baseline="30000">
                <a:solidFill>
                  <a:srgbClr val="000000"/>
                </a:solidFill>
              </a:rPr>
              <a:t>-10</a:t>
            </a:r>
            <a:r>
              <a:rPr lang="en-US" sz="2000">
                <a:solidFill>
                  <a:srgbClr val="000000"/>
                </a:solidFill>
              </a:rPr>
              <a:t>, which is 330% of the accepted value</a:t>
            </a:r>
          </a:p>
        </p:txBody>
      </p:sp>
      <p:sp>
        <p:nvSpPr>
          <p:cNvPr id="33796" name="Line 3"/>
          <p:cNvSpPr>
            <a:spLocks noChangeShapeType="1"/>
          </p:cNvSpPr>
          <p:nvPr/>
        </p:nvSpPr>
        <p:spPr bwMode="auto">
          <a:xfrm flipH="1">
            <a:off x="1703388" y="971550"/>
            <a:ext cx="1282700" cy="835025"/>
          </a:xfrm>
          <a:prstGeom prst="line">
            <a:avLst/>
          </a:prstGeom>
          <a:noFill/>
          <a:ln w="316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7" name="Text Box 4"/>
          <p:cNvSpPr txBox="1">
            <a:spLocks noChangeArrowheads="1"/>
          </p:cNvSpPr>
          <p:nvPr/>
        </p:nvSpPr>
        <p:spPr bwMode="auto">
          <a:xfrm>
            <a:off x="322263" y="1744663"/>
            <a:ext cx="29384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2000">
                <a:solidFill>
                  <a:srgbClr val="000000"/>
                </a:solidFill>
              </a:rPr>
              <a:t>Should be 5.33 x 10</a:t>
            </a:r>
            <a:r>
              <a:rPr lang="en-US" sz="2000" baseline="30000">
                <a:solidFill>
                  <a:srgbClr val="000000"/>
                </a:solidFill>
              </a:rPr>
              <a:t>-11</a:t>
            </a:r>
            <a:r>
              <a:rPr lang="en-US" sz="2000">
                <a:solidFill>
                  <a:srgbClr val="000000"/>
                </a:solidFill>
              </a:rPr>
              <a:t>, 80% of accepted</a:t>
            </a:r>
          </a:p>
        </p:txBody>
      </p:sp>
      <p:sp>
        <p:nvSpPr>
          <p:cNvPr id="33798" name="Line 5"/>
          <p:cNvSpPr>
            <a:spLocks noChangeShapeType="1"/>
          </p:cNvSpPr>
          <p:nvPr/>
        </p:nvSpPr>
        <p:spPr bwMode="auto">
          <a:xfrm>
            <a:off x="4479925" y="1263650"/>
            <a:ext cx="1784350" cy="825500"/>
          </a:xfrm>
          <a:prstGeom prst="line">
            <a:avLst/>
          </a:prstGeom>
          <a:noFill/>
          <a:ln w="3168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9" name="Text Box 6"/>
          <p:cNvSpPr txBox="1">
            <a:spLocks noChangeArrowheads="1"/>
          </p:cNvSpPr>
          <p:nvPr/>
        </p:nvSpPr>
        <p:spPr bwMode="auto">
          <a:xfrm>
            <a:off x="6310313" y="1744663"/>
            <a:ext cx="280511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2000">
                <a:solidFill>
                  <a:srgbClr val="000000"/>
                </a:solidFill>
              </a:rPr>
              <a:t>Should be 5.43 x 10</a:t>
            </a:r>
            <a:r>
              <a:rPr lang="en-US" sz="2000" baseline="30000">
                <a:solidFill>
                  <a:srgbClr val="000000"/>
                </a:solidFill>
              </a:rPr>
              <a:t>-11</a:t>
            </a:r>
            <a:r>
              <a:rPr lang="en-US" sz="2000">
                <a:solidFill>
                  <a:srgbClr val="000000"/>
                </a:solidFill>
              </a:rPr>
              <a:t>, 81% of accepted</a:t>
            </a:r>
          </a:p>
        </p:txBody>
      </p:sp>
      <p:pic>
        <p:nvPicPr>
          <p:cNvPr id="338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25" y="2497138"/>
            <a:ext cx="49688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801" name="Line 8"/>
          <p:cNvSpPr>
            <a:spLocks noChangeShapeType="1"/>
          </p:cNvSpPr>
          <p:nvPr/>
        </p:nvSpPr>
        <p:spPr bwMode="auto">
          <a:xfrm flipH="1">
            <a:off x="3778250" y="3535363"/>
            <a:ext cx="977900" cy="1587"/>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2" name="Line 9"/>
          <p:cNvSpPr>
            <a:spLocks noChangeShapeType="1"/>
          </p:cNvSpPr>
          <p:nvPr/>
        </p:nvSpPr>
        <p:spPr bwMode="auto">
          <a:xfrm flipH="1">
            <a:off x="3651250" y="6669088"/>
            <a:ext cx="977900" cy="1587"/>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3" name="Line 10"/>
          <p:cNvSpPr>
            <a:spLocks noChangeShapeType="1"/>
          </p:cNvSpPr>
          <p:nvPr/>
        </p:nvSpPr>
        <p:spPr bwMode="auto">
          <a:xfrm flipH="1">
            <a:off x="3689350" y="5275263"/>
            <a:ext cx="977900" cy="1587"/>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4" name="Text Box 11"/>
          <p:cNvSpPr txBox="1">
            <a:spLocks noChangeArrowheads="1"/>
          </p:cNvSpPr>
          <p:nvPr/>
        </p:nvSpPr>
        <p:spPr bwMode="auto">
          <a:xfrm>
            <a:off x="2789238" y="3360738"/>
            <a:ext cx="1068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800">
                <a:solidFill>
                  <a:srgbClr val="000000"/>
                </a:solidFill>
              </a:rPr>
              <a:t>minimum</a:t>
            </a:r>
          </a:p>
        </p:txBody>
      </p:sp>
      <p:sp>
        <p:nvSpPr>
          <p:cNvPr id="33805" name="Text Box 12"/>
          <p:cNvSpPr txBox="1">
            <a:spLocks noChangeArrowheads="1"/>
          </p:cNvSpPr>
          <p:nvPr/>
        </p:nvSpPr>
        <p:spPr bwMode="auto">
          <a:xfrm>
            <a:off x="2678113" y="6491288"/>
            <a:ext cx="1068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800">
                <a:solidFill>
                  <a:srgbClr val="000000"/>
                </a:solidFill>
              </a:rPr>
              <a:t>minimum</a:t>
            </a:r>
          </a:p>
        </p:txBody>
      </p:sp>
      <p:sp>
        <p:nvSpPr>
          <p:cNvPr id="33806" name="Text Box 13"/>
          <p:cNvSpPr txBox="1">
            <a:spLocks noChangeArrowheads="1"/>
          </p:cNvSpPr>
          <p:nvPr/>
        </p:nvSpPr>
        <p:spPr bwMode="auto">
          <a:xfrm>
            <a:off x="2678113" y="5060950"/>
            <a:ext cx="1106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800">
                <a:solidFill>
                  <a:srgbClr val="000000"/>
                </a:solidFill>
              </a:rPr>
              <a:t>maximum</a:t>
            </a:r>
          </a:p>
        </p:txBody>
      </p:sp>
      <p:sp>
        <p:nvSpPr>
          <p:cNvPr id="33807" name="Line 14"/>
          <p:cNvSpPr>
            <a:spLocks noChangeShapeType="1"/>
          </p:cNvSpPr>
          <p:nvPr/>
        </p:nvSpPr>
        <p:spPr bwMode="auto">
          <a:xfrm flipH="1">
            <a:off x="1933575" y="2925763"/>
            <a:ext cx="4575175" cy="1587"/>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8" name="Text Box 15"/>
          <p:cNvSpPr txBox="1">
            <a:spLocks noChangeArrowheads="1"/>
          </p:cNvSpPr>
          <p:nvPr/>
        </p:nvSpPr>
        <p:spPr bwMode="auto">
          <a:xfrm>
            <a:off x="19050" y="2698750"/>
            <a:ext cx="23241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2000">
                <a:solidFill>
                  <a:srgbClr val="000000"/>
                </a:solidFill>
              </a:rPr>
              <a:t>Period should be calculated from time between consecutive minima or maxima, not from one minimum to next maximum as was done here</a:t>
            </a:r>
          </a:p>
        </p:txBody>
      </p:sp>
      <p:sp>
        <p:nvSpPr>
          <p:cNvPr id="33809" name="Rectangle 16"/>
          <p:cNvSpPr>
            <a:spLocks noChangeArrowheads="1"/>
          </p:cNvSpPr>
          <p:nvPr/>
        </p:nvSpPr>
        <p:spPr bwMode="auto">
          <a:xfrm>
            <a:off x="3000375" y="666750"/>
            <a:ext cx="1476375" cy="304800"/>
          </a:xfrm>
          <a:prstGeom prst="rect">
            <a:avLst/>
          </a:prstGeom>
          <a:noFill/>
          <a:ln w="316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33810" name="Rectangle 17"/>
          <p:cNvSpPr>
            <a:spLocks noChangeArrowheads="1"/>
          </p:cNvSpPr>
          <p:nvPr/>
        </p:nvSpPr>
        <p:spPr bwMode="auto">
          <a:xfrm>
            <a:off x="3000375" y="1000125"/>
            <a:ext cx="1476375" cy="285750"/>
          </a:xfrm>
          <a:prstGeom prst="rect">
            <a:avLst/>
          </a:prstGeom>
          <a:noFill/>
          <a:ln w="3168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33811" name="Rectangle 18"/>
          <p:cNvSpPr>
            <a:spLocks noChangeArrowheads="1"/>
          </p:cNvSpPr>
          <p:nvPr/>
        </p:nvSpPr>
        <p:spPr bwMode="auto">
          <a:xfrm>
            <a:off x="6477000" y="2857500"/>
            <a:ext cx="2171700" cy="247650"/>
          </a:xfrm>
          <a:prstGeom prst="rect">
            <a:avLst/>
          </a:prstGeom>
          <a:noFill/>
          <a:ln w="316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33812" name="Rectangle 19"/>
          <p:cNvSpPr>
            <a:spLocks noChangeArrowheads="1"/>
          </p:cNvSpPr>
          <p:nvPr/>
        </p:nvSpPr>
        <p:spPr bwMode="auto">
          <a:xfrm>
            <a:off x="4772025" y="3438525"/>
            <a:ext cx="1800225" cy="247650"/>
          </a:xfrm>
          <a:prstGeom prst="rect">
            <a:avLst/>
          </a:prstGeom>
          <a:noFill/>
          <a:ln w="316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33813" name="Rectangle 20"/>
          <p:cNvSpPr>
            <a:spLocks noChangeArrowheads="1"/>
          </p:cNvSpPr>
          <p:nvPr/>
        </p:nvSpPr>
        <p:spPr bwMode="auto">
          <a:xfrm>
            <a:off x="4772025" y="5191125"/>
            <a:ext cx="1800225" cy="247650"/>
          </a:xfrm>
          <a:prstGeom prst="rect">
            <a:avLst/>
          </a:prstGeom>
          <a:noFill/>
          <a:ln w="316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33814" name="Rectangle 21"/>
          <p:cNvSpPr>
            <a:spLocks noChangeArrowheads="1"/>
          </p:cNvSpPr>
          <p:nvPr/>
        </p:nvSpPr>
        <p:spPr bwMode="auto">
          <a:xfrm>
            <a:off x="4772025" y="6543675"/>
            <a:ext cx="1800225" cy="247650"/>
          </a:xfrm>
          <a:prstGeom prst="rect">
            <a:avLst/>
          </a:prstGeom>
          <a:noFill/>
          <a:ln w="316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History of Measuring G  </a:t>
            </a:r>
          </a:p>
        </p:txBody>
      </p:sp>
      <p:sp>
        <p:nvSpPr>
          <p:cNvPr id="5124" name="Text Box 3"/>
          <p:cNvSpPr txBox="1">
            <a:spLocks noChangeArrowheads="1"/>
          </p:cNvSpPr>
          <p:nvPr/>
        </p:nvSpPr>
        <p:spPr bwMode="auto">
          <a:xfrm>
            <a:off x="0" y="3438525"/>
            <a:ext cx="78390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chemeClr val="bg1"/>
                </a:solidFill>
                <a:latin typeface="Times New Roman" panose="02020603050405020304" pitchFamily="18" charset="0"/>
              </a:defRPr>
            </a:lvl1pPr>
            <a:lvl2pPr marL="457200" indent="-171450" eaLnBrk="0" hangingPunc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chemeClr val="bg1"/>
                </a:solidFill>
                <a:latin typeface="Times New Roman" panose="02020603050405020304" pitchFamily="18" charset="0"/>
              </a:defRPr>
            </a:lvl2pPr>
            <a:lvl3pPr eaLnBrk="0" hangingPunc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chemeClr val="bg1"/>
                </a:solidFill>
                <a:latin typeface="Times New Roman" panose="02020603050405020304" pitchFamily="18" charset="0"/>
              </a:defRPr>
            </a:lvl3pPr>
            <a:lvl4pPr eaLnBrk="0" hangingPunc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chemeClr val="bg1"/>
                </a:solidFill>
                <a:latin typeface="Times New Roman" panose="02020603050405020304" pitchFamily="18" charset="0"/>
              </a:defRPr>
            </a:lvl4pPr>
            <a:lvl5pPr eaLnBrk="0" hangingPunc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a:solidFill>
                  <a:schemeClr val="bg1"/>
                </a:solidFill>
                <a:latin typeface="Times New Roman" panose="02020603050405020304" pitchFamily="18" charset="0"/>
              </a:defRPr>
            </a:lvl9pPr>
          </a:lstStyle>
          <a:p>
            <a:pPr eaLnBrk="1" hangingPunct="1">
              <a:buClr>
                <a:srgbClr val="000000"/>
              </a:buClr>
              <a:buSzPct val="100000"/>
              <a:buFont typeface="Times New Roman" panose="02020603050405020304" pitchFamily="18" charset="0"/>
              <a:buNone/>
              <a:defRPr/>
            </a:pPr>
            <a:r>
              <a:rPr lang="en-US" dirty="0" smtClean="0">
                <a:solidFill>
                  <a:srgbClr val="000000"/>
                </a:solidFill>
              </a:rPr>
              <a:t>Problems in Determining G</a:t>
            </a:r>
          </a:p>
          <a:p>
            <a:pPr lvl="1" eaLnBrk="1" hangingPunct="1">
              <a:buClr>
                <a:schemeClr val="accent2"/>
              </a:buClr>
              <a:buSzPct val="100000"/>
              <a:buFont typeface="Wingdings" panose="05000000000000000000" pitchFamily="2" charset="2"/>
              <a:buChar char="§"/>
              <a:defRPr/>
            </a:pPr>
            <a:r>
              <a:rPr lang="en-US" sz="2000" dirty="0" smtClean="0">
                <a:solidFill>
                  <a:srgbClr val="000000"/>
                </a:solidFill>
              </a:rPr>
              <a:t>Weakest of the four fundamental forces</a:t>
            </a:r>
          </a:p>
          <a:p>
            <a:pPr lvl="1" eaLnBrk="1" hangingPunct="1">
              <a:buClr>
                <a:schemeClr val="accent2"/>
              </a:buClr>
              <a:buSzPct val="100000"/>
              <a:buFont typeface="Wingdings" panose="05000000000000000000" pitchFamily="2" charset="2"/>
              <a:buChar char="§"/>
              <a:defRPr/>
            </a:pPr>
            <a:r>
              <a:rPr lang="en-US" sz="2000" dirty="0" smtClean="0">
                <a:solidFill>
                  <a:srgbClr val="000000"/>
                </a:solidFill>
              </a:rPr>
              <a:t>Inconstancy of the torsional moment of suspension</a:t>
            </a:r>
          </a:p>
          <a:p>
            <a:pPr lvl="1" eaLnBrk="1" hangingPunct="1">
              <a:buClr>
                <a:schemeClr val="accent2"/>
              </a:buClr>
              <a:buSzPct val="100000"/>
              <a:buFont typeface="Wingdings" panose="05000000000000000000" pitchFamily="2" charset="2"/>
              <a:buChar char="§"/>
              <a:defRPr/>
            </a:pPr>
            <a:r>
              <a:rPr lang="en-US" sz="2000" dirty="0" smtClean="0">
                <a:solidFill>
                  <a:srgbClr val="000000"/>
                </a:solidFill>
              </a:rPr>
              <a:t>Sensitivity to environmental disturbances</a:t>
            </a:r>
          </a:p>
          <a:p>
            <a:pPr lvl="1" eaLnBrk="1" hangingPunct="1">
              <a:buClr>
                <a:schemeClr val="accent2"/>
              </a:buClr>
              <a:buSzPct val="100000"/>
              <a:buFont typeface="Wingdings" panose="05000000000000000000" pitchFamily="2" charset="2"/>
              <a:buChar char="§"/>
              <a:defRPr/>
            </a:pPr>
            <a:r>
              <a:rPr lang="en-US" sz="2000" dirty="0" smtClean="0">
                <a:solidFill>
                  <a:srgbClr val="000000"/>
                </a:solidFill>
              </a:rPr>
              <a:t>Sensitive to small changes in temperature</a:t>
            </a:r>
          </a:p>
          <a:p>
            <a:pPr lvl="1" eaLnBrk="1" hangingPunct="1">
              <a:buClr>
                <a:schemeClr val="accent2"/>
              </a:buClr>
              <a:buSzPct val="100000"/>
              <a:buFont typeface="Wingdings" panose="05000000000000000000" pitchFamily="2" charset="2"/>
              <a:buChar char="§"/>
              <a:defRPr/>
            </a:pPr>
            <a:r>
              <a:rPr lang="en-US" sz="2000" dirty="0" smtClean="0">
                <a:solidFill>
                  <a:srgbClr val="000000"/>
                </a:solidFill>
              </a:rPr>
              <a:t>Inability to shield gravity</a:t>
            </a:r>
          </a:p>
          <a:p>
            <a:pPr marL="285750" lvl="1" indent="0" eaLnBrk="1" hangingPunct="1">
              <a:buClr>
                <a:schemeClr val="accent2"/>
              </a:buClr>
              <a:buSzPct val="100000"/>
              <a:buFont typeface="Times New Roman" panose="02020603050405020304" pitchFamily="18" charset="0"/>
              <a:buNone/>
              <a:defRPr/>
            </a:pPr>
            <a:r>
              <a:rPr lang="en-US" sz="2000" dirty="0" smtClean="0">
                <a:solidFill>
                  <a:srgbClr val="000000"/>
                </a:solidFill>
              </a:rPr>
              <a:t>Consequently, G is the least precisely measured fundamental constant</a:t>
            </a:r>
          </a:p>
          <a:p>
            <a:pPr marL="285750" lvl="1" indent="0" eaLnBrk="1" hangingPunct="1">
              <a:buClr>
                <a:schemeClr val="accent2"/>
              </a:buClr>
              <a:buSzPct val="100000"/>
              <a:buFont typeface="Times New Roman" panose="02020603050405020304" pitchFamily="18" charset="0"/>
              <a:buNone/>
              <a:defRPr/>
            </a:pPr>
            <a:endParaRPr lang="en-US" sz="2000" dirty="0" smtClean="0">
              <a:solidFill>
                <a:srgbClr val="000000"/>
              </a:solidFill>
            </a:endParaRPr>
          </a:p>
          <a:p>
            <a:pPr eaLnBrk="1" hangingPunct="1">
              <a:defRPr/>
            </a:pPr>
            <a:endParaRPr lang="en-US" sz="2000" dirty="0" smtClean="0">
              <a:solidFill>
                <a:srgbClr val="000000"/>
              </a:solidFill>
            </a:endParaRPr>
          </a:p>
          <a:p>
            <a:pPr eaLnBrk="1" hangingPunct="1">
              <a:defRPr/>
            </a:pPr>
            <a:r>
              <a:rPr lang="en-US" sz="1600" i="1" dirty="0" smtClean="0">
                <a:solidFill>
                  <a:srgbClr val="000000"/>
                </a:solidFill>
              </a:rPr>
              <a:t>The gravitational constant </a:t>
            </a:r>
            <a:r>
              <a:rPr lang="en-US" sz="1600" dirty="0" smtClean="0">
                <a:solidFill>
                  <a:srgbClr val="000000"/>
                </a:solidFill>
              </a:rPr>
              <a:t>by Robert </a:t>
            </a:r>
            <a:r>
              <a:rPr lang="en-US" sz="1600" dirty="0" err="1" smtClean="0">
                <a:solidFill>
                  <a:srgbClr val="000000"/>
                </a:solidFill>
              </a:rPr>
              <a:t>Kritzer</a:t>
            </a:r>
            <a:r>
              <a:rPr lang="en-US" sz="1600" dirty="0" smtClean="0">
                <a:solidFill>
                  <a:srgbClr val="000000"/>
                </a:solidFill>
              </a:rPr>
              <a:t> March 11, 2003</a:t>
            </a:r>
          </a:p>
        </p:txBody>
      </p:sp>
      <p:sp>
        <p:nvSpPr>
          <p:cNvPr id="2" name="Text Box 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16828B74-BC67-4606-87B9-A6CDFBD06615}" type="slidenum">
              <a:rPr lang="en-US" sz="1400">
                <a:solidFill>
                  <a:srgbClr val="000000"/>
                </a:solidFill>
              </a:rPr>
              <a:pPr algn="r" eaLnBrk="1" hangingPunct="1">
                <a:buClr>
                  <a:srgbClr val="000000"/>
                </a:buClr>
                <a:buSzPct val="100000"/>
                <a:buFont typeface="Times New Roman" pitchFamily="18" charset="0"/>
                <a:buNone/>
              </a:pPr>
              <a:t>4</a:t>
            </a:fld>
            <a:endParaRPr lang="en-US" sz="1400">
              <a:solidFill>
                <a:srgbClr val="000000"/>
              </a:solidFill>
            </a:endParaRPr>
          </a:p>
        </p:txBody>
      </p:sp>
      <p:graphicFrame>
        <p:nvGraphicFramePr>
          <p:cNvPr id="6" name="Shape 55"/>
          <p:cNvGraphicFramePr/>
          <p:nvPr/>
        </p:nvGraphicFramePr>
        <p:xfrm>
          <a:off x="304800" y="914400"/>
          <a:ext cx="8435975" cy="2395538"/>
        </p:xfrm>
        <a:graphic>
          <a:graphicData uri="http://schemas.openxmlformats.org/drawingml/2006/table">
            <a:tbl>
              <a:tblPr>
                <a:noFill/>
              </a:tblPr>
              <a:tblGrid>
                <a:gridCol w="1570470"/>
                <a:gridCol w="1157079"/>
                <a:gridCol w="2056804"/>
                <a:gridCol w="2275636"/>
                <a:gridCol w="1375986"/>
              </a:tblGrid>
              <a:tr h="566506">
                <a:tc>
                  <a:txBody>
                    <a:bodyPr/>
                    <a:lstStyle/>
                    <a:p>
                      <a:pPr lvl="0" algn="ctr" rtl="0">
                        <a:buNone/>
                      </a:pPr>
                      <a:r>
                        <a:rPr lang="en" sz="1800" dirty="0"/>
                        <a:t>Experimenter</a:t>
                      </a:r>
                    </a:p>
                  </a:txBody>
                  <a:tcPr marL="91417" marR="91417" marT="91438" marB="91438"/>
                </a:tc>
                <a:tc>
                  <a:txBody>
                    <a:bodyPr/>
                    <a:lstStyle/>
                    <a:p>
                      <a:pPr algn="ctr">
                        <a:buNone/>
                      </a:pPr>
                      <a:r>
                        <a:rPr lang="en" sz="1800"/>
                        <a:t>Year</a:t>
                      </a:r>
                    </a:p>
                  </a:txBody>
                  <a:tcPr marL="91417" marR="91417" marT="91438" marB="91438"/>
                </a:tc>
                <a:tc>
                  <a:txBody>
                    <a:bodyPr/>
                    <a:lstStyle/>
                    <a:p>
                      <a:pPr algn="ctr">
                        <a:buNone/>
                      </a:pPr>
                      <a:r>
                        <a:rPr lang="en" sz="1800"/>
                        <a:t>Method</a:t>
                      </a:r>
                    </a:p>
                  </a:txBody>
                  <a:tcPr marL="91417" marR="91417" marT="91438" marB="91438"/>
                </a:tc>
                <a:tc>
                  <a:txBody>
                    <a:bodyPr/>
                    <a:lstStyle/>
                    <a:p>
                      <a:pPr algn="ctr">
                        <a:buNone/>
                      </a:pPr>
                      <a:r>
                        <a:rPr lang="en" sz="1800"/>
                        <a:t>G Measurement</a:t>
                      </a:r>
                    </a:p>
                  </a:txBody>
                  <a:tcPr marL="91417" marR="91417" marT="91438" marB="91438"/>
                </a:tc>
                <a:tc>
                  <a:txBody>
                    <a:bodyPr/>
                    <a:lstStyle/>
                    <a:p>
                      <a:pPr algn="ctr">
                        <a:buNone/>
                      </a:pPr>
                      <a:r>
                        <a:rPr lang="en" sz="1800" dirty="0" smtClean="0"/>
                        <a:t>ΔG/G*10</a:t>
                      </a:r>
                      <a:r>
                        <a:rPr lang="en" sz="1800" baseline="30000" dirty="0" smtClean="0"/>
                        <a:t>6</a:t>
                      </a:r>
                      <a:endParaRPr lang="en" sz="1800" baseline="30000" dirty="0"/>
                    </a:p>
                  </a:txBody>
                  <a:tcPr marL="91417" marR="91417" marT="91438" marB="91438"/>
                </a:tc>
              </a:tr>
              <a:tr h="1829032">
                <a:tc>
                  <a:txBody>
                    <a:bodyPr/>
                    <a:lstStyle/>
                    <a:p>
                      <a:pPr lvl="0" rtl="0">
                        <a:buNone/>
                      </a:pPr>
                      <a:r>
                        <a:rPr lang="en" sz="1800"/>
                        <a:t>Cavendish</a:t>
                      </a:r>
                    </a:p>
                    <a:p>
                      <a:pPr lvl="0" rtl="0">
                        <a:buNone/>
                      </a:pPr>
                      <a:r>
                        <a:rPr lang="en" sz="1800"/>
                        <a:t>Boys</a:t>
                      </a:r>
                    </a:p>
                    <a:p>
                      <a:pPr lvl="0" rtl="0">
                        <a:buNone/>
                      </a:pPr>
                      <a:r>
                        <a:rPr lang="en" sz="1800"/>
                        <a:t>Luther</a:t>
                      </a:r>
                    </a:p>
                    <a:p>
                      <a:pPr lvl="0" rtl="0">
                        <a:buNone/>
                      </a:pPr>
                      <a:r>
                        <a:rPr lang="en" sz="1800"/>
                        <a:t>Fitzgerald</a:t>
                      </a:r>
                    </a:p>
                    <a:p>
                      <a:pPr lvl="0" rtl="0">
                        <a:buNone/>
                      </a:pPr>
                      <a:r>
                        <a:rPr lang="en" sz="1800"/>
                        <a:t>Schwarz</a:t>
                      </a:r>
                    </a:p>
                    <a:p>
                      <a:pPr lvl="0" rtl="0">
                        <a:buNone/>
                      </a:pPr>
                      <a:r>
                        <a:rPr lang="en" sz="1800"/>
                        <a:t>Kündig</a:t>
                      </a:r>
                    </a:p>
                  </a:txBody>
                  <a:tcPr marL="91417" marR="91417" marT="91438" marB="91438"/>
                </a:tc>
                <a:tc>
                  <a:txBody>
                    <a:bodyPr/>
                    <a:lstStyle/>
                    <a:p>
                      <a:pPr lvl="0" algn="ctr" rtl="0">
                        <a:buNone/>
                      </a:pPr>
                      <a:r>
                        <a:rPr lang="en" sz="1800" dirty="0"/>
                        <a:t>1798</a:t>
                      </a:r>
                    </a:p>
                    <a:p>
                      <a:pPr lvl="0" algn="ctr" rtl="0">
                        <a:buNone/>
                      </a:pPr>
                      <a:r>
                        <a:rPr lang="en" sz="1800" dirty="0"/>
                        <a:t>1895</a:t>
                      </a:r>
                    </a:p>
                    <a:p>
                      <a:pPr lvl="0" algn="ctr" rtl="0">
                        <a:buNone/>
                      </a:pPr>
                      <a:r>
                        <a:rPr lang="en" sz="1800" dirty="0"/>
                        <a:t>1982</a:t>
                      </a:r>
                    </a:p>
                    <a:p>
                      <a:pPr lvl="0" algn="ctr" rtl="0">
                        <a:buNone/>
                      </a:pPr>
                      <a:r>
                        <a:rPr lang="en" sz="1800" dirty="0"/>
                        <a:t>1995</a:t>
                      </a:r>
                    </a:p>
                    <a:p>
                      <a:pPr lvl="0" algn="ctr" rtl="0">
                        <a:buNone/>
                      </a:pPr>
                      <a:r>
                        <a:rPr lang="en" sz="1800" dirty="0"/>
                        <a:t>1998</a:t>
                      </a:r>
                    </a:p>
                    <a:p>
                      <a:pPr algn="ctr">
                        <a:buNone/>
                      </a:pPr>
                      <a:r>
                        <a:rPr lang="en" sz="1800" dirty="0"/>
                        <a:t>2002</a:t>
                      </a:r>
                    </a:p>
                  </a:txBody>
                  <a:tcPr marL="91417" marR="91417" marT="91438" marB="91438"/>
                </a:tc>
                <a:tc>
                  <a:txBody>
                    <a:bodyPr/>
                    <a:lstStyle/>
                    <a:p>
                      <a:pPr lvl="0" rtl="0">
                        <a:buNone/>
                      </a:pPr>
                      <a:r>
                        <a:rPr lang="en" sz="1800"/>
                        <a:t>Torsion balance</a:t>
                      </a:r>
                    </a:p>
                    <a:p>
                      <a:pPr lvl="0" rtl="0">
                        <a:buNone/>
                      </a:pPr>
                      <a:r>
                        <a:rPr lang="en" sz="1800"/>
                        <a:t>Torsion balance</a:t>
                      </a:r>
                    </a:p>
                    <a:p>
                      <a:pPr lvl="0" rtl="0">
                        <a:buNone/>
                      </a:pPr>
                      <a:r>
                        <a:rPr lang="en" sz="1800"/>
                        <a:t>Torsion pendulum</a:t>
                      </a:r>
                    </a:p>
                    <a:p>
                      <a:pPr lvl="0" rtl="0">
                        <a:buNone/>
                      </a:pPr>
                      <a:r>
                        <a:rPr lang="en" sz="1800"/>
                        <a:t>Torsion balance</a:t>
                      </a:r>
                    </a:p>
                    <a:p>
                      <a:pPr lvl="0" rtl="0">
                        <a:buNone/>
                      </a:pPr>
                      <a:r>
                        <a:rPr lang="en" sz="1800"/>
                        <a:t>Free fall</a:t>
                      </a:r>
                    </a:p>
                    <a:p>
                      <a:pPr>
                        <a:buNone/>
                      </a:pPr>
                      <a:r>
                        <a:rPr lang="en" sz="1800"/>
                        <a:t>Beam balance</a:t>
                      </a:r>
                    </a:p>
                  </a:txBody>
                  <a:tcPr marL="91417" marR="91417" marT="91438" marB="91438"/>
                </a:tc>
                <a:tc>
                  <a:txBody>
                    <a:bodyPr/>
                    <a:lstStyle/>
                    <a:p>
                      <a:pPr lvl="0" algn="ctr" rtl="0">
                        <a:buNone/>
                      </a:pPr>
                      <a:r>
                        <a:rPr lang="en" sz="1800" dirty="0"/>
                        <a:t>6.75 ± 0.05</a:t>
                      </a:r>
                    </a:p>
                    <a:p>
                      <a:pPr lvl="0" algn="ctr" rtl="0">
                        <a:buNone/>
                      </a:pPr>
                      <a:r>
                        <a:rPr lang="en" sz="1800" dirty="0"/>
                        <a:t>6.658 </a:t>
                      </a:r>
                      <a:r>
                        <a:rPr lang="en" sz="1800" dirty="0" smtClean="0"/>
                        <a:t>± </a:t>
                      </a:r>
                      <a:r>
                        <a:rPr lang="en" sz="1800" dirty="0"/>
                        <a:t>0.007</a:t>
                      </a:r>
                    </a:p>
                    <a:p>
                      <a:pPr lvl="0" algn="ctr" rtl="0">
                        <a:buNone/>
                      </a:pPr>
                      <a:r>
                        <a:rPr lang="en" sz="1800" dirty="0"/>
                        <a:t>6.6726 ± 0.0005</a:t>
                      </a:r>
                    </a:p>
                    <a:p>
                      <a:pPr lvl="0" algn="ctr" rtl="0">
                        <a:buNone/>
                      </a:pPr>
                      <a:r>
                        <a:rPr lang="en" sz="1800" dirty="0"/>
                        <a:t>6.6656 ± 0.0006</a:t>
                      </a:r>
                    </a:p>
                    <a:p>
                      <a:pPr lvl="0" algn="ctr" rtl="0">
                        <a:buNone/>
                      </a:pPr>
                      <a:r>
                        <a:rPr lang="en" sz="1800" dirty="0"/>
                        <a:t>6.6873 ± 0.0094</a:t>
                      </a:r>
                    </a:p>
                    <a:p>
                      <a:pPr algn="ctr">
                        <a:buNone/>
                      </a:pPr>
                      <a:r>
                        <a:rPr lang="en" sz="1800" dirty="0"/>
                        <a:t>6.67404 ± 0.00022</a:t>
                      </a:r>
                    </a:p>
                  </a:txBody>
                  <a:tcPr marL="91417" marR="91417" marT="91438" marB="91438"/>
                </a:tc>
                <a:tc>
                  <a:txBody>
                    <a:bodyPr/>
                    <a:lstStyle/>
                    <a:p>
                      <a:pPr lvl="0" algn="ctr" rtl="0">
                        <a:buNone/>
                      </a:pPr>
                      <a:r>
                        <a:rPr lang="en" sz="1800" dirty="0"/>
                        <a:t>7400 (stat.)</a:t>
                      </a:r>
                    </a:p>
                    <a:p>
                      <a:pPr lvl="0" algn="ctr" rtl="0">
                        <a:buNone/>
                      </a:pPr>
                      <a:r>
                        <a:rPr lang="en" sz="1800" dirty="0"/>
                        <a:t>1000</a:t>
                      </a:r>
                    </a:p>
                    <a:p>
                      <a:pPr lvl="0" algn="ctr" rtl="0">
                        <a:buNone/>
                      </a:pPr>
                      <a:r>
                        <a:rPr lang="en" sz="1800" dirty="0"/>
                        <a:t>75</a:t>
                      </a:r>
                    </a:p>
                    <a:p>
                      <a:pPr lvl="0" algn="ctr" rtl="0">
                        <a:buNone/>
                      </a:pPr>
                      <a:r>
                        <a:rPr lang="en" sz="1800" dirty="0"/>
                        <a:t>90</a:t>
                      </a:r>
                    </a:p>
                    <a:p>
                      <a:pPr lvl="0" algn="ctr" rtl="0">
                        <a:buNone/>
                      </a:pPr>
                      <a:r>
                        <a:rPr lang="en" sz="1800" dirty="0"/>
                        <a:t>1400</a:t>
                      </a:r>
                    </a:p>
                    <a:p>
                      <a:pPr algn="ctr">
                        <a:buNone/>
                      </a:pPr>
                      <a:r>
                        <a:rPr lang="en" sz="1800" dirty="0"/>
                        <a:t>200</a:t>
                      </a:r>
                    </a:p>
                  </a:txBody>
                  <a:tcPr marL="91417" marR="91417" marT="91438" marB="91438"/>
                </a:tc>
              </a:tr>
            </a:tbl>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66800"/>
            <a:ext cx="84328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7" name="Text Box 2"/>
          <p:cNvSpPr txBox="1">
            <a:spLocks noChangeArrowheads="1"/>
          </p:cNvSpPr>
          <p:nvPr/>
        </p:nvSpPr>
        <p:spPr bwMode="auto">
          <a:xfrm>
            <a:off x="0" y="6219825"/>
            <a:ext cx="7924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800">
                <a:solidFill>
                  <a:srgbClr val="000000"/>
                </a:solidFill>
                <a:latin typeface="Arial" charset="0"/>
              </a:rPr>
              <a:t>Peter J. Mohr and Barry N. Taylor, David B. Newell; http://physics.nist.gov/cuu/Constants/codata.pdf</a:t>
            </a:r>
          </a:p>
        </p:txBody>
      </p:sp>
      <p:sp>
        <p:nvSpPr>
          <p:cNvPr id="6148" name="Text Box 3"/>
          <p:cNvSpPr txBox="1">
            <a:spLocks noChangeArrowheads="1"/>
          </p:cNvSpPr>
          <p:nvPr/>
        </p:nvSpPr>
        <p:spPr bwMode="auto">
          <a:xfrm>
            <a:off x="0" y="0"/>
            <a:ext cx="9144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200" b="1">
                <a:solidFill>
                  <a:srgbClr val="3333CC"/>
                </a:solidFill>
                <a:latin typeface="Century Gothic" pitchFamily="34" charset="0"/>
              </a:rPr>
              <a:t>Recent Measurements of G</a:t>
            </a:r>
          </a:p>
        </p:txBody>
      </p:sp>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l="14154" t="33972" r="23586" b="10931"/>
          <a:stretch>
            <a:fillRect/>
          </a:stretch>
        </p:blipFill>
        <p:spPr bwMode="auto">
          <a:xfrm>
            <a:off x="0" y="601663"/>
            <a:ext cx="91440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0" name="Text Box 5"/>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3BA009DA-9454-43AC-8D5E-9E419D1E3065}" type="slidenum">
              <a:rPr lang="en-US" sz="1400">
                <a:solidFill>
                  <a:srgbClr val="000000"/>
                </a:solidFill>
              </a:rPr>
              <a:pPr algn="r" eaLnBrk="1" hangingPunct="1">
                <a:buClr>
                  <a:srgbClr val="000000"/>
                </a:buClr>
                <a:buSzPct val="100000"/>
                <a:buFont typeface="Times New Roman" pitchFamily="18" charset="0"/>
                <a:buNone/>
              </a:pPr>
              <a:t>5</a:t>
            </a:fld>
            <a:endParaRPr lang="en-US" sz="1400">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l="3186" t="3644" r="6374" b="3644"/>
          <a:stretch>
            <a:fillRect/>
          </a:stretch>
        </p:blipFill>
        <p:spPr bwMode="auto">
          <a:xfrm>
            <a:off x="4991100" y="1597025"/>
            <a:ext cx="41529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1" name="Text Box 2"/>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Theory of Measurement</a:t>
            </a:r>
          </a:p>
        </p:txBody>
      </p:sp>
      <p:sp>
        <p:nvSpPr>
          <p:cNvPr id="7172" name="Text Box 3"/>
          <p:cNvSpPr txBox="1">
            <a:spLocks noChangeArrowheads="1"/>
          </p:cNvSpPr>
          <p:nvPr/>
        </p:nvSpPr>
        <p:spPr bwMode="auto">
          <a:xfrm>
            <a:off x="0" y="873125"/>
            <a:ext cx="50641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171450" indent="-1714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1pPr>
            <a:lvl2pPr marL="404813" indent="-11747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8" charset="0"/>
              </a:defRPr>
            </a:lvl9pPr>
          </a:lstStyle>
          <a:p>
            <a:pPr eaLnBrk="1" hangingPunct="1">
              <a:lnSpc>
                <a:spcPct val="85000"/>
              </a:lnSpc>
              <a:spcBef>
                <a:spcPts val="300"/>
              </a:spcBef>
              <a:spcAft>
                <a:spcPts val="300"/>
              </a:spcAft>
              <a:buClr>
                <a:srgbClr val="3333CC"/>
              </a:buClr>
              <a:buSzPct val="100000"/>
              <a:buFont typeface="Wingdings" pitchFamily="2" charset="2"/>
              <a:buChar char=""/>
            </a:pPr>
            <a:r>
              <a:rPr lang="en-US">
                <a:solidFill>
                  <a:srgbClr val="000000"/>
                </a:solidFill>
              </a:rPr>
              <a:t>Two methods of measurement used</a:t>
            </a:r>
          </a:p>
          <a:p>
            <a:pPr eaLnBrk="1" hangingPunct="1">
              <a:lnSpc>
                <a:spcPct val="85000"/>
              </a:lnSpc>
              <a:spcBef>
                <a:spcPts val="300"/>
              </a:spcBef>
              <a:spcAft>
                <a:spcPts val="300"/>
              </a:spcAft>
              <a:buClr>
                <a:srgbClr val="3333CC"/>
              </a:buClr>
              <a:buSzPct val="100000"/>
              <a:buFont typeface="Wingdings" pitchFamily="2" charset="2"/>
              <a:buChar char=""/>
            </a:pPr>
            <a:r>
              <a:rPr lang="en-US">
                <a:solidFill>
                  <a:srgbClr val="000000"/>
                </a:solidFill>
              </a:rPr>
              <a:t>Method of equilibrium positions</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Accuracy of ~5% according to PASCO</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90 to 180 min. observation time</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Involves finding equilibrium points for Positions I and II by observing oscillations, then taking the difference to determine G</a:t>
            </a:r>
          </a:p>
          <a:p>
            <a:pPr eaLnBrk="1" hangingPunct="1">
              <a:lnSpc>
                <a:spcPct val="85000"/>
              </a:lnSpc>
              <a:spcBef>
                <a:spcPts val="300"/>
              </a:spcBef>
              <a:spcAft>
                <a:spcPts val="300"/>
              </a:spcAft>
              <a:buClr>
                <a:srgbClr val="3333CC"/>
              </a:buClr>
              <a:buSzPct val="100000"/>
              <a:buFont typeface="Wingdings" pitchFamily="2" charset="2"/>
              <a:buChar char=""/>
            </a:pPr>
            <a:r>
              <a:rPr lang="en-US">
                <a:solidFill>
                  <a:srgbClr val="000000"/>
                </a:solidFill>
              </a:rPr>
              <a:t>Method of constant acceleration</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Accuracy of ~15% according to PASCO</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5 min. observation time</a:t>
            </a:r>
          </a:p>
          <a:p>
            <a:pPr lvl="1" eaLnBrk="1" hangingPunct="1">
              <a:lnSpc>
                <a:spcPct val="85000"/>
              </a:lnSpc>
              <a:spcBef>
                <a:spcPts val="250"/>
              </a:spcBef>
              <a:spcAft>
                <a:spcPts val="250"/>
              </a:spcAft>
              <a:buClr>
                <a:srgbClr val="000000"/>
              </a:buClr>
              <a:buSzPct val="100000"/>
              <a:buFont typeface="Times New Roman" pitchFamily="18" charset="0"/>
              <a:buChar char="•"/>
            </a:pPr>
            <a:r>
              <a:rPr lang="en-US" sz="2000">
                <a:solidFill>
                  <a:srgbClr val="000000"/>
                </a:solidFill>
              </a:rPr>
              <a:t>Uses acceleration of small masses during first minute after switching large mass positions to determine G</a:t>
            </a:r>
          </a:p>
        </p:txBody>
      </p:sp>
      <p:sp>
        <p:nvSpPr>
          <p:cNvPr id="7173" name="Text Box 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r" eaLnBrk="1" hangingPunct="1">
              <a:buClr>
                <a:srgbClr val="000000"/>
              </a:buClr>
              <a:buSzPct val="100000"/>
              <a:buFont typeface="Times New Roman" pitchFamily="18" charset="0"/>
              <a:buNone/>
            </a:pPr>
            <a:fld id="{0A9E0ECB-D0ED-443D-8603-52B78564E1C2}" type="slidenum">
              <a:rPr lang="en-US" sz="1400">
                <a:solidFill>
                  <a:srgbClr val="000000"/>
                </a:solidFill>
              </a:rPr>
              <a:pPr algn="r" eaLnBrk="1" hangingPunct="1">
                <a:buClr>
                  <a:srgbClr val="000000"/>
                </a:buClr>
                <a:buSzPct val="100000"/>
                <a:buFont typeface="Times New Roman" pitchFamily="18" charset="0"/>
                <a:buNone/>
              </a:pPr>
              <a:t>6</a:t>
            </a:fld>
            <a:endParaRPr lang="en-US" sz="1400">
              <a:solidFill>
                <a:srgbClr val="000000"/>
              </a:solidFill>
            </a:endParaRPr>
          </a:p>
        </p:txBody>
      </p:sp>
      <p:sp>
        <p:nvSpPr>
          <p:cNvPr id="7174" name="Text Box 5"/>
          <p:cNvSpPr txBox="1">
            <a:spLocks noChangeArrowheads="1"/>
          </p:cNvSpPr>
          <p:nvPr/>
        </p:nvSpPr>
        <p:spPr bwMode="auto">
          <a:xfrm>
            <a:off x="5867400" y="5486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spcBef>
                <a:spcPts val="1125"/>
              </a:spcBef>
              <a:buClr>
                <a:srgbClr val="000000"/>
              </a:buClr>
              <a:buSzPct val="100000"/>
              <a:buFont typeface="Times New Roman" pitchFamily="18" charset="0"/>
              <a:buNone/>
            </a:pPr>
            <a:r>
              <a:rPr lang="en-US" sz="1800" b="1">
                <a:solidFill>
                  <a:schemeClr val="accent2"/>
                </a:solidFill>
              </a:rPr>
              <a:t>TOP VIEW</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Compare With Coulomb Experiment</a:t>
            </a:r>
          </a:p>
        </p:txBody>
      </p:sp>
      <p:pic>
        <p:nvPicPr>
          <p:cNvPr id="8195" name="Picture 5" descr="http://www.austincc.edu/nrgpsc/phys1402/labs/coulombs%20law_files/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82" y="4800600"/>
            <a:ext cx="392214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4"/>
          <p:cNvSpPr txBox="1">
            <a:spLocks noChangeArrowheads="1"/>
          </p:cNvSpPr>
          <p:nvPr/>
        </p:nvSpPr>
        <p:spPr bwMode="auto">
          <a:xfrm>
            <a:off x="4495800" y="5176043"/>
            <a:ext cx="3581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8" charset="0"/>
              <a:buNone/>
            </a:pPr>
            <a:r>
              <a:rPr lang="en-US" sz="1600" dirty="0">
                <a:solidFill>
                  <a:schemeClr val="tx1"/>
                </a:solidFill>
                <a:sym typeface="Wingdings" pitchFamily="2" charset="2"/>
              </a:rPr>
              <a:t></a:t>
            </a:r>
            <a:r>
              <a:rPr lang="en-US" sz="1600" dirty="0">
                <a:solidFill>
                  <a:schemeClr val="tx1"/>
                </a:solidFill>
              </a:rPr>
              <a:t>Coulomb Apparatus Diagram: </a:t>
            </a:r>
          </a:p>
          <a:p>
            <a:pPr eaLnBrk="1" hangingPunct="1">
              <a:buClr>
                <a:srgbClr val="000000"/>
              </a:buClr>
              <a:buSzPct val="100000"/>
              <a:buFont typeface="Times New Roman" pitchFamily="18" charset="0"/>
              <a:buNone/>
            </a:pPr>
            <a:r>
              <a:rPr lang="en-US" sz="1600" dirty="0">
                <a:solidFill>
                  <a:schemeClr val="tx1"/>
                </a:solidFill>
              </a:rPr>
              <a:t>	Note the similarities in the 	experiment with the use of the 	torsion wire.</a:t>
            </a:r>
          </a:p>
        </p:txBody>
      </p:sp>
      <p:sp>
        <p:nvSpPr>
          <p:cNvPr id="62467" name="Rectangle 3"/>
          <p:cNvSpPr>
            <a:spLocks noGrp="1" noRot="1" noChangeAspect="1" noMove="1" noResize="1" noEditPoints="1" noAdjustHandles="1" noChangeArrowheads="1" noChangeShapeType="1" noTextEdit="1"/>
          </p:cNvSpPr>
          <p:nvPr>
            <p:ph type="body" idx="1"/>
          </p:nvPr>
        </p:nvSpPr>
        <p:spPr>
          <a:xfrm>
            <a:off x="0" y="609600"/>
            <a:ext cx="8229600" cy="4113563"/>
          </a:xfrm>
          <a:blipFill rotWithShape="1">
            <a:blip r:embed="rId3" cstate="print"/>
            <a:stretch>
              <a:fillRect l="-667" t="-1778" r="-148" b="-1333"/>
            </a:stretch>
          </a:blipFill>
          <a:ln>
            <a:round/>
            <a:headEnd/>
            <a:tailEnd/>
          </a:ln>
          <a:extLst/>
        </p:spPr>
        <p:txBody>
          <a:bodyPr/>
          <a:lstStyle/>
          <a:p>
            <a:pPr>
              <a:buFont typeface="Times New Roman" pitchFamily="18" charset="0"/>
              <a:buNone/>
              <a:defRPr/>
            </a:pPr>
            <a:r>
              <a:rPr lang="en-US" dirty="0">
                <a:no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p:cNvGrpSpPr>
            <a:grpSpLocks/>
          </p:cNvGrpSpPr>
          <p:nvPr/>
        </p:nvGrpSpPr>
        <p:grpSpPr bwMode="auto">
          <a:xfrm>
            <a:off x="4495800" y="4216400"/>
            <a:ext cx="2112963" cy="1265238"/>
            <a:chOff x="2832" y="2656"/>
            <a:chExt cx="1331" cy="797"/>
          </a:xfrm>
        </p:grpSpPr>
        <p:pic>
          <p:nvPicPr>
            <p:cNvPr id="92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2656"/>
              <a:ext cx="1332"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39" name="Line 3"/>
            <p:cNvSpPr>
              <a:spLocks noChangeShapeType="1"/>
            </p:cNvSpPr>
            <p:nvPr/>
          </p:nvSpPr>
          <p:spPr bwMode="auto">
            <a:xfrm>
              <a:off x="3940" y="3071"/>
              <a:ext cx="1" cy="276"/>
            </a:xfrm>
            <a:prstGeom prst="line">
              <a:avLst/>
            </a:prstGeom>
            <a:noFill/>
            <a:ln w="38160">
              <a:solidFill>
                <a:srgbClr val="CC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0" name="Line 4"/>
            <p:cNvSpPr>
              <a:spLocks noChangeShapeType="1"/>
            </p:cNvSpPr>
            <p:nvPr/>
          </p:nvSpPr>
          <p:spPr bwMode="auto">
            <a:xfrm>
              <a:off x="4065" y="3074"/>
              <a:ext cx="1" cy="276"/>
            </a:xfrm>
            <a:prstGeom prst="line">
              <a:avLst/>
            </a:prstGeom>
            <a:noFill/>
            <a:ln w="38160">
              <a:solidFill>
                <a:srgbClr val="0099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219" name="Group 5"/>
          <p:cNvGrpSpPr>
            <a:grpSpLocks/>
          </p:cNvGrpSpPr>
          <p:nvPr/>
        </p:nvGrpSpPr>
        <p:grpSpPr bwMode="auto">
          <a:xfrm>
            <a:off x="4483100" y="2525713"/>
            <a:ext cx="2112963" cy="1265237"/>
            <a:chOff x="2824" y="1591"/>
            <a:chExt cx="1331" cy="797"/>
          </a:xfrm>
        </p:grpSpPr>
        <p:pic>
          <p:nvPicPr>
            <p:cNvPr id="923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4" y="1591"/>
              <a:ext cx="1332"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36" name="Line 7"/>
            <p:cNvSpPr>
              <a:spLocks noChangeShapeType="1"/>
            </p:cNvSpPr>
            <p:nvPr/>
          </p:nvSpPr>
          <p:spPr bwMode="auto">
            <a:xfrm flipV="1">
              <a:off x="3989" y="1709"/>
              <a:ext cx="1" cy="278"/>
            </a:xfrm>
            <a:prstGeom prst="line">
              <a:avLst/>
            </a:prstGeom>
            <a:noFill/>
            <a:ln w="38160">
              <a:solidFill>
                <a:srgbClr val="0099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Line 8"/>
            <p:cNvSpPr>
              <a:spLocks noChangeShapeType="1"/>
            </p:cNvSpPr>
            <p:nvPr/>
          </p:nvSpPr>
          <p:spPr bwMode="auto">
            <a:xfrm>
              <a:off x="3988" y="1991"/>
              <a:ext cx="1" cy="276"/>
            </a:xfrm>
            <a:prstGeom prst="line">
              <a:avLst/>
            </a:prstGeom>
            <a:noFill/>
            <a:ln w="38160">
              <a:solidFill>
                <a:srgbClr val="CC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9220" name="Text Box 9"/>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Constant Acceleration Derivation I</a:t>
            </a:r>
          </a:p>
        </p:txBody>
      </p:sp>
      <p:sp>
        <p:nvSpPr>
          <p:cNvPr id="9221" name="Text Box 10"/>
          <p:cNvSpPr txBox="1">
            <a:spLocks noChangeArrowheads="1"/>
          </p:cNvSpPr>
          <p:nvPr/>
        </p:nvSpPr>
        <p:spPr bwMode="auto">
          <a:xfrm>
            <a:off x="323850" y="2895600"/>
            <a:ext cx="341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800">
                <a:solidFill>
                  <a:srgbClr val="000000"/>
                </a:solidFill>
              </a:rPr>
              <a:t>Original position (</a:t>
            </a:r>
            <a:r>
              <a:rPr lang="en-US" sz="1800" b="1">
                <a:solidFill>
                  <a:srgbClr val="000000"/>
                </a:solidFill>
              </a:rPr>
              <a:t>in equilibrium</a:t>
            </a:r>
            <a:r>
              <a:rPr lang="en-US" sz="1800">
                <a:solidFill>
                  <a:srgbClr val="000000"/>
                </a:solidFill>
              </a:rPr>
              <a:t>):</a:t>
            </a:r>
          </a:p>
        </p:txBody>
      </p:sp>
      <p:sp>
        <p:nvSpPr>
          <p:cNvPr id="9222" name="Text Box 11"/>
          <p:cNvSpPr txBox="1">
            <a:spLocks noChangeArrowheads="1"/>
          </p:cNvSpPr>
          <p:nvPr/>
        </p:nvSpPr>
        <p:spPr bwMode="auto">
          <a:xfrm>
            <a:off x="6791325" y="2843213"/>
            <a:ext cx="22320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800" b="1">
                <a:solidFill>
                  <a:srgbClr val="009900"/>
                </a:solidFill>
              </a:rPr>
              <a:t>Gravity</a:t>
            </a:r>
            <a:r>
              <a:rPr lang="en-US" sz="1800" b="1">
                <a:solidFill>
                  <a:srgbClr val="000000"/>
                </a:solidFill>
              </a:rPr>
              <a:t> </a:t>
            </a:r>
            <a:r>
              <a:rPr lang="en-US" sz="1800">
                <a:solidFill>
                  <a:srgbClr val="000000"/>
                </a:solidFill>
              </a:rPr>
              <a:t>and </a:t>
            </a:r>
            <a:r>
              <a:rPr lang="en-US" sz="1800" b="1">
                <a:solidFill>
                  <a:srgbClr val="CC0000"/>
                </a:solidFill>
              </a:rPr>
              <a:t>torsion</a:t>
            </a:r>
            <a:r>
              <a:rPr lang="en-US" sz="1800" b="1">
                <a:solidFill>
                  <a:srgbClr val="000000"/>
                </a:solidFill>
              </a:rPr>
              <a:t> </a:t>
            </a:r>
          </a:p>
          <a:p>
            <a:pPr eaLnBrk="1" hangingPunct="1">
              <a:buClr>
                <a:srgbClr val="000000"/>
              </a:buClr>
              <a:buSzPct val="100000"/>
              <a:buFont typeface="Times New Roman" pitchFamily="18" charset="0"/>
              <a:buNone/>
            </a:pPr>
            <a:r>
              <a:rPr lang="en-US" sz="1800">
                <a:solidFill>
                  <a:srgbClr val="000000"/>
                </a:solidFill>
              </a:rPr>
              <a:t>are equal and opposite</a:t>
            </a:r>
          </a:p>
        </p:txBody>
      </p:sp>
      <p:sp>
        <p:nvSpPr>
          <p:cNvPr id="9223" name="Text Box 12"/>
          <p:cNvSpPr txBox="1">
            <a:spLocks noChangeArrowheads="1"/>
          </p:cNvSpPr>
          <p:nvPr/>
        </p:nvSpPr>
        <p:spPr bwMode="auto">
          <a:xfrm>
            <a:off x="379413" y="46482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800">
                <a:solidFill>
                  <a:srgbClr val="000000"/>
                </a:solidFill>
              </a:rPr>
              <a:t>Just after “</a:t>
            </a:r>
            <a:r>
              <a:rPr lang="en-US" sz="1800" b="1">
                <a:solidFill>
                  <a:srgbClr val="000000"/>
                </a:solidFill>
              </a:rPr>
              <a:t>flipping”</a:t>
            </a:r>
            <a:r>
              <a:rPr lang="en-US" sz="1800">
                <a:solidFill>
                  <a:srgbClr val="000000"/>
                </a:solidFill>
              </a:rPr>
              <a:t> large masses:</a:t>
            </a:r>
          </a:p>
        </p:txBody>
      </p:sp>
      <p:sp>
        <p:nvSpPr>
          <p:cNvPr id="9224" name="Text Box 13"/>
          <p:cNvSpPr txBox="1">
            <a:spLocks noChangeArrowheads="1"/>
          </p:cNvSpPr>
          <p:nvPr/>
        </p:nvSpPr>
        <p:spPr bwMode="auto">
          <a:xfrm>
            <a:off x="6861175" y="4510088"/>
            <a:ext cx="20907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buClr>
                <a:srgbClr val="000000"/>
              </a:buClr>
              <a:buSzPct val="100000"/>
              <a:buFont typeface="Times New Roman" pitchFamily="18" charset="0"/>
              <a:buNone/>
            </a:pPr>
            <a:r>
              <a:rPr lang="en-US" sz="1800" b="1">
                <a:solidFill>
                  <a:srgbClr val="009900"/>
                </a:solidFill>
              </a:rPr>
              <a:t>Gravity</a:t>
            </a:r>
            <a:r>
              <a:rPr lang="en-US" sz="1800">
                <a:solidFill>
                  <a:srgbClr val="000000"/>
                </a:solidFill>
              </a:rPr>
              <a:t> and </a:t>
            </a:r>
            <a:r>
              <a:rPr lang="en-US" sz="1800" b="1">
                <a:solidFill>
                  <a:srgbClr val="CC0000"/>
                </a:solidFill>
              </a:rPr>
              <a:t>torsion</a:t>
            </a:r>
          </a:p>
          <a:p>
            <a:pPr eaLnBrk="1" hangingPunct="1">
              <a:buClr>
                <a:srgbClr val="000000"/>
              </a:buClr>
              <a:buSzPct val="100000"/>
              <a:buFont typeface="Times New Roman" pitchFamily="18" charset="0"/>
              <a:buNone/>
            </a:pPr>
            <a:r>
              <a:rPr lang="en-US" sz="1800">
                <a:solidFill>
                  <a:srgbClr val="000000"/>
                </a:solidFill>
              </a:rPr>
              <a:t>are in same direction</a:t>
            </a:r>
          </a:p>
        </p:txBody>
      </p:sp>
      <p:sp>
        <p:nvSpPr>
          <p:cNvPr id="9225" name="Rectangle 14"/>
          <p:cNvSpPr>
            <a:spLocks noChangeArrowheads="1"/>
          </p:cNvSpPr>
          <p:nvPr/>
        </p:nvSpPr>
        <p:spPr bwMode="auto">
          <a:xfrm>
            <a:off x="0" y="1187450"/>
            <a:ext cx="45291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Starting with the law of gravitation:</a:t>
            </a:r>
          </a:p>
        </p:txBody>
      </p:sp>
      <p:pic>
        <p:nvPicPr>
          <p:cNvPr id="922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0263" y="1127125"/>
            <a:ext cx="24082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7" name="Rectangle 16"/>
          <p:cNvSpPr>
            <a:spLocks noChangeArrowheads="1"/>
          </p:cNvSpPr>
          <p:nvPr/>
        </p:nvSpPr>
        <p:spPr bwMode="auto">
          <a:xfrm>
            <a:off x="0" y="1917700"/>
            <a:ext cx="41767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Total force acting to accelerate:</a:t>
            </a:r>
          </a:p>
        </p:txBody>
      </p:sp>
      <p:pic>
        <p:nvPicPr>
          <p:cNvPr id="922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175" y="1808163"/>
            <a:ext cx="359886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29"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813" y="5516563"/>
            <a:ext cx="2936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30" name="Rectangle 19"/>
          <p:cNvSpPr>
            <a:spLocks noChangeArrowheads="1"/>
          </p:cNvSpPr>
          <p:nvPr/>
        </p:nvSpPr>
        <p:spPr bwMode="auto">
          <a:xfrm>
            <a:off x="0" y="5668963"/>
            <a:ext cx="45624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Acceleration therefore expressed as:</a:t>
            </a:r>
          </a:p>
        </p:txBody>
      </p:sp>
      <p:graphicFrame>
        <p:nvGraphicFramePr>
          <p:cNvPr id="9231" name="Object 2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243" r:id="rId9" imgW="114150" imgH="215612" progId="">
                  <p:embed/>
                </p:oleObj>
              </mc:Choice>
              <mc:Fallback>
                <p:oleObj r:id="rId9" imgW="114150" imgH="215612" progId="">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32"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0175" y="6100763"/>
            <a:ext cx="21224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33" name="Rectangle 22"/>
          <p:cNvSpPr>
            <a:spLocks noChangeArrowheads="1"/>
          </p:cNvSpPr>
          <p:nvPr/>
        </p:nvSpPr>
        <p:spPr bwMode="auto">
          <a:xfrm>
            <a:off x="0" y="6213475"/>
            <a:ext cx="30813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Solving for G yields:</a:t>
            </a:r>
          </a:p>
        </p:txBody>
      </p:sp>
      <p:sp>
        <p:nvSpPr>
          <p:cNvPr id="9234" name="Text Box 23"/>
          <p:cNvSpPr txBox="1">
            <a:spLocks noChangeArrowheads="1"/>
          </p:cNvSpPr>
          <p:nvPr/>
        </p:nvSpPr>
        <p:spPr bwMode="auto">
          <a:xfrm>
            <a:off x="5029200" y="3810000"/>
            <a:ext cx="1562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spcBef>
                <a:spcPts val="1125"/>
              </a:spcBef>
              <a:buClr>
                <a:srgbClr val="000000"/>
              </a:buClr>
              <a:buSzPct val="100000"/>
              <a:buFont typeface="Times New Roman" pitchFamily="18" charset="0"/>
              <a:buNone/>
            </a:pPr>
            <a:r>
              <a:rPr lang="en-US" sz="1800" b="1">
                <a:solidFill>
                  <a:schemeClr val="accent2"/>
                </a:solidFill>
              </a:rPr>
              <a:t>TOP VIEWS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0" y="-158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buClr>
                <a:srgbClr val="000000"/>
              </a:buClr>
              <a:buSzPct val="100000"/>
              <a:buFont typeface="Times New Roman" pitchFamily="18" charset="0"/>
              <a:buNone/>
            </a:pPr>
            <a:r>
              <a:rPr lang="en-US" sz="3600" b="1">
                <a:solidFill>
                  <a:srgbClr val="3333CC"/>
                </a:solidFill>
                <a:latin typeface="Century Gothic" pitchFamily="34" charset="0"/>
              </a:rPr>
              <a:t>Constant Acceleration Derivation II</a:t>
            </a:r>
          </a:p>
        </p:txBody>
      </p:sp>
      <p:sp>
        <p:nvSpPr>
          <p:cNvPr id="10243" name="Rectangle 2"/>
          <p:cNvSpPr>
            <a:spLocks noChangeArrowheads="1"/>
          </p:cNvSpPr>
          <p:nvPr/>
        </p:nvSpPr>
        <p:spPr bwMode="auto">
          <a:xfrm>
            <a:off x="-46038" y="2533650"/>
            <a:ext cx="584358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Using similar triangles, we can derive a relation between the displacement of the laser dot and the linear displacement of the small masses:</a:t>
            </a:r>
          </a:p>
        </p:txBody>
      </p:sp>
      <p:sp>
        <p:nvSpPr>
          <p:cNvPr id="10244" name="Rectangle 3"/>
          <p:cNvSpPr>
            <a:spLocks noChangeArrowheads="1"/>
          </p:cNvSpPr>
          <p:nvPr/>
        </p:nvSpPr>
        <p:spPr bwMode="auto">
          <a:xfrm>
            <a:off x="-36513" y="4387850"/>
            <a:ext cx="5695951"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Using kinematic equation of motion for constant acceleration, a</a:t>
            </a:r>
            <a:r>
              <a:rPr lang="en-US" sz="2200" baseline="-25000">
                <a:solidFill>
                  <a:srgbClr val="000000"/>
                </a:solidFill>
              </a:rPr>
              <a:t>0</a:t>
            </a:r>
            <a:r>
              <a:rPr lang="en-US" sz="2200">
                <a:solidFill>
                  <a:srgbClr val="000000"/>
                </a:solidFill>
              </a:rPr>
              <a:t> can be calculated:</a:t>
            </a:r>
          </a:p>
        </p:txBody>
      </p:sp>
      <p:sp>
        <p:nvSpPr>
          <p:cNvPr id="10245" name="Text Box 4"/>
          <p:cNvSpPr txBox="1">
            <a:spLocks noChangeArrowheads="1"/>
          </p:cNvSpPr>
          <p:nvPr/>
        </p:nvSpPr>
        <p:spPr bwMode="auto">
          <a:xfrm>
            <a:off x="5595938" y="4518025"/>
            <a:ext cx="354806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lnSpc>
                <a:spcPct val="85000"/>
              </a:lnSpc>
              <a:spcBef>
                <a:spcPts val="225"/>
              </a:spcBef>
              <a:spcAft>
                <a:spcPts val="225"/>
              </a:spcAft>
              <a:buClr>
                <a:srgbClr val="000000"/>
              </a:buClr>
              <a:buSzPct val="100000"/>
              <a:buFont typeface="Times New Roman" pitchFamily="18" charset="0"/>
              <a:buNone/>
            </a:pPr>
            <a:r>
              <a:rPr lang="en-US" sz="1800" i="1">
                <a:solidFill>
                  <a:srgbClr val="000000"/>
                </a:solidFill>
              </a:rPr>
              <a:t>b</a:t>
            </a:r>
            <a:r>
              <a:rPr lang="en-US" sz="1800">
                <a:solidFill>
                  <a:srgbClr val="000000"/>
                </a:solidFill>
              </a:rPr>
              <a:t> = distance between masses</a:t>
            </a:r>
          </a:p>
          <a:p>
            <a:pPr eaLnBrk="1" hangingPunct="1">
              <a:lnSpc>
                <a:spcPct val="85000"/>
              </a:lnSpc>
              <a:spcBef>
                <a:spcPts val="225"/>
              </a:spcBef>
              <a:spcAft>
                <a:spcPts val="225"/>
              </a:spcAft>
              <a:buClr>
                <a:srgbClr val="000000"/>
              </a:buClr>
              <a:buSzPct val="100000"/>
              <a:buFont typeface="Times New Roman" pitchFamily="18" charset="0"/>
              <a:buNone/>
            </a:pPr>
            <a:r>
              <a:rPr lang="en-US" sz="1800" i="1">
                <a:solidFill>
                  <a:srgbClr val="000000"/>
                </a:solidFill>
              </a:rPr>
              <a:t>d</a:t>
            </a:r>
            <a:r>
              <a:rPr lang="en-US" sz="1800">
                <a:solidFill>
                  <a:srgbClr val="000000"/>
                </a:solidFill>
              </a:rPr>
              <a:t> = radius of torsion arm</a:t>
            </a:r>
          </a:p>
          <a:p>
            <a:pPr eaLnBrk="1" hangingPunct="1">
              <a:lnSpc>
                <a:spcPct val="85000"/>
              </a:lnSpc>
              <a:spcBef>
                <a:spcPts val="225"/>
              </a:spcBef>
              <a:spcAft>
                <a:spcPts val="225"/>
              </a:spcAft>
              <a:buClr>
                <a:srgbClr val="000000"/>
              </a:buClr>
              <a:buSzPct val="100000"/>
              <a:buFont typeface="Times New Roman" pitchFamily="18" charset="0"/>
              <a:buNone/>
            </a:pPr>
            <a:r>
              <a:rPr lang="en-US" sz="1800" i="1">
                <a:solidFill>
                  <a:srgbClr val="000000"/>
                </a:solidFill>
              </a:rPr>
              <a:t>θ</a:t>
            </a:r>
            <a:r>
              <a:rPr lang="en-US" sz="1800">
                <a:solidFill>
                  <a:srgbClr val="000000"/>
                </a:solidFill>
              </a:rPr>
              <a:t> = angle of rotation</a:t>
            </a:r>
          </a:p>
          <a:p>
            <a:pPr eaLnBrk="1" hangingPunct="1">
              <a:lnSpc>
                <a:spcPct val="85000"/>
              </a:lnSpc>
              <a:spcBef>
                <a:spcPts val="225"/>
              </a:spcBef>
              <a:spcAft>
                <a:spcPts val="225"/>
              </a:spcAft>
              <a:buClr>
                <a:srgbClr val="000000"/>
              </a:buClr>
              <a:buSzPct val="100000"/>
              <a:buFont typeface="Times New Roman" pitchFamily="18" charset="0"/>
              <a:buNone/>
            </a:pPr>
            <a:r>
              <a:rPr lang="en-US" sz="1800" i="1">
                <a:solidFill>
                  <a:srgbClr val="000000"/>
                </a:solidFill>
              </a:rPr>
              <a:t>L</a:t>
            </a:r>
            <a:r>
              <a:rPr lang="en-US" sz="1800">
                <a:solidFill>
                  <a:srgbClr val="000000"/>
                </a:solidFill>
              </a:rPr>
              <a:t> = distance from mirror to paper</a:t>
            </a:r>
          </a:p>
          <a:p>
            <a:pPr eaLnBrk="1" hangingPunct="1">
              <a:lnSpc>
                <a:spcPct val="85000"/>
              </a:lnSpc>
              <a:spcBef>
                <a:spcPts val="225"/>
              </a:spcBef>
              <a:spcAft>
                <a:spcPts val="225"/>
              </a:spcAft>
              <a:buClr>
                <a:srgbClr val="000000"/>
              </a:buClr>
              <a:buSzPct val="100000"/>
              <a:buFont typeface="Times New Roman" pitchFamily="18" charset="0"/>
              <a:buNone/>
            </a:pPr>
            <a:r>
              <a:rPr lang="en-US" sz="1800" i="1">
                <a:solidFill>
                  <a:srgbClr val="000000"/>
                </a:solidFill>
              </a:rPr>
              <a:t>m</a:t>
            </a:r>
            <a:r>
              <a:rPr lang="en-US" sz="1800" i="1" baseline="-25000">
                <a:solidFill>
                  <a:srgbClr val="000000"/>
                </a:solidFill>
              </a:rPr>
              <a:t>1</a:t>
            </a:r>
            <a:r>
              <a:rPr lang="en-US" sz="1800">
                <a:solidFill>
                  <a:srgbClr val="000000"/>
                </a:solidFill>
              </a:rPr>
              <a:t> and </a:t>
            </a:r>
            <a:r>
              <a:rPr lang="en-US" sz="1800" i="1">
                <a:solidFill>
                  <a:srgbClr val="000000"/>
                </a:solidFill>
              </a:rPr>
              <a:t>m</a:t>
            </a:r>
            <a:r>
              <a:rPr lang="en-US" sz="1800" i="1" baseline="-25000">
                <a:solidFill>
                  <a:srgbClr val="000000"/>
                </a:solidFill>
              </a:rPr>
              <a:t>2</a:t>
            </a:r>
            <a:r>
              <a:rPr lang="en-US" sz="1800">
                <a:solidFill>
                  <a:srgbClr val="000000"/>
                </a:solidFill>
              </a:rPr>
              <a:t> = mass of objects</a:t>
            </a:r>
          </a:p>
          <a:p>
            <a:pPr eaLnBrk="1" hangingPunct="1">
              <a:lnSpc>
                <a:spcPct val="85000"/>
              </a:lnSpc>
              <a:spcBef>
                <a:spcPts val="225"/>
              </a:spcBef>
              <a:spcAft>
                <a:spcPts val="225"/>
              </a:spcAft>
              <a:buClr>
                <a:srgbClr val="000000"/>
              </a:buClr>
              <a:buSzPct val="100000"/>
              <a:buFont typeface="Times New Roman" pitchFamily="18" charset="0"/>
              <a:buNone/>
            </a:pPr>
            <a:r>
              <a:rPr lang="el-GR" sz="1800">
                <a:solidFill>
                  <a:srgbClr val="000000"/>
                </a:solidFill>
              </a:rPr>
              <a:t>Δ</a:t>
            </a:r>
            <a:r>
              <a:rPr lang="en-US" sz="1800" i="1">
                <a:solidFill>
                  <a:srgbClr val="000000"/>
                </a:solidFill>
              </a:rPr>
              <a:t>s</a:t>
            </a:r>
            <a:r>
              <a:rPr lang="en-US" sz="1800">
                <a:solidFill>
                  <a:srgbClr val="000000"/>
                </a:solidFill>
              </a:rPr>
              <a:t> = linear displacement of small masses</a:t>
            </a:r>
          </a:p>
          <a:p>
            <a:pPr eaLnBrk="1" hangingPunct="1">
              <a:lnSpc>
                <a:spcPct val="85000"/>
              </a:lnSpc>
              <a:spcBef>
                <a:spcPts val="225"/>
              </a:spcBef>
              <a:spcAft>
                <a:spcPts val="225"/>
              </a:spcAft>
              <a:buClr>
                <a:srgbClr val="000000"/>
              </a:buClr>
              <a:buSzPct val="100000"/>
              <a:buFont typeface="Times New Roman" pitchFamily="18" charset="0"/>
              <a:buNone/>
            </a:pPr>
            <a:r>
              <a:rPr lang="el-GR" sz="1800">
                <a:solidFill>
                  <a:srgbClr val="000000"/>
                </a:solidFill>
              </a:rPr>
              <a:t>Δ</a:t>
            </a:r>
            <a:r>
              <a:rPr lang="en-US" sz="1800" i="1">
                <a:solidFill>
                  <a:srgbClr val="000000"/>
                </a:solidFill>
              </a:rPr>
              <a:t>S</a:t>
            </a:r>
            <a:r>
              <a:rPr lang="en-US" sz="1800">
                <a:solidFill>
                  <a:srgbClr val="000000"/>
                </a:solidFill>
              </a:rPr>
              <a:t> = displacement of laser dot</a:t>
            </a:r>
          </a:p>
        </p:txBody>
      </p:sp>
      <p:grpSp>
        <p:nvGrpSpPr>
          <p:cNvPr id="10246" name="Group 5"/>
          <p:cNvGrpSpPr>
            <a:grpSpLocks/>
          </p:cNvGrpSpPr>
          <p:nvPr/>
        </p:nvGrpSpPr>
        <p:grpSpPr bwMode="auto">
          <a:xfrm>
            <a:off x="5586413" y="981075"/>
            <a:ext cx="3463925" cy="3427413"/>
            <a:chOff x="3519" y="618"/>
            <a:chExt cx="2182" cy="2159"/>
          </a:xfrm>
        </p:grpSpPr>
        <p:grpSp>
          <p:nvGrpSpPr>
            <p:cNvPr id="10278" name="Group 6"/>
            <p:cNvGrpSpPr>
              <a:grpSpLocks/>
            </p:cNvGrpSpPr>
            <p:nvPr/>
          </p:nvGrpSpPr>
          <p:grpSpPr bwMode="auto">
            <a:xfrm>
              <a:off x="3519" y="618"/>
              <a:ext cx="2182" cy="2159"/>
              <a:chOff x="3519" y="618"/>
              <a:chExt cx="2182" cy="2159"/>
            </a:xfrm>
          </p:grpSpPr>
          <p:grpSp>
            <p:nvGrpSpPr>
              <p:cNvPr id="10281" name="Group 7"/>
              <p:cNvGrpSpPr>
                <a:grpSpLocks/>
              </p:cNvGrpSpPr>
              <p:nvPr/>
            </p:nvGrpSpPr>
            <p:grpSpPr bwMode="auto">
              <a:xfrm>
                <a:off x="3519" y="618"/>
                <a:ext cx="2182" cy="2159"/>
                <a:chOff x="3519" y="618"/>
                <a:chExt cx="2182" cy="2159"/>
              </a:xfrm>
            </p:grpSpPr>
            <p:grpSp>
              <p:nvGrpSpPr>
                <p:cNvPr id="10290" name="Group 8"/>
                <p:cNvGrpSpPr>
                  <a:grpSpLocks/>
                </p:cNvGrpSpPr>
                <p:nvPr/>
              </p:nvGrpSpPr>
              <p:grpSpPr bwMode="auto">
                <a:xfrm>
                  <a:off x="3519" y="618"/>
                  <a:ext cx="2182" cy="2159"/>
                  <a:chOff x="3519" y="618"/>
                  <a:chExt cx="2182" cy="2159"/>
                </a:xfrm>
              </p:grpSpPr>
              <p:grpSp>
                <p:nvGrpSpPr>
                  <p:cNvPr id="10292" name="Group 9"/>
                  <p:cNvGrpSpPr>
                    <a:grpSpLocks/>
                  </p:cNvGrpSpPr>
                  <p:nvPr/>
                </p:nvGrpSpPr>
                <p:grpSpPr bwMode="auto">
                  <a:xfrm>
                    <a:off x="3519" y="618"/>
                    <a:ext cx="2182" cy="2159"/>
                    <a:chOff x="3519" y="618"/>
                    <a:chExt cx="2182" cy="2159"/>
                  </a:xfrm>
                </p:grpSpPr>
                <p:pic>
                  <p:nvPicPr>
                    <p:cNvPr id="10294" name="Picture 10"/>
                    <p:cNvPicPr>
                      <a:picLocks noChangeAspect="1" noChangeArrowheads="1"/>
                    </p:cNvPicPr>
                    <p:nvPr/>
                  </p:nvPicPr>
                  <p:blipFill>
                    <a:blip r:embed="rId4">
                      <a:extLst>
                        <a:ext uri="{28A0092B-C50C-407E-A947-70E740481C1C}">
                          <a14:useLocalDpi xmlns:a14="http://schemas.microsoft.com/office/drawing/2010/main" val="0"/>
                        </a:ext>
                      </a:extLst>
                    </a:blip>
                    <a:srcRect l="16626" t="23167" r="54950" b="41678"/>
                    <a:stretch>
                      <a:fillRect/>
                    </a:stretch>
                  </p:blipFill>
                  <p:spPr bwMode="auto">
                    <a:xfrm>
                      <a:off x="3519" y="618"/>
                      <a:ext cx="2183"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95" name="AutoShape 11"/>
                    <p:cNvSpPr>
                      <a:spLocks noChangeArrowheads="1"/>
                    </p:cNvSpPr>
                    <p:nvPr/>
                  </p:nvSpPr>
                  <p:spPr bwMode="auto">
                    <a:xfrm rot="5400000">
                      <a:off x="3747" y="979"/>
                      <a:ext cx="1284" cy="1544"/>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eaLnBrk="1" hangingPunct="1">
                        <a:buClr>
                          <a:srgbClr val="000000"/>
                        </a:buClr>
                        <a:buSzPct val="100000"/>
                        <a:buFont typeface="Times New Roman" pitchFamily="18" charset="0"/>
                        <a:buNone/>
                      </a:pPr>
                      <a:endParaRPr lang="en-US"/>
                    </a:p>
                  </p:txBody>
                </p:sp>
                <p:sp>
                  <p:nvSpPr>
                    <p:cNvPr id="10296" name="Freeform 12"/>
                    <p:cNvSpPr>
                      <a:spLocks noChangeArrowheads="1"/>
                    </p:cNvSpPr>
                    <p:nvPr/>
                  </p:nvSpPr>
                  <p:spPr bwMode="auto">
                    <a:xfrm>
                      <a:off x="3617" y="1750"/>
                      <a:ext cx="1619" cy="23"/>
                    </a:xfrm>
                    <a:custGeom>
                      <a:avLst/>
                      <a:gdLst>
                        <a:gd name="T0" fmla="*/ 0 w 7138"/>
                        <a:gd name="T1" fmla="*/ 0 h 102"/>
                        <a:gd name="T2" fmla="*/ 0 w 7138"/>
                        <a:gd name="T3" fmla="*/ 0 h 102"/>
                        <a:gd name="T4" fmla="*/ 0 w 7138"/>
                        <a:gd name="T5" fmla="*/ 0 h 102"/>
                        <a:gd name="T6" fmla="*/ 0 60000 65536"/>
                        <a:gd name="T7" fmla="*/ 0 60000 65536"/>
                        <a:gd name="T8" fmla="*/ 0 60000 65536"/>
                        <a:gd name="T9" fmla="*/ 0 w 7138"/>
                        <a:gd name="T10" fmla="*/ 0 h 102"/>
                        <a:gd name="T11" fmla="*/ 7138 w 7138"/>
                        <a:gd name="T12" fmla="*/ 102 h 102"/>
                      </a:gdLst>
                      <a:ahLst/>
                      <a:cxnLst>
                        <a:cxn ang="T6">
                          <a:pos x="T0" y="T1"/>
                        </a:cxn>
                        <a:cxn ang="T7">
                          <a:pos x="T2" y="T3"/>
                        </a:cxn>
                        <a:cxn ang="T8">
                          <a:pos x="T4" y="T5"/>
                        </a:cxn>
                      </a:cxnLst>
                      <a:rect l="T9" t="T10" r="T11" b="T12"/>
                      <a:pathLst>
                        <a:path w="7138" h="102">
                          <a:moveTo>
                            <a:pt x="7137" y="101"/>
                          </a:moveTo>
                          <a:lnTo>
                            <a:pt x="0" y="0"/>
                          </a:lnTo>
                          <a:lnTo>
                            <a:pt x="7137" y="101"/>
                          </a:lnTo>
                        </a:path>
                      </a:pathLst>
                    </a:custGeom>
                    <a:solidFill>
                      <a:srgbClr val="FFFF99"/>
                    </a:solidFill>
                    <a:ln w="19080">
                      <a:solidFill>
                        <a:srgbClr val="000000"/>
                      </a:solidFill>
                      <a:miter lim="800000"/>
                      <a:headEnd/>
                      <a:tailEnd/>
                    </a:ln>
                  </p:spPr>
                  <p:txBody>
                    <a:bodyPr wrap="none" anchor="ctr"/>
                    <a:lstStyle/>
                    <a:p>
                      <a:endParaRPr lang="en-US"/>
                    </a:p>
                  </p:txBody>
                </p:sp>
              </p:grpSp>
              <p:sp>
                <p:nvSpPr>
                  <p:cNvPr id="10293" name="AutoShape 13"/>
                  <p:cNvSpPr>
                    <a:spLocks noChangeArrowheads="1"/>
                  </p:cNvSpPr>
                  <p:nvPr/>
                </p:nvSpPr>
                <p:spPr bwMode="auto">
                  <a:xfrm rot="-5400000">
                    <a:off x="3713" y="642"/>
                    <a:ext cx="651" cy="812"/>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n-US"/>
                  </a:p>
                </p:txBody>
              </p:sp>
            </p:grpSp>
            <p:sp>
              <p:nvSpPr>
                <p:cNvPr id="10291" name="Freeform 14"/>
                <p:cNvSpPr>
                  <a:spLocks noChangeArrowheads="1"/>
                </p:cNvSpPr>
                <p:nvPr/>
              </p:nvSpPr>
              <p:spPr bwMode="auto">
                <a:xfrm rot="-6300000">
                  <a:off x="4755" y="1570"/>
                  <a:ext cx="271" cy="317"/>
                </a:xfrm>
                <a:custGeom>
                  <a:avLst/>
                  <a:gdLst>
                    <a:gd name="T0" fmla="*/ 0 w 430465"/>
                    <a:gd name="T1" fmla="*/ 0 h 502648"/>
                    <a:gd name="T2" fmla="*/ 0 w 430465"/>
                    <a:gd name="T3" fmla="*/ 0 h 502648"/>
                    <a:gd name="T4" fmla="*/ 0 w 430465"/>
                    <a:gd name="T5" fmla="*/ 0 h 502648"/>
                    <a:gd name="T6" fmla="*/ 0 60000 65536"/>
                    <a:gd name="T7" fmla="*/ 0 60000 65536"/>
                    <a:gd name="T8" fmla="*/ 0 60000 65536"/>
                    <a:gd name="T9" fmla="*/ 216027 w 430465"/>
                    <a:gd name="T10" fmla="*/ 0 h 502648"/>
                    <a:gd name="T11" fmla="*/ 430465 w 430465"/>
                    <a:gd name="T12" fmla="*/ 252117 h 502648"/>
                  </a:gdLst>
                  <a:ahLst/>
                  <a:cxnLst>
                    <a:cxn ang="T6">
                      <a:pos x="T0" y="T1"/>
                    </a:cxn>
                    <a:cxn ang="T7">
                      <a:pos x="T2" y="T3"/>
                    </a:cxn>
                    <a:cxn ang="T8">
                      <a:pos x="T4" y="T5"/>
                    </a:cxn>
                  </a:cxnLst>
                  <a:rect l="T9" t="T10" r="T11" b="T12"/>
                  <a:pathLst>
                    <a:path w="430465" h="502648" stroke="0">
                      <a:moveTo>
                        <a:pt x="215233" y="0"/>
                      </a:moveTo>
                      <a:lnTo>
                        <a:pt x="215233" y="0"/>
                      </a:lnTo>
                      <a:cubicBezTo>
                        <a:pt x="334102" y="0"/>
                        <a:pt x="430466" y="112521"/>
                        <a:pt x="430466" y="251324"/>
                      </a:cubicBezTo>
                      <a:cubicBezTo>
                        <a:pt x="430466" y="251324"/>
                        <a:pt x="430465" y="251324"/>
                        <a:pt x="430465" y="251324"/>
                      </a:cubicBezTo>
                      <a:lnTo>
                        <a:pt x="215233" y="251324"/>
                      </a:lnTo>
                      <a:lnTo>
                        <a:pt x="215233" y="0"/>
                      </a:lnTo>
                      <a:close/>
                    </a:path>
                    <a:path w="430465" h="502648" fill="none">
                      <a:moveTo>
                        <a:pt x="215233" y="0"/>
                      </a:moveTo>
                      <a:lnTo>
                        <a:pt x="215233" y="0"/>
                      </a:lnTo>
                      <a:cubicBezTo>
                        <a:pt x="334102" y="0"/>
                        <a:pt x="430466" y="112521"/>
                        <a:pt x="430466" y="251324"/>
                      </a:cubicBezTo>
                      <a:cubicBezTo>
                        <a:pt x="430466" y="251324"/>
                        <a:pt x="430465" y="251324"/>
                        <a:pt x="430465" y="251324"/>
                      </a:cubicBezTo>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82" name="Freeform 15"/>
              <p:cNvSpPr>
                <a:spLocks/>
              </p:cNvSpPr>
              <p:nvPr/>
            </p:nvSpPr>
            <p:spPr bwMode="auto">
              <a:xfrm>
                <a:off x="5310" y="1217"/>
                <a:ext cx="242" cy="1"/>
              </a:xfrm>
              <a:custGeom>
                <a:avLst/>
                <a:gdLst>
                  <a:gd name="T0" fmla="*/ 0 w 1067"/>
                  <a:gd name="T1" fmla="*/ 0 h 1"/>
                  <a:gd name="T2" fmla="*/ 0 w 1067"/>
                  <a:gd name="T3" fmla="*/ 0 h 1"/>
                  <a:gd name="T4" fmla="*/ 0 w 1067"/>
                  <a:gd name="T5" fmla="*/ 0 h 1"/>
                  <a:gd name="T6" fmla="*/ 0 60000 65536"/>
                  <a:gd name="T7" fmla="*/ 0 60000 65536"/>
                  <a:gd name="T8" fmla="*/ 0 60000 65536"/>
                  <a:gd name="T9" fmla="*/ 0 w 1067"/>
                  <a:gd name="T10" fmla="*/ 0 h 1"/>
                  <a:gd name="T11" fmla="*/ 1067 w 1067"/>
                  <a:gd name="T12" fmla="*/ 1 h 1"/>
                </a:gdLst>
                <a:ahLst/>
                <a:cxnLst>
                  <a:cxn ang="T6">
                    <a:pos x="T0" y="T1"/>
                  </a:cxn>
                  <a:cxn ang="T7">
                    <a:pos x="T2" y="T3"/>
                  </a:cxn>
                  <a:cxn ang="T8">
                    <a:pos x="T4" y="T5"/>
                  </a:cxn>
                </a:cxnLst>
                <a:rect l="T9" t="T10" r="T11" b="T12"/>
                <a:pathLst>
                  <a:path w="1067" h="1">
                    <a:moveTo>
                      <a:pt x="0" y="0"/>
                    </a:moveTo>
                    <a:lnTo>
                      <a:pt x="1066" y="0"/>
                    </a:lnTo>
                    <a:lnTo>
                      <a:pt x="0" y="0"/>
                    </a:lnTo>
                  </a:path>
                </a:pathLst>
              </a:custGeom>
              <a:solidFill>
                <a:srgbClr val="FFFF99"/>
              </a:solidFill>
              <a:ln w="38160">
                <a:solidFill>
                  <a:srgbClr val="FF0000"/>
                </a:solidFill>
                <a:miter lim="800000"/>
                <a:headEnd type="triangle" w="med" len="med"/>
                <a:tailEnd type="triangle" w="med" len="med"/>
              </a:ln>
            </p:spPr>
            <p:txBody>
              <a:bodyPr wrap="none" anchor="ctr"/>
              <a:lstStyle/>
              <a:p>
                <a:endParaRPr lang="en-US"/>
              </a:p>
            </p:txBody>
          </p:sp>
          <p:sp>
            <p:nvSpPr>
              <p:cNvPr id="10283" name="Freeform 16"/>
              <p:cNvSpPr>
                <a:spLocks/>
              </p:cNvSpPr>
              <p:nvPr/>
            </p:nvSpPr>
            <p:spPr bwMode="auto">
              <a:xfrm>
                <a:off x="3616" y="1750"/>
                <a:ext cx="1625" cy="20"/>
              </a:xfrm>
              <a:custGeom>
                <a:avLst/>
                <a:gdLst>
                  <a:gd name="T0" fmla="*/ 0 w 7164"/>
                  <a:gd name="T1" fmla="*/ 0 h 89"/>
                  <a:gd name="T2" fmla="*/ 0 w 7164"/>
                  <a:gd name="T3" fmla="*/ 0 h 89"/>
                  <a:gd name="T4" fmla="*/ 0 w 7164"/>
                  <a:gd name="T5" fmla="*/ 0 h 89"/>
                  <a:gd name="T6" fmla="*/ 0 60000 65536"/>
                  <a:gd name="T7" fmla="*/ 0 60000 65536"/>
                  <a:gd name="T8" fmla="*/ 0 60000 65536"/>
                  <a:gd name="T9" fmla="*/ 0 w 7164"/>
                  <a:gd name="T10" fmla="*/ 0 h 89"/>
                  <a:gd name="T11" fmla="*/ 7164 w 7164"/>
                  <a:gd name="T12" fmla="*/ 89 h 89"/>
                </a:gdLst>
                <a:ahLst/>
                <a:cxnLst>
                  <a:cxn ang="T6">
                    <a:pos x="T0" y="T1"/>
                  </a:cxn>
                  <a:cxn ang="T7">
                    <a:pos x="T2" y="T3"/>
                  </a:cxn>
                  <a:cxn ang="T8">
                    <a:pos x="T4" y="T5"/>
                  </a:cxn>
                </a:cxnLst>
                <a:rect l="T9" t="T10" r="T11" b="T12"/>
                <a:pathLst>
                  <a:path w="7164" h="89">
                    <a:moveTo>
                      <a:pt x="0" y="0"/>
                    </a:moveTo>
                    <a:lnTo>
                      <a:pt x="7163" y="88"/>
                    </a:lnTo>
                    <a:lnTo>
                      <a:pt x="0" y="0"/>
                    </a:lnTo>
                  </a:path>
                </a:pathLst>
              </a:custGeom>
              <a:solidFill>
                <a:srgbClr val="FFFF99"/>
              </a:solidFill>
              <a:ln w="38160">
                <a:solidFill>
                  <a:srgbClr val="FF0000"/>
                </a:solidFill>
                <a:miter lim="800000"/>
                <a:headEnd type="triangle" w="med" len="med"/>
                <a:tailEnd type="triangle" w="med" len="med"/>
              </a:ln>
            </p:spPr>
            <p:txBody>
              <a:bodyPr wrap="none" anchor="ctr"/>
              <a:lstStyle/>
              <a:p>
                <a:endParaRPr lang="en-US"/>
              </a:p>
            </p:txBody>
          </p:sp>
          <p:sp>
            <p:nvSpPr>
              <p:cNvPr id="10284" name="Freeform 17"/>
              <p:cNvSpPr>
                <a:spLocks/>
              </p:cNvSpPr>
              <p:nvPr/>
            </p:nvSpPr>
            <p:spPr bwMode="auto">
              <a:xfrm>
                <a:off x="3593" y="1067"/>
                <a:ext cx="6" cy="680"/>
              </a:xfrm>
              <a:custGeom>
                <a:avLst/>
                <a:gdLst>
                  <a:gd name="T0" fmla="*/ 0 w 28"/>
                  <a:gd name="T1" fmla="*/ 0 h 2998"/>
                  <a:gd name="T2" fmla="*/ 0 w 28"/>
                  <a:gd name="T3" fmla="*/ 0 h 2998"/>
                  <a:gd name="T4" fmla="*/ 0 w 28"/>
                  <a:gd name="T5" fmla="*/ 0 h 2998"/>
                  <a:gd name="T6" fmla="*/ 0 60000 65536"/>
                  <a:gd name="T7" fmla="*/ 0 60000 65536"/>
                  <a:gd name="T8" fmla="*/ 0 60000 65536"/>
                  <a:gd name="T9" fmla="*/ 0 w 28"/>
                  <a:gd name="T10" fmla="*/ 0 h 2998"/>
                  <a:gd name="T11" fmla="*/ 28 w 28"/>
                  <a:gd name="T12" fmla="*/ 2998 h 2998"/>
                </a:gdLst>
                <a:ahLst/>
                <a:cxnLst>
                  <a:cxn ang="T6">
                    <a:pos x="T0" y="T1"/>
                  </a:cxn>
                  <a:cxn ang="T7">
                    <a:pos x="T2" y="T3"/>
                  </a:cxn>
                  <a:cxn ang="T8">
                    <a:pos x="T4" y="T5"/>
                  </a:cxn>
                </a:cxnLst>
                <a:rect l="T9" t="T10" r="T11" b="T12"/>
                <a:pathLst>
                  <a:path w="28" h="2998">
                    <a:moveTo>
                      <a:pt x="0" y="0"/>
                    </a:moveTo>
                    <a:lnTo>
                      <a:pt x="27" y="2997"/>
                    </a:lnTo>
                    <a:lnTo>
                      <a:pt x="0" y="0"/>
                    </a:lnTo>
                  </a:path>
                </a:pathLst>
              </a:custGeom>
              <a:solidFill>
                <a:srgbClr val="FFFF99"/>
              </a:solidFill>
              <a:ln w="38160">
                <a:solidFill>
                  <a:srgbClr val="FF0000"/>
                </a:solidFill>
                <a:miter lim="800000"/>
                <a:headEnd type="triangle" w="med" len="med"/>
                <a:tailEnd type="triangle" w="med" len="med"/>
              </a:ln>
            </p:spPr>
            <p:txBody>
              <a:bodyPr wrap="none" anchor="ctr"/>
              <a:lstStyle/>
              <a:p>
                <a:endParaRPr lang="en-US"/>
              </a:p>
            </p:txBody>
          </p:sp>
          <p:sp>
            <p:nvSpPr>
              <p:cNvPr id="10285" name="Freeform 18"/>
              <p:cNvSpPr>
                <a:spLocks/>
              </p:cNvSpPr>
              <p:nvPr/>
            </p:nvSpPr>
            <p:spPr bwMode="auto">
              <a:xfrm>
                <a:off x="5310" y="1205"/>
                <a:ext cx="12" cy="588"/>
              </a:xfrm>
              <a:custGeom>
                <a:avLst/>
                <a:gdLst>
                  <a:gd name="T0" fmla="*/ 0 w 51"/>
                  <a:gd name="T1" fmla="*/ 0 h 2592"/>
                  <a:gd name="T2" fmla="*/ 0 w 51"/>
                  <a:gd name="T3" fmla="*/ 0 h 2592"/>
                  <a:gd name="T4" fmla="*/ 0 w 51"/>
                  <a:gd name="T5" fmla="*/ 0 h 2592"/>
                  <a:gd name="T6" fmla="*/ 0 60000 65536"/>
                  <a:gd name="T7" fmla="*/ 0 60000 65536"/>
                  <a:gd name="T8" fmla="*/ 0 60000 65536"/>
                  <a:gd name="T9" fmla="*/ 0 w 51"/>
                  <a:gd name="T10" fmla="*/ 0 h 2592"/>
                  <a:gd name="T11" fmla="*/ 51 w 51"/>
                  <a:gd name="T12" fmla="*/ 2592 h 2592"/>
                </a:gdLst>
                <a:ahLst/>
                <a:cxnLst>
                  <a:cxn ang="T6">
                    <a:pos x="T0" y="T1"/>
                  </a:cxn>
                  <a:cxn ang="T7">
                    <a:pos x="T2" y="T3"/>
                  </a:cxn>
                  <a:cxn ang="T8">
                    <a:pos x="T4" y="T5"/>
                  </a:cxn>
                </a:cxnLst>
                <a:rect l="T9" t="T10" r="T11" b="T12"/>
                <a:pathLst>
                  <a:path w="51" h="2592">
                    <a:moveTo>
                      <a:pt x="50" y="2591"/>
                    </a:moveTo>
                    <a:lnTo>
                      <a:pt x="0" y="0"/>
                    </a:lnTo>
                    <a:lnTo>
                      <a:pt x="50" y="2591"/>
                    </a:lnTo>
                  </a:path>
                </a:pathLst>
              </a:custGeom>
              <a:solidFill>
                <a:srgbClr val="FFFF99"/>
              </a:solidFill>
              <a:ln w="38160">
                <a:solidFill>
                  <a:srgbClr val="FF0000"/>
                </a:solidFill>
                <a:miter lim="800000"/>
                <a:headEnd type="triangle" w="med" len="med"/>
                <a:tailEnd type="triangle" w="med" len="med"/>
              </a:ln>
            </p:spPr>
            <p:txBody>
              <a:bodyPr wrap="none" anchor="ctr"/>
              <a:lstStyle/>
              <a:p>
                <a:endParaRPr lang="en-US"/>
              </a:p>
            </p:txBody>
          </p:sp>
          <p:graphicFrame>
            <p:nvGraphicFramePr>
              <p:cNvPr id="10286" name="Object 19"/>
              <p:cNvGraphicFramePr>
                <a:graphicFrameLocks noChangeAspect="1"/>
              </p:cNvGraphicFramePr>
              <p:nvPr/>
            </p:nvGraphicFramePr>
            <p:xfrm>
              <a:off x="3625" y="1288"/>
              <a:ext cx="239" cy="186"/>
            </p:xfrm>
            <a:graphic>
              <a:graphicData uri="http://schemas.openxmlformats.org/presentationml/2006/ole">
                <mc:AlternateContent xmlns:mc="http://schemas.openxmlformats.org/markup-compatibility/2006">
                  <mc:Choice xmlns:v="urn:schemas-microsoft-com:vml" Requires="v">
                    <p:oleObj spid="_x0000_s10323" r:id="rId5" imgW="228424" imgH="177658" progId="">
                      <p:embed/>
                    </p:oleObj>
                  </mc:Choice>
                  <mc:Fallback>
                    <p:oleObj r:id="rId5" imgW="228424" imgH="177658" progId="">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5" y="1288"/>
                            <a:ext cx="239" cy="1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7" name="Object 20"/>
              <p:cNvGraphicFramePr>
                <a:graphicFrameLocks noChangeAspect="1"/>
              </p:cNvGraphicFramePr>
              <p:nvPr/>
            </p:nvGraphicFramePr>
            <p:xfrm>
              <a:off x="4109" y="1540"/>
              <a:ext cx="172" cy="204"/>
            </p:xfrm>
            <a:graphic>
              <a:graphicData uri="http://schemas.openxmlformats.org/presentationml/2006/ole">
                <mc:AlternateContent xmlns:mc="http://schemas.openxmlformats.org/markup-compatibility/2006">
                  <mc:Choice xmlns:v="urn:schemas-microsoft-com:vml" Requires="v">
                    <p:oleObj spid="_x0000_s10324" r:id="rId7" imgW="139585" imgH="164975" progId="">
                      <p:embed/>
                    </p:oleObj>
                  </mc:Choice>
                  <mc:Fallback>
                    <p:oleObj r:id="rId7" imgW="139585" imgH="164975" progId="">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9" y="1540"/>
                            <a:ext cx="172" cy="2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8" name="Object 21"/>
              <p:cNvGraphicFramePr>
                <a:graphicFrameLocks noChangeAspect="1"/>
              </p:cNvGraphicFramePr>
              <p:nvPr/>
            </p:nvGraphicFramePr>
            <p:xfrm>
              <a:off x="5289" y="831"/>
              <a:ext cx="244" cy="213"/>
            </p:xfrm>
            <a:graphic>
              <a:graphicData uri="http://schemas.openxmlformats.org/presentationml/2006/ole">
                <mc:AlternateContent xmlns:mc="http://schemas.openxmlformats.org/markup-compatibility/2006">
                  <mc:Choice xmlns:v="urn:schemas-microsoft-com:vml" Requires="v">
                    <p:oleObj spid="_x0000_s10325" r:id="rId9" imgW="202949" imgH="177571" progId="">
                      <p:embed/>
                    </p:oleObj>
                  </mc:Choice>
                  <mc:Fallback>
                    <p:oleObj r:id="rId9" imgW="202949" imgH="177571"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9" y="831"/>
                            <a:ext cx="244" cy="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9" name="Object 22"/>
              <p:cNvGraphicFramePr>
                <a:graphicFrameLocks noChangeAspect="1"/>
              </p:cNvGraphicFramePr>
              <p:nvPr/>
            </p:nvGraphicFramePr>
            <p:xfrm>
              <a:off x="5074" y="1377"/>
              <a:ext cx="167" cy="212"/>
            </p:xfrm>
            <a:graphic>
              <a:graphicData uri="http://schemas.openxmlformats.org/presentationml/2006/ole">
                <mc:AlternateContent xmlns:mc="http://schemas.openxmlformats.org/markup-compatibility/2006">
                  <mc:Choice xmlns:v="urn:schemas-microsoft-com:vml" Requires="v">
                    <p:oleObj spid="_x0000_s10326" r:id="rId11" imgW="139551" imgH="177611" progId="">
                      <p:embed/>
                    </p:oleObj>
                  </mc:Choice>
                  <mc:Fallback>
                    <p:oleObj r:id="rId11" imgW="139551" imgH="177611" progId="">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4" y="1377"/>
                            <a:ext cx="167" cy="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279" name="Object 23"/>
            <p:cNvGraphicFramePr>
              <a:graphicFrameLocks noChangeAspect="1"/>
            </p:cNvGraphicFramePr>
            <p:nvPr/>
          </p:nvGraphicFramePr>
          <p:xfrm>
            <a:off x="5339" y="1437"/>
            <a:ext cx="80" cy="112"/>
          </p:xfrm>
          <a:graphic>
            <a:graphicData uri="http://schemas.openxmlformats.org/presentationml/2006/ole">
              <mc:AlternateContent xmlns:mc="http://schemas.openxmlformats.org/markup-compatibility/2006">
                <mc:Choice xmlns:v="urn:schemas-microsoft-com:vml" Requires="v">
                  <p:oleObj spid="_x0000_s10327" r:id="rId13" imgW="126755" imgH="177446" progId="">
                    <p:embed/>
                  </p:oleObj>
                </mc:Choice>
                <mc:Fallback>
                  <p:oleObj r:id="rId13" imgW="126755" imgH="177446" progId="">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9" y="1437"/>
                          <a:ext cx="80" cy="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0" name="Object 24"/>
            <p:cNvGraphicFramePr>
              <a:graphicFrameLocks noChangeAspect="1"/>
            </p:cNvGraphicFramePr>
            <p:nvPr/>
          </p:nvGraphicFramePr>
          <p:xfrm>
            <a:off x="4430" y="1535"/>
            <a:ext cx="276" cy="200"/>
          </p:xfrm>
          <a:graphic>
            <a:graphicData uri="http://schemas.openxmlformats.org/presentationml/2006/ole">
              <mc:AlternateContent xmlns:mc="http://schemas.openxmlformats.org/markup-compatibility/2006">
                <mc:Choice xmlns:v="urn:schemas-microsoft-com:vml" Requires="v">
                  <p:oleObj spid="_x0000_s10328" r:id="rId15" imgW="215584" imgH="177539" progId="">
                    <p:embed/>
                  </p:oleObj>
                </mc:Choice>
                <mc:Fallback>
                  <p:oleObj r:id="rId15" imgW="215584" imgH="177539" progId="">
                    <p:embed/>
                    <p:pic>
                      <p:nvPicPr>
                        <p:cNvPr id="0" name="Object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0" y="1535"/>
                          <a:ext cx="276" cy="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247" name="Group 25"/>
          <p:cNvGrpSpPr>
            <a:grpSpLocks/>
          </p:cNvGrpSpPr>
          <p:nvPr/>
        </p:nvGrpSpPr>
        <p:grpSpPr bwMode="auto">
          <a:xfrm>
            <a:off x="347663" y="925513"/>
            <a:ext cx="1689100" cy="1406525"/>
            <a:chOff x="219" y="583"/>
            <a:chExt cx="1064" cy="886"/>
          </a:xfrm>
        </p:grpSpPr>
        <p:grpSp>
          <p:nvGrpSpPr>
            <p:cNvPr id="10260" name="Group 26"/>
            <p:cNvGrpSpPr>
              <a:grpSpLocks/>
            </p:cNvGrpSpPr>
            <p:nvPr/>
          </p:nvGrpSpPr>
          <p:grpSpPr bwMode="auto">
            <a:xfrm>
              <a:off x="219" y="583"/>
              <a:ext cx="1064" cy="886"/>
              <a:chOff x="219" y="583"/>
              <a:chExt cx="1064" cy="886"/>
            </a:xfrm>
          </p:grpSpPr>
          <p:grpSp>
            <p:nvGrpSpPr>
              <p:cNvPr id="10262" name="Group 27"/>
              <p:cNvGrpSpPr>
                <a:grpSpLocks/>
              </p:cNvGrpSpPr>
              <p:nvPr/>
            </p:nvGrpSpPr>
            <p:grpSpPr bwMode="auto">
              <a:xfrm>
                <a:off x="219" y="583"/>
                <a:ext cx="1064" cy="886"/>
                <a:chOff x="219" y="583"/>
                <a:chExt cx="1064" cy="886"/>
              </a:xfrm>
            </p:grpSpPr>
            <p:grpSp>
              <p:nvGrpSpPr>
                <p:cNvPr id="10265" name="Group 28"/>
                <p:cNvGrpSpPr>
                  <a:grpSpLocks/>
                </p:cNvGrpSpPr>
                <p:nvPr/>
              </p:nvGrpSpPr>
              <p:grpSpPr bwMode="auto">
                <a:xfrm>
                  <a:off x="219" y="583"/>
                  <a:ext cx="1064" cy="886"/>
                  <a:chOff x="219" y="583"/>
                  <a:chExt cx="1064" cy="886"/>
                </a:xfrm>
              </p:grpSpPr>
              <p:sp>
                <p:nvSpPr>
                  <p:cNvPr id="10269" name="Oval 29"/>
                  <p:cNvSpPr>
                    <a:spLocks/>
                  </p:cNvSpPr>
                  <p:nvPr/>
                </p:nvSpPr>
                <p:spPr bwMode="auto">
                  <a:xfrm>
                    <a:off x="1086" y="593"/>
                    <a:ext cx="198" cy="223"/>
                  </a:xfrm>
                  <a:prstGeom prst="ellipse">
                    <a:avLst/>
                  </a:prstGeom>
                  <a:noFill/>
                  <a:ln w="19080">
                    <a:solidFill>
                      <a:srgbClr val="000000"/>
                    </a:solidFill>
                    <a:prstDash val="sysDot"/>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sp>
                <p:nvSpPr>
                  <p:cNvPr id="10270" name="Freeform 30"/>
                  <p:cNvSpPr>
                    <a:spLocks noChangeArrowheads="1"/>
                  </p:cNvSpPr>
                  <p:nvPr/>
                </p:nvSpPr>
                <p:spPr bwMode="auto">
                  <a:xfrm>
                    <a:off x="219" y="1284"/>
                    <a:ext cx="756" cy="1"/>
                  </a:xfrm>
                  <a:custGeom>
                    <a:avLst/>
                    <a:gdLst>
                      <a:gd name="T0" fmla="*/ 0 w 3333"/>
                      <a:gd name="T1" fmla="*/ 0 h 1"/>
                      <a:gd name="T2" fmla="*/ 0 w 3333"/>
                      <a:gd name="T3" fmla="*/ 0 h 1"/>
                      <a:gd name="T4" fmla="*/ 0 w 3333"/>
                      <a:gd name="T5" fmla="*/ 0 h 1"/>
                      <a:gd name="T6" fmla="*/ 0 60000 65536"/>
                      <a:gd name="T7" fmla="*/ 0 60000 65536"/>
                      <a:gd name="T8" fmla="*/ 0 60000 65536"/>
                      <a:gd name="T9" fmla="*/ 0 w 3333"/>
                      <a:gd name="T10" fmla="*/ 0 h 1"/>
                      <a:gd name="T11" fmla="*/ 3333 w 3333"/>
                      <a:gd name="T12" fmla="*/ 1 h 1"/>
                    </a:gdLst>
                    <a:ahLst/>
                    <a:cxnLst>
                      <a:cxn ang="T6">
                        <a:pos x="T0" y="T1"/>
                      </a:cxn>
                      <a:cxn ang="T7">
                        <a:pos x="T2" y="T3"/>
                      </a:cxn>
                      <a:cxn ang="T8">
                        <a:pos x="T4" y="T5"/>
                      </a:cxn>
                    </a:cxnLst>
                    <a:rect l="T9" t="T10" r="T11" b="T12"/>
                    <a:pathLst>
                      <a:path w="3333" h="1">
                        <a:moveTo>
                          <a:pt x="0" y="0"/>
                        </a:moveTo>
                        <a:lnTo>
                          <a:pt x="3332" y="0"/>
                        </a:lnTo>
                        <a:lnTo>
                          <a:pt x="0" y="0"/>
                        </a:lnTo>
                      </a:path>
                    </a:pathLst>
                  </a:custGeom>
                  <a:solidFill>
                    <a:srgbClr val="FFFF99"/>
                  </a:solidFill>
                  <a:ln w="19080">
                    <a:solidFill>
                      <a:srgbClr val="FF0000"/>
                    </a:solidFill>
                    <a:miter lim="800000"/>
                    <a:headEnd/>
                    <a:tailEnd/>
                  </a:ln>
                </p:spPr>
                <p:txBody>
                  <a:bodyPr wrap="none" anchor="ctr"/>
                  <a:lstStyle/>
                  <a:p>
                    <a:endParaRPr lang="en-US"/>
                  </a:p>
                </p:txBody>
              </p:sp>
              <p:sp>
                <p:nvSpPr>
                  <p:cNvPr id="10271" name="Freeform 31"/>
                  <p:cNvSpPr>
                    <a:spLocks/>
                  </p:cNvSpPr>
                  <p:nvPr/>
                </p:nvSpPr>
                <p:spPr bwMode="auto">
                  <a:xfrm>
                    <a:off x="371" y="719"/>
                    <a:ext cx="601" cy="570"/>
                  </a:xfrm>
                  <a:custGeom>
                    <a:avLst/>
                    <a:gdLst>
                      <a:gd name="T0" fmla="*/ 0 w 2650"/>
                      <a:gd name="T1" fmla="*/ 0 h 2514"/>
                      <a:gd name="T2" fmla="*/ 0 w 2650"/>
                      <a:gd name="T3" fmla="*/ 0 h 2514"/>
                      <a:gd name="T4" fmla="*/ 0 w 2650"/>
                      <a:gd name="T5" fmla="*/ 0 h 2514"/>
                      <a:gd name="T6" fmla="*/ 0 60000 65536"/>
                      <a:gd name="T7" fmla="*/ 0 60000 65536"/>
                      <a:gd name="T8" fmla="*/ 0 60000 65536"/>
                      <a:gd name="T9" fmla="*/ 0 w 2650"/>
                      <a:gd name="T10" fmla="*/ 0 h 2514"/>
                      <a:gd name="T11" fmla="*/ 2650 w 2650"/>
                      <a:gd name="T12" fmla="*/ 2514 h 2514"/>
                    </a:gdLst>
                    <a:ahLst/>
                    <a:cxnLst>
                      <a:cxn ang="T6">
                        <a:pos x="T0" y="T1"/>
                      </a:cxn>
                      <a:cxn ang="T7">
                        <a:pos x="T2" y="T3"/>
                      </a:cxn>
                      <a:cxn ang="T8">
                        <a:pos x="T4" y="T5"/>
                      </a:cxn>
                    </a:cxnLst>
                    <a:rect l="T9" t="T10" r="T11" b="T12"/>
                    <a:pathLst>
                      <a:path w="2650" h="2514">
                        <a:moveTo>
                          <a:pt x="0" y="0"/>
                        </a:moveTo>
                        <a:lnTo>
                          <a:pt x="2649" y="2513"/>
                        </a:lnTo>
                        <a:lnTo>
                          <a:pt x="0" y="0"/>
                        </a:lnTo>
                      </a:path>
                    </a:pathLst>
                  </a:custGeom>
                  <a:solidFill>
                    <a:srgbClr val="FFFF99"/>
                  </a:solidFill>
                  <a:ln w="19080">
                    <a:solidFill>
                      <a:srgbClr val="FF0000"/>
                    </a:solidFill>
                    <a:miter lim="800000"/>
                    <a:headEnd type="triangle" w="med" len="med"/>
                    <a:tailEnd/>
                  </a:ln>
                </p:spPr>
                <p:txBody>
                  <a:bodyPr wrap="none" anchor="ctr"/>
                  <a:lstStyle/>
                  <a:p>
                    <a:endParaRPr lang="en-US"/>
                  </a:p>
                </p:txBody>
              </p:sp>
              <p:sp>
                <p:nvSpPr>
                  <p:cNvPr id="10272" name="Freeform 32"/>
                  <p:cNvSpPr>
                    <a:spLocks noChangeArrowheads="1"/>
                  </p:cNvSpPr>
                  <p:nvPr/>
                </p:nvSpPr>
                <p:spPr bwMode="auto">
                  <a:xfrm>
                    <a:off x="254" y="1002"/>
                    <a:ext cx="728" cy="290"/>
                  </a:xfrm>
                  <a:custGeom>
                    <a:avLst/>
                    <a:gdLst>
                      <a:gd name="T0" fmla="*/ 0 w 3211"/>
                      <a:gd name="T1" fmla="*/ 0 h 1279"/>
                      <a:gd name="T2" fmla="*/ 0 w 3211"/>
                      <a:gd name="T3" fmla="*/ 0 h 1279"/>
                      <a:gd name="T4" fmla="*/ 0 w 3211"/>
                      <a:gd name="T5" fmla="*/ 0 h 1279"/>
                      <a:gd name="T6" fmla="*/ 0 60000 65536"/>
                      <a:gd name="T7" fmla="*/ 0 60000 65536"/>
                      <a:gd name="T8" fmla="*/ 0 60000 65536"/>
                      <a:gd name="T9" fmla="*/ 0 w 3211"/>
                      <a:gd name="T10" fmla="*/ 0 h 1279"/>
                      <a:gd name="T11" fmla="*/ 3211 w 3211"/>
                      <a:gd name="T12" fmla="*/ 1279 h 1279"/>
                    </a:gdLst>
                    <a:ahLst/>
                    <a:cxnLst>
                      <a:cxn ang="T6">
                        <a:pos x="T0" y="T1"/>
                      </a:cxn>
                      <a:cxn ang="T7">
                        <a:pos x="T2" y="T3"/>
                      </a:cxn>
                      <a:cxn ang="T8">
                        <a:pos x="T4" y="T5"/>
                      </a:cxn>
                    </a:cxnLst>
                    <a:rect l="T9" t="T10" r="T11" b="T12"/>
                    <a:pathLst>
                      <a:path w="3211" h="1279">
                        <a:moveTo>
                          <a:pt x="0" y="0"/>
                        </a:moveTo>
                        <a:lnTo>
                          <a:pt x="3210" y="1278"/>
                        </a:lnTo>
                        <a:lnTo>
                          <a:pt x="0" y="0"/>
                        </a:lnTo>
                      </a:path>
                    </a:pathLst>
                  </a:custGeom>
                  <a:solidFill>
                    <a:srgbClr val="FFFF99"/>
                  </a:solidFill>
                  <a:ln w="19080">
                    <a:solidFill>
                      <a:srgbClr val="000000"/>
                    </a:solidFill>
                    <a:prstDash val="sysDot"/>
                    <a:miter lim="800000"/>
                    <a:headEnd/>
                    <a:tailEnd/>
                  </a:ln>
                </p:spPr>
                <p:txBody>
                  <a:bodyPr wrap="none" anchor="ctr"/>
                  <a:lstStyle/>
                  <a:p>
                    <a:endParaRPr lang="en-US"/>
                  </a:p>
                </p:txBody>
              </p:sp>
              <p:sp>
                <p:nvSpPr>
                  <p:cNvPr id="10273" name="Freeform 33"/>
                  <p:cNvSpPr>
                    <a:spLocks noChangeArrowheads="1"/>
                  </p:cNvSpPr>
                  <p:nvPr/>
                </p:nvSpPr>
                <p:spPr bwMode="auto">
                  <a:xfrm>
                    <a:off x="912" y="704"/>
                    <a:ext cx="264" cy="766"/>
                  </a:xfrm>
                  <a:custGeom>
                    <a:avLst/>
                    <a:gdLst>
                      <a:gd name="T0" fmla="*/ 0 w 1162"/>
                      <a:gd name="T1" fmla="*/ 0 h 3377"/>
                      <a:gd name="T2" fmla="*/ 0 w 1162"/>
                      <a:gd name="T3" fmla="*/ 0 h 3377"/>
                      <a:gd name="T4" fmla="*/ 0 w 1162"/>
                      <a:gd name="T5" fmla="*/ 0 h 3377"/>
                      <a:gd name="T6" fmla="*/ 0 60000 65536"/>
                      <a:gd name="T7" fmla="*/ 0 60000 65536"/>
                      <a:gd name="T8" fmla="*/ 0 60000 65536"/>
                      <a:gd name="T9" fmla="*/ 0 w 1162"/>
                      <a:gd name="T10" fmla="*/ 0 h 3377"/>
                      <a:gd name="T11" fmla="*/ 1162 w 1162"/>
                      <a:gd name="T12" fmla="*/ 3377 h 3377"/>
                    </a:gdLst>
                    <a:ahLst/>
                    <a:cxnLst>
                      <a:cxn ang="T6">
                        <a:pos x="T0" y="T1"/>
                      </a:cxn>
                      <a:cxn ang="T7">
                        <a:pos x="T2" y="T3"/>
                      </a:cxn>
                      <a:cxn ang="T8">
                        <a:pos x="T4" y="T5"/>
                      </a:cxn>
                    </a:cxnLst>
                    <a:rect l="T9" t="T10" r="T11" b="T12"/>
                    <a:pathLst>
                      <a:path w="1162" h="3377">
                        <a:moveTo>
                          <a:pt x="1161" y="0"/>
                        </a:moveTo>
                        <a:lnTo>
                          <a:pt x="0" y="3376"/>
                        </a:lnTo>
                        <a:lnTo>
                          <a:pt x="1161" y="0"/>
                        </a:lnTo>
                      </a:path>
                    </a:pathLst>
                  </a:custGeom>
                  <a:solidFill>
                    <a:srgbClr val="FFFF99"/>
                  </a:solidFill>
                  <a:ln w="12600">
                    <a:solidFill>
                      <a:srgbClr val="000000"/>
                    </a:solidFill>
                    <a:miter lim="800000"/>
                    <a:headEnd/>
                    <a:tailEnd/>
                  </a:ln>
                </p:spPr>
                <p:txBody>
                  <a:bodyPr wrap="none" anchor="ctr"/>
                  <a:lstStyle/>
                  <a:p>
                    <a:endParaRPr lang="en-US"/>
                  </a:p>
                </p:txBody>
              </p:sp>
              <p:sp>
                <p:nvSpPr>
                  <p:cNvPr id="10274" name="Freeform 34"/>
                  <p:cNvSpPr>
                    <a:spLocks noChangeArrowheads="1"/>
                  </p:cNvSpPr>
                  <p:nvPr/>
                </p:nvSpPr>
                <p:spPr bwMode="auto">
                  <a:xfrm>
                    <a:off x="972" y="697"/>
                    <a:ext cx="2" cy="592"/>
                  </a:xfrm>
                  <a:custGeom>
                    <a:avLst/>
                    <a:gdLst>
                      <a:gd name="T0" fmla="*/ 0 w 11"/>
                      <a:gd name="T1" fmla="*/ 0 h 2612"/>
                      <a:gd name="T2" fmla="*/ 0 w 11"/>
                      <a:gd name="T3" fmla="*/ 0 h 2612"/>
                      <a:gd name="T4" fmla="*/ 0 w 11"/>
                      <a:gd name="T5" fmla="*/ 0 h 2612"/>
                      <a:gd name="T6" fmla="*/ 0 60000 65536"/>
                      <a:gd name="T7" fmla="*/ 0 60000 65536"/>
                      <a:gd name="T8" fmla="*/ 0 60000 65536"/>
                      <a:gd name="T9" fmla="*/ 0 w 11"/>
                      <a:gd name="T10" fmla="*/ 0 h 2612"/>
                      <a:gd name="T11" fmla="*/ 11 w 11"/>
                      <a:gd name="T12" fmla="*/ 2612 h 2612"/>
                    </a:gdLst>
                    <a:ahLst/>
                    <a:cxnLst>
                      <a:cxn ang="T6">
                        <a:pos x="T0" y="T1"/>
                      </a:cxn>
                      <a:cxn ang="T7">
                        <a:pos x="T2" y="T3"/>
                      </a:cxn>
                      <a:cxn ang="T8">
                        <a:pos x="T4" y="T5"/>
                      </a:cxn>
                    </a:cxnLst>
                    <a:rect l="T9" t="T10" r="T11" b="T12"/>
                    <a:pathLst>
                      <a:path w="11" h="2612">
                        <a:moveTo>
                          <a:pt x="10" y="0"/>
                        </a:moveTo>
                        <a:lnTo>
                          <a:pt x="0" y="2611"/>
                        </a:lnTo>
                        <a:lnTo>
                          <a:pt x="10" y="0"/>
                        </a:lnTo>
                      </a:path>
                    </a:pathLst>
                  </a:custGeom>
                  <a:solidFill>
                    <a:srgbClr val="FFFF99"/>
                  </a:solidFill>
                  <a:ln w="12600">
                    <a:solidFill>
                      <a:srgbClr val="000000"/>
                    </a:solidFill>
                    <a:miter lim="800000"/>
                    <a:headEnd/>
                    <a:tailEnd/>
                  </a:ln>
                </p:spPr>
                <p:txBody>
                  <a:bodyPr wrap="none" anchor="ctr"/>
                  <a:lstStyle/>
                  <a:p>
                    <a:endParaRPr lang="en-US"/>
                  </a:p>
                </p:txBody>
              </p:sp>
              <p:sp>
                <p:nvSpPr>
                  <p:cNvPr id="10275" name="Freeform 35"/>
                  <p:cNvSpPr>
                    <a:spLocks/>
                  </p:cNvSpPr>
                  <p:nvPr/>
                </p:nvSpPr>
                <p:spPr bwMode="auto">
                  <a:xfrm>
                    <a:off x="224" y="1278"/>
                    <a:ext cx="416" cy="3"/>
                  </a:xfrm>
                  <a:custGeom>
                    <a:avLst/>
                    <a:gdLst>
                      <a:gd name="T0" fmla="*/ 0 w 1835"/>
                      <a:gd name="T1" fmla="*/ 0 h 12"/>
                      <a:gd name="T2" fmla="*/ 0 w 1835"/>
                      <a:gd name="T3" fmla="*/ 0 h 12"/>
                      <a:gd name="T4" fmla="*/ 0 w 1835"/>
                      <a:gd name="T5" fmla="*/ 0 h 12"/>
                      <a:gd name="T6" fmla="*/ 0 60000 65536"/>
                      <a:gd name="T7" fmla="*/ 0 60000 65536"/>
                      <a:gd name="T8" fmla="*/ 0 60000 65536"/>
                      <a:gd name="T9" fmla="*/ 0 w 1835"/>
                      <a:gd name="T10" fmla="*/ 0 h 12"/>
                      <a:gd name="T11" fmla="*/ 1835 w 1835"/>
                      <a:gd name="T12" fmla="*/ 12 h 12"/>
                    </a:gdLst>
                    <a:ahLst/>
                    <a:cxnLst>
                      <a:cxn ang="T6">
                        <a:pos x="T0" y="T1"/>
                      </a:cxn>
                      <a:cxn ang="T7">
                        <a:pos x="T2" y="T3"/>
                      </a:cxn>
                      <a:cxn ang="T8">
                        <a:pos x="T4" y="T5"/>
                      </a:cxn>
                    </a:cxnLst>
                    <a:rect l="T9" t="T10" r="T11" b="T12"/>
                    <a:pathLst>
                      <a:path w="1835" h="12">
                        <a:moveTo>
                          <a:pt x="0" y="0"/>
                        </a:moveTo>
                        <a:lnTo>
                          <a:pt x="1834" y="11"/>
                        </a:lnTo>
                        <a:lnTo>
                          <a:pt x="0" y="0"/>
                        </a:lnTo>
                      </a:path>
                    </a:pathLst>
                  </a:custGeom>
                  <a:solidFill>
                    <a:srgbClr val="FFFF99"/>
                  </a:solidFill>
                  <a:ln w="19080">
                    <a:solidFill>
                      <a:srgbClr val="FF0000"/>
                    </a:solidFill>
                    <a:miter lim="800000"/>
                    <a:headEnd/>
                    <a:tailEnd type="triangle" w="med" len="med"/>
                  </a:ln>
                </p:spPr>
                <p:txBody>
                  <a:bodyPr wrap="none" anchor="ctr"/>
                  <a:lstStyle/>
                  <a:p>
                    <a:endParaRPr lang="en-US"/>
                  </a:p>
                </p:txBody>
              </p:sp>
              <p:sp>
                <p:nvSpPr>
                  <p:cNvPr id="10276" name="Freeform 36"/>
                  <p:cNvSpPr>
                    <a:spLocks noChangeArrowheads="1"/>
                  </p:cNvSpPr>
                  <p:nvPr/>
                </p:nvSpPr>
                <p:spPr bwMode="auto">
                  <a:xfrm>
                    <a:off x="910" y="1121"/>
                    <a:ext cx="127" cy="347"/>
                  </a:xfrm>
                  <a:custGeom>
                    <a:avLst/>
                    <a:gdLst>
                      <a:gd name="T0" fmla="*/ 0 w 561"/>
                      <a:gd name="T1" fmla="*/ 0 h 1530"/>
                      <a:gd name="T2" fmla="*/ 0 w 561"/>
                      <a:gd name="T3" fmla="*/ 0 h 1530"/>
                      <a:gd name="T4" fmla="*/ 0 w 561"/>
                      <a:gd name="T5" fmla="*/ 0 h 1530"/>
                      <a:gd name="T6" fmla="*/ 0 60000 65536"/>
                      <a:gd name="T7" fmla="*/ 0 60000 65536"/>
                      <a:gd name="T8" fmla="*/ 0 60000 65536"/>
                      <a:gd name="T9" fmla="*/ 0 w 561"/>
                      <a:gd name="T10" fmla="*/ 0 h 1530"/>
                      <a:gd name="T11" fmla="*/ 561 w 561"/>
                      <a:gd name="T12" fmla="*/ 1530 h 1530"/>
                    </a:gdLst>
                    <a:ahLst/>
                    <a:cxnLst>
                      <a:cxn ang="T6">
                        <a:pos x="T0" y="T1"/>
                      </a:cxn>
                      <a:cxn ang="T7">
                        <a:pos x="T2" y="T3"/>
                      </a:cxn>
                      <a:cxn ang="T8">
                        <a:pos x="T4" y="T5"/>
                      </a:cxn>
                    </a:cxnLst>
                    <a:rect l="T9" t="T10" r="T11" b="T12"/>
                    <a:pathLst>
                      <a:path w="561" h="1530">
                        <a:moveTo>
                          <a:pt x="560" y="0"/>
                        </a:moveTo>
                        <a:lnTo>
                          <a:pt x="0" y="1529"/>
                        </a:lnTo>
                        <a:lnTo>
                          <a:pt x="560" y="0"/>
                        </a:lnTo>
                      </a:path>
                    </a:pathLst>
                  </a:custGeom>
                  <a:solidFill>
                    <a:srgbClr val="FFFF99"/>
                  </a:solidFill>
                  <a:ln w="38160">
                    <a:solidFill>
                      <a:srgbClr val="000000"/>
                    </a:solidFill>
                    <a:miter lim="800000"/>
                    <a:headEnd/>
                    <a:tailEnd/>
                  </a:ln>
                </p:spPr>
                <p:txBody>
                  <a:bodyPr wrap="none" anchor="ctr"/>
                  <a:lstStyle/>
                  <a:p>
                    <a:endParaRPr lang="en-US"/>
                  </a:p>
                </p:txBody>
              </p:sp>
              <p:sp>
                <p:nvSpPr>
                  <p:cNvPr id="10277" name="Oval 37"/>
                  <p:cNvSpPr>
                    <a:spLocks/>
                  </p:cNvSpPr>
                  <p:nvPr/>
                </p:nvSpPr>
                <p:spPr bwMode="auto">
                  <a:xfrm>
                    <a:off x="882" y="583"/>
                    <a:ext cx="198" cy="223"/>
                  </a:xfrm>
                  <a:prstGeom prst="ellipse">
                    <a:avLst/>
                  </a:prstGeom>
                  <a:noFill/>
                  <a:ln w="19080">
                    <a:solidFill>
                      <a:srgbClr val="000000"/>
                    </a:solidFill>
                    <a:prstDash val="sysDot"/>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itchFamily="18" charset="0"/>
                      <a:buNone/>
                    </a:pPr>
                    <a:endParaRPr lang="en-US"/>
                  </a:p>
                </p:txBody>
              </p:sp>
            </p:grpSp>
            <p:sp>
              <p:nvSpPr>
                <p:cNvPr id="10266" name="Freeform 38"/>
                <p:cNvSpPr>
                  <a:spLocks noChangeArrowheads="1"/>
                </p:cNvSpPr>
                <p:nvPr/>
              </p:nvSpPr>
              <p:spPr bwMode="auto">
                <a:xfrm rot="-6420000">
                  <a:off x="638" y="1195"/>
                  <a:ext cx="153" cy="139"/>
                </a:xfrm>
                <a:custGeom>
                  <a:avLst/>
                  <a:gdLst>
                    <a:gd name="T0" fmla="*/ 0 w 187725"/>
                    <a:gd name="T1" fmla="*/ 0 h 182880"/>
                    <a:gd name="T2" fmla="*/ 0 w 187725"/>
                    <a:gd name="T3" fmla="*/ 0 h 182880"/>
                    <a:gd name="T4" fmla="*/ 0 w 187725"/>
                    <a:gd name="T5" fmla="*/ 0 h 182880"/>
                    <a:gd name="T6" fmla="*/ 0 60000 65536"/>
                    <a:gd name="T7" fmla="*/ 0 60000 65536"/>
                    <a:gd name="T8" fmla="*/ 0 60000 65536"/>
                    <a:gd name="T9" fmla="*/ 94476 w 187725"/>
                    <a:gd name="T10" fmla="*/ 0 h 182880"/>
                    <a:gd name="T11" fmla="*/ 187725 w 187725"/>
                    <a:gd name="T12" fmla="*/ 92098 h 182880"/>
                  </a:gdLst>
                  <a:ahLst/>
                  <a:cxnLst>
                    <a:cxn ang="T6">
                      <a:pos x="T0" y="T1"/>
                    </a:cxn>
                    <a:cxn ang="T7">
                      <a:pos x="T2" y="T3"/>
                    </a:cxn>
                    <a:cxn ang="T8">
                      <a:pos x="T4" y="T5"/>
                    </a:cxn>
                  </a:cxnLst>
                  <a:rect l="T9" t="T10" r="T11" b="T12"/>
                  <a:pathLst>
                    <a:path w="187725" h="182880" stroke="0">
                      <a:moveTo>
                        <a:pt x="93863" y="0"/>
                      </a:moveTo>
                      <a:lnTo>
                        <a:pt x="93863" y="0"/>
                      </a:lnTo>
                      <a:cubicBezTo>
                        <a:pt x="145702" y="0"/>
                        <a:pt x="187726" y="40939"/>
                        <a:pt x="187726" y="91440"/>
                      </a:cubicBezTo>
                      <a:lnTo>
                        <a:pt x="93863" y="91440"/>
                      </a:lnTo>
                      <a:lnTo>
                        <a:pt x="93863" y="0"/>
                      </a:lnTo>
                      <a:close/>
                    </a:path>
                    <a:path w="187725" h="182880" fill="none">
                      <a:moveTo>
                        <a:pt x="93863" y="0"/>
                      </a:moveTo>
                      <a:lnTo>
                        <a:pt x="93863" y="0"/>
                      </a:lnTo>
                      <a:cubicBezTo>
                        <a:pt x="145702" y="0"/>
                        <a:pt x="187726" y="40939"/>
                        <a:pt x="187726" y="91440"/>
                      </a:cubicBezTo>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7" name="Freeform 39"/>
                <p:cNvSpPr>
                  <a:spLocks noChangeArrowheads="1"/>
                </p:cNvSpPr>
                <p:nvPr/>
              </p:nvSpPr>
              <p:spPr bwMode="auto">
                <a:xfrm rot="-6420000">
                  <a:off x="682" y="1079"/>
                  <a:ext cx="163" cy="148"/>
                </a:xfrm>
                <a:custGeom>
                  <a:avLst/>
                  <a:gdLst>
                    <a:gd name="T0" fmla="*/ 0 w 200072"/>
                    <a:gd name="T1" fmla="*/ 0 h 194908"/>
                    <a:gd name="T2" fmla="*/ 0 w 200072"/>
                    <a:gd name="T3" fmla="*/ 0 h 194908"/>
                    <a:gd name="T4" fmla="*/ 0 w 200072"/>
                    <a:gd name="T5" fmla="*/ 0 h 194908"/>
                    <a:gd name="T6" fmla="*/ 0 60000 65536"/>
                    <a:gd name="T7" fmla="*/ 0 60000 65536"/>
                    <a:gd name="T8" fmla="*/ 0 60000 65536"/>
                    <a:gd name="T9" fmla="*/ 100650 w 200072"/>
                    <a:gd name="T10" fmla="*/ 0 h 194908"/>
                    <a:gd name="T11" fmla="*/ 200072 w 200072"/>
                    <a:gd name="T12" fmla="*/ 97454 h 194908"/>
                  </a:gdLst>
                  <a:ahLst/>
                  <a:cxnLst>
                    <a:cxn ang="T6">
                      <a:pos x="T0" y="T1"/>
                    </a:cxn>
                    <a:cxn ang="T7">
                      <a:pos x="T2" y="T3"/>
                    </a:cxn>
                    <a:cxn ang="T8">
                      <a:pos x="T4" y="T5"/>
                    </a:cxn>
                  </a:cxnLst>
                  <a:rect l="T9" t="T10" r="T11" b="T12"/>
                  <a:pathLst>
                    <a:path w="200072" h="194908" stroke="0">
                      <a:moveTo>
                        <a:pt x="100036" y="0"/>
                      </a:moveTo>
                      <a:lnTo>
                        <a:pt x="100036" y="0"/>
                      </a:lnTo>
                      <a:cubicBezTo>
                        <a:pt x="155284" y="0"/>
                        <a:pt x="200072" y="43631"/>
                        <a:pt x="200072" y="97454"/>
                      </a:cubicBezTo>
                      <a:lnTo>
                        <a:pt x="100036" y="97454"/>
                      </a:lnTo>
                      <a:lnTo>
                        <a:pt x="100036" y="0"/>
                      </a:lnTo>
                      <a:close/>
                    </a:path>
                    <a:path w="200072" h="194908" fill="none">
                      <a:moveTo>
                        <a:pt x="100036" y="0"/>
                      </a:moveTo>
                      <a:lnTo>
                        <a:pt x="100036" y="0"/>
                      </a:lnTo>
                      <a:cubicBezTo>
                        <a:pt x="155284" y="0"/>
                        <a:pt x="200072" y="43631"/>
                        <a:pt x="200072" y="97454"/>
                      </a:cubicBezTo>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8" name="Freeform 40"/>
                <p:cNvSpPr>
                  <a:spLocks noChangeArrowheads="1"/>
                </p:cNvSpPr>
                <p:nvPr/>
              </p:nvSpPr>
              <p:spPr bwMode="auto">
                <a:xfrm rot="-1620000">
                  <a:off x="934" y="973"/>
                  <a:ext cx="151" cy="158"/>
                </a:xfrm>
                <a:custGeom>
                  <a:avLst/>
                  <a:gdLst>
                    <a:gd name="T0" fmla="*/ 0 w 200072"/>
                    <a:gd name="T1" fmla="*/ 0 h 194908"/>
                    <a:gd name="T2" fmla="*/ 0 w 200072"/>
                    <a:gd name="T3" fmla="*/ 0 h 194908"/>
                    <a:gd name="T4" fmla="*/ 0 w 200072"/>
                    <a:gd name="T5" fmla="*/ 0 h 194908"/>
                    <a:gd name="T6" fmla="*/ 0 60000 65536"/>
                    <a:gd name="T7" fmla="*/ 0 60000 65536"/>
                    <a:gd name="T8" fmla="*/ 0 60000 65536"/>
                    <a:gd name="T9" fmla="*/ 100698 w 200072"/>
                    <a:gd name="T10" fmla="*/ 0 h 194908"/>
                    <a:gd name="T11" fmla="*/ 200072 w 200072"/>
                    <a:gd name="T12" fmla="*/ 97454 h 194908"/>
                  </a:gdLst>
                  <a:ahLst/>
                  <a:cxnLst>
                    <a:cxn ang="T6">
                      <a:pos x="T0" y="T1"/>
                    </a:cxn>
                    <a:cxn ang="T7">
                      <a:pos x="T2" y="T3"/>
                    </a:cxn>
                    <a:cxn ang="T8">
                      <a:pos x="T4" y="T5"/>
                    </a:cxn>
                  </a:cxnLst>
                  <a:rect l="T9" t="T10" r="T11" b="T12"/>
                  <a:pathLst>
                    <a:path w="200072" h="194908" stroke="0">
                      <a:moveTo>
                        <a:pt x="100036" y="0"/>
                      </a:moveTo>
                      <a:lnTo>
                        <a:pt x="100036" y="0"/>
                      </a:lnTo>
                      <a:cubicBezTo>
                        <a:pt x="155284" y="0"/>
                        <a:pt x="200072" y="43631"/>
                        <a:pt x="200072" y="97454"/>
                      </a:cubicBezTo>
                      <a:lnTo>
                        <a:pt x="100036" y="97454"/>
                      </a:lnTo>
                      <a:lnTo>
                        <a:pt x="100036" y="0"/>
                      </a:lnTo>
                      <a:close/>
                    </a:path>
                    <a:path w="200072" h="194908" fill="none">
                      <a:moveTo>
                        <a:pt x="100036" y="0"/>
                      </a:moveTo>
                      <a:lnTo>
                        <a:pt x="100036" y="0"/>
                      </a:lnTo>
                      <a:cubicBezTo>
                        <a:pt x="155284" y="0"/>
                        <a:pt x="200072" y="43631"/>
                        <a:pt x="200072" y="97454"/>
                      </a:cubicBezTo>
                    </a:path>
                  </a:pathLst>
                </a:custGeom>
                <a:noFill/>
                <a:ln w="19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10263" name="Object 41"/>
              <p:cNvGraphicFramePr>
                <a:graphicFrameLocks noChangeAspect="1"/>
              </p:cNvGraphicFramePr>
              <p:nvPr/>
            </p:nvGraphicFramePr>
            <p:xfrm>
              <a:off x="996" y="803"/>
              <a:ext cx="96" cy="144"/>
            </p:xfrm>
            <a:graphic>
              <a:graphicData uri="http://schemas.openxmlformats.org/presentationml/2006/ole">
                <mc:AlternateContent xmlns:mc="http://schemas.openxmlformats.org/markup-compatibility/2006">
                  <mc:Choice xmlns:v="urn:schemas-microsoft-com:vml" Requires="v">
                    <p:oleObj spid="_x0000_s10329" r:id="rId17" imgW="126755" imgH="177446" progId="">
                      <p:embed/>
                    </p:oleObj>
                  </mc:Choice>
                  <mc:Fallback>
                    <p:oleObj r:id="rId17" imgW="126755" imgH="177446" progId="">
                      <p:embed/>
                      <p:pic>
                        <p:nvPicPr>
                          <p:cNvPr id="0" name="Object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6" y="803"/>
                            <a:ext cx="96" cy="1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64" name="Object 42"/>
              <p:cNvGraphicFramePr>
                <a:graphicFrameLocks noChangeAspect="1"/>
              </p:cNvGraphicFramePr>
              <p:nvPr/>
            </p:nvGraphicFramePr>
            <p:xfrm>
              <a:off x="566" y="974"/>
              <a:ext cx="96" cy="144"/>
            </p:xfrm>
            <a:graphic>
              <a:graphicData uri="http://schemas.openxmlformats.org/presentationml/2006/ole">
                <mc:AlternateContent xmlns:mc="http://schemas.openxmlformats.org/markup-compatibility/2006">
                  <mc:Choice xmlns:v="urn:schemas-microsoft-com:vml" Requires="v">
                    <p:oleObj spid="_x0000_s10330" r:id="rId18" imgW="126755" imgH="177446" progId="">
                      <p:embed/>
                    </p:oleObj>
                  </mc:Choice>
                  <mc:Fallback>
                    <p:oleObj r:id="rId18" imgW="126755" imgH="177446" progId="">
                      <p:embed/>
                      <p:pic>
                        <p:nvPicPr>
                          <p:cNvPr id="0" name="Object 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 y="974"/>
                            <a:ext cx="96" cy="1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261" name="Object 43"/>
            <p:cNvGraphicFramePr>
              <a:graphicFrameLocks noChangeAspect="1"/>
            </p:cNvGraphicFramePr>
            <p:nvPr/>
          </p:nvGraphicFramePr>
          <p:xfrm>
            <a:off x="480" y="1135"/>
            <a:ext cx="96" cy="144"/>
          </p:xfrm>
          <a:graphic>
            <a:graphicData uri="http://schemas.openxmlformats.org/presentationml/2006/ole">
              <mc:AlternateContent xmlns:mc="http://schemas.openxmlformats.org/markup-compatibility/2006">
                <mc:Choice xmlns:v="urn:schemas-microsoft-com:vml" Requires="v">
                  <p:oleObj spid="_x0000_s10331" r:id="rId19" imgW="126755" imgH="177446" progId="">
                    <p:embed/>
                  </p:oleObj>
                </mc:Choice>
                <mc:Fallback>
                  <p:oleObj r:id="rId19" imgW="126755" imgH="177446" progId="">
                    <p:embed/>
                    <p:pic>
                      <p:nvPicPr>
                        <p:cNvPr id="0" name="Object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 y="1135"/>
                          <a:ext cx="96" cy="1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48" name="Rectangle 44"/>
          <p:cNvSpPr>
            <a:spLocks noChangeArrowheads="1"/>
          </p:cNvSpPr>
          <p:nvPr/>
        </p:nvSpPr>
        <p:spPr bwMode="auto">
          <a:xfrm>
            <a:off x="2162175" y="949325"/>
            <a:ext cx="31083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50"/>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000">
                <a:solidFill>
                  <a:srgbClr val="000000"/>
                </a:solidFill>
              </a:rPr>
              <a:t>The Law of Reflection implies that the arc length that we measure (∆S) corresponds to an angular displacement of 2</a:t>
            </a:r>
            <a:r>
              <a:rPr lang="el-GR" sz="2000" i="1">
                <a:solidFill>
                  <a:srgbClr val="000000"/>
                </a:solidFill>
              </a:rPr>
              <a:t>θ</a:t>
            </a:r>
            <a:r>
              <a:rPr lang="en-US" sz="2000">
                <a:solidFill>
                  <a:srgbClr val="000000"/>
                </a:solidFill>
              </a:rPr>
              <a:t>:</a:t>
            </a:r>
          </a:p>
        </p:txBody>
      </p:sp>
      <p:grpSp>
        <p:nvGrpSpPr>
          <p:cNvPr id="10249" name="Group 45"/>
          <p:cNvGrpSpPr>
            <a:grpSpLocks/>
          </p:cNvGrpSpPr>
          <p:nvPr/>
        </p:nvGrpSpPr>
        <p:grpSpPr bwMode="auto">
          <a:xfrm>
            <a:off x="504825" y="3505200"/>
            <a:ext cx="4371975" cy="762000"/>
            <a:chOff x="318" y="2217"/>
            <a:chExt cx="2754" cy="480"/>
          </a:xfrm>
        </p:grpSpPr>
        <p:graphicFrame>
          <p:nvGraphicFramePr>
            <p:cNvPr id="10257" name="Object 46"/>
            <p:cNvGraphicFramePr>
              <a:graphicFrameLocks noChangeAspect="1"/>
            </p:cNvGraphicFramePr>
            <p:nvPr/>
          </p:nvGraphicFramePr>
          <p:xfrm>
            <a:off x="318" y="2217"/>
            <a:ext cx="915" cy="481"/>
          </p:xfrm>
          <a:graphic>
            <a:graphicData uri="http://schemas.openxmlformats.org/presentationml/2006/ole">
              <mc:AlternateContent xmlns:mc="http://schemas.openxmlformats.org/markup-compatibility/2006">
                <mc:Choice xmlns:v="urn:schemas-microsoft-com:vml" Requires="v">
                  <p:oleObj spid="_x0000_s10332" r:id="rId20" imgW="491247" imgH="393498" progId="">
                    <p:embed/>
                  </p:oleObj>
                </mc:Choice>
                <mc:Fallback>
                  <p:oleObj r:id="rId20" imgW="491247" imgH="393498" progId="">
                    <p:embed/>
                    <p:pic>
                      <p:nvPicPr>
                        <p:cNvPr id="0"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8" y="2217"/>
                          <a:ext cx="915" cy="4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8" name="Object 47"/>
            <p:cNvGraphicFramePr>
              <a:graphicFrameLocks noChangeAspect="1"/>
            </p:cNvGraphicFramePr>
            <p:nvPr/>
          </p:nvGraphicFramePr>
          <p:xfrm>
            <a:off x="1775" y="2318"/>
            <a:ext cx="1298" cy="288"/>
          </p:xfrm>
          <a:graphic>
            <a:graphicData uri="http://schemas.openxmlformats.org/presentationml/2006/ole">
              <mc:AlternateContent xmlns:mc="http://schemas.openxmlformats.org/markup-compatibility/2006">
                <mc:Choice xmlns:v="urn:schemas-microsoft-com:vml" Requires="v">
                  <p:oleObj spid="_x0000_s10333" r:id="rId22" imgW="491432" imgH="203175" progId="">
                    <p:embed/>
                  </p:oleObj>
                </mc:Choice>
                <mc:Fallback>
                  <p:oleObj r:id="rId22" imgW="491432" imgH="203175" progId="">
                    <p:embed/>
                    <p:pic>
                      <p:nvPicPr>
                        <p:cNvPr id="0" name="Object 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75" y="2318"/>
                          <a:ext cx="1298" cy="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259" name="AutoShape 48"/>
            <p:cNvCxnSpPr>
              <a:cxnSpLocks noChangeShapeType="1"/>
            </p:cNvCxnSpPr>
            <p:nvPr/>
          </p:nvCxnSpPr>
          <p:spPr bwMode="auto">
            <a:xfrm>
              <a:off x="1331" y="2428"/>
              <a:ext cx="339" cy="1"/>
            </a:xfrm>
            <a:prstGeom prst="straightConnector1">
              <a:avLst/>
            </a:prstGeom>
            <a:noFill/>
            <a:ln w="19080">
              <a:solidFill>
                <a:srgbClr val="3333CC"/>
              </a:solidFill>
              <a:miter lim="800000"/>
              <a:headEnd/>
              <a:tailEnd type="triangle" w="med" len="med"/>
            </a:ln>
            <a:extLst>
              <a:ext uri="{909E8E84-426E-40DD-AFC4-6F175D3DCCD1}">
                <a14:hiddenFill xmlns:a14="http://schemas.microsoft.com/office/drawing/2010/main">
                  <a:noFill/>
                </a14:hiddenFill>
              </a:ext>
            </a:extLst>
          </p:spPr>
        </p:cxnSp>
      </p:grpSp>
      <p:grpSp>
        <p:nvGrpSpPr>
          <p:cNvPr id="10250" name="Group 49"/>
          <p:cNvGrpSpPr>
            <a:grpSpLocks/>
          </p:cNvGrpSpPr>
          <p:nvPr/>
        </p:nvGrpSpPr>
        <p:grpSpPr bwMode="auto">
          <a:xfrm>
            <a:off x="150813" y="5100638"/>
            <a:ext cx="5318125" cy="679450"/>
            <a:chOff x="95" y="3213"/>
            <a:chExt cx="3350" cy="428"/>
          </a:xfrm>
        </p:grpSpPr>
        <p:pic>
          <p:nvPicPr>
            <p:cNvPr id="10254" name="Picture 5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64" y="3232"/>
              <a:ext cx="218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10255" name="Object 51"/>
            <p:cNvGraphicFramePr>
              <a:graphicFrameLocks noChangeAspect="1"/>
            </p:cNvGraphicFramePr>
            <p:nvPr/>
          </p:nvGraphicFramePr>
          <p:xfrm>
            <a:off x="95" y="3213"/>
            <a:ext cx="776" cy="429"/>
          </p:xfrm>
          <a:graphic>
            <a:graphicData uri="http://schemas.openxmlformats.org/presentationml/2006/ole">
              <mc:AlternateContent xmlns:mc="http://schemas.openxmlformats.org/markup-compatibility/2006">
                <mc:Choice xmlns:v="urn:schemas-microsoft-com:vml" Requires="v">
                  <p:oleObj spid="_x0000_s10334" r:id="rId25" imgW="491320" imgH="393557" progId="">
                    <p:embed/>
                  </p:oleObj>
                </mc:Choice>
                <mc:Fallback>
                  <p:oleObj r:id="rId25" imgW="491320" imgH="393557" progId="">
                    <p:embed/>
                    <p:pic>
                      <p:nvPicPr>
                        <p:cNvPr id="0" name="Object 5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5" y="3213"/>
                          <a:ext cx="776" cy="4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256" name="AutoShape 52"/>
            <p:cNvCxnSpPr>
              <a:cxnSpLocks noChangeShapeType="1"/>
            </p:cNvCxnSpPr>
            <p:nvPr/>
          </p:nvCxnSpPr>
          <p:spPr bwMode="auto">
            <a:xfrm>
              <a:off x="937" y="3427"/>
              <a:ext cx="340" cy="2"/>
            </a:xfrm>
            <a:prstGeom prst="straightConnector1">
              <a:avLst/>
            </a:prstGeom>
            <a:noFill/>
            <a:ln w="19080">
              <a:solidFill>
                <a:srgbClr val="3333CC"/>
              </a:solidFill>
              <a:miter lim="800000"/>
              <a:headEnd/>
              <a:tailEnd type="triangle" w="med" len="med"/>
            </a:ln>
            <a:extLst>
              <a:ext uri="{909E8E84-426E-40DD-AFC4-6F175D3DCCD1}">
                <a14:hiddenFill xmlns:a14="http://schemas.microsoft.com/office/drawing/2010/main">
                  <a:noFill/>
                </a14:hiddenFill>
              </a:ext>
            </a:extLst>
          </p:spPr>
        </p:cxnSp>
      </p:grpSp>
      <p:sp>
        <p:nvSpPr>
          <p:cNvPr id="10251" name="Rectangle 53"/>
          <p:cNvSpPr>
            <a:spLocks noChangeArrowheads="1"/>
          </p:cNvSpPr>
          <p:nvPr/>
        </p:nvSpPr>
        <p:spPr bwMode="auto">
          <a:xfrm>
            <a:off x="0" y="6086475"/>
            <a:ext cx="30813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1450" indent="-171450" eaLnBrk="1" hangingPunct="1">
              <a:lnSpc>
                <a:spcPct val="85000"/>
              </a:lnSpc>
              <a:spcBef>
                <a:spcPts val="275"/>
              </a:spcBef>
              <a:buClr>
                <a:srgbClr val="3333CC"/>
              </a:buClr>
              <a:buSzPct val="100000"/>
              <a:buFont typeface="Wingdings" pitchFamily="2" charset="2"/>
              <a:buChar char=""/>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pPr>
            <a:r>
              <a:rPr lang="en-US" sz="2200">
                <a:solidFill>
                  <a:srgbClr val="000000"/>
                </a:solidFill>
              </a:rPr>
              <a:t>Solving for G yields:</a:t>
            </a:r>
          </a:p>
        </p:txBody>
      </p:sp>
      <p:graphicFrame>
        <p:nvGraphicFramePr>
          <p:cNvPr id="10252" name="Object 54"/>
          <p:cNvGraphicFramePr>
            <a:graphicFrameLocks noChangeAspect="1"/>
          </p:cNvGraphicFramePr>
          <p:nvPr/>
        </p:nvGraphicFramePr>
        <p:xfrm>
          <a:off x="2803525" y="5773738"/>
          <a:ext cx="1935163" cy="995362"/>
        </p:xfrm>
        <a:graphic>
          <a:graphicData uri="http://schemas.openxmlformats.org/presentationml/2006/ole">
            <mc:AlternateContent xmlns:mc="http://schemas.openxmlformats.org/markup-compatibility/2006">
              <mc:Choice xmlns:v="urn:schemas-microsoft-com:vml" Requires="v">
                <p:oleObj spid="_x0000_s10335" r:id="rId27" imgW="491449" imgH="457148" progId="">
                  <p:embed/>
                </p:oleObj>
              </mc:Choice>
              <mc:Fallback>
                <p:oleObj r:id="rId27" imgW="491449" imgH="457148" progId="">
                  <p:embed/>
                  <p:pic>
                    <p:nvPicPr>
                      <p:cNvPr id="0" name="Object 5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03525" y="5773738"/>
                        <a:ext cx="1935163" cy="99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Rectangle 1"/>
          <p:cNvSpPr>
            <a:spLocks noChangeArrowheads="1"/>
          </p:cNvSpPr>
          <p:nvPr/>
        </p:nvSpPr>
        <p:spPr bwMode="auto">
          <a:xfrm>
            <a:off x="7027863" y="2471738"/>
            <a:ext cx="211137" cy="2730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Clr>
                <a:srgbClr val="000000"/>
              </a:buClr>
              <a:buSzPct val="100000"/>
              <a:buFont typeface="Times New Roman" pitchFamily="18" charset="0"/>
              <a:buNone/>
            </a:pPr>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1531</TotalTime>
  <Words>2490</Words>
  <Application>Microsoft Office PowerPoint</Application>
  <PresentationFormat>On-screen Show (4:3)</PresentationFormat>
  <Paragraphs>367</Paragraphs>
  <Slides>32</Slides>
  <Notes>31</Notes>
  <HiddenSlides>10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9" baseType="lpstr">
      <vt:lpstr>Times New Roman</vt:lpstr>
      <vt:lpstr>Arial</vt:lpstr>
      <vt:lpstr>Century Gothic</vt:lpstr>
      <vt:lpstr>Wingdings</vt:lpstr>
      <vt:lpstr>Default Design</vt:lpstr>
      <vt:lpstr>Microsoft Equation 3.0</vt:lpstr>
      <vt:lpstr>Microsoft Office Excel Chart</vt:lpstr>
      <vt:lpstr>PowerPoint Presentation</vt:lpstr>
      <vt:lpstr>PowerPoint Presentation</vt:lpstr>
      <vt:lpstr>PowerPoint Presentation</vt:lpstr>
      <vt:lpstr>PowerPoint Presentation</vt:lpstr>
      <vt:lpstr>PowerPoint Presentation</vt:lpstr>
      <vt:lpstr>PowerPoint Presentation</vt:lpstr>
      <vt:lpstr>Compare With Coulomb Experiment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Cavendish Experiment</dc:title>
  <dc:creator>Raney, Catie</dc:creator>
  <cp:lastModifiedBy>spm</cp:lastModifiedBy>
  <cp:revision>84</cp:revision>
  <cp:lastPrinted>1601-01-01T00:00:00Z</cp:lastPrinted>
  <dcterms:created xsi:type="dcterms:W3CDTF">1601-01-01T00:00:00Z</dcterms:created>
  <dcterms:modified xsi:type="dcterms:W3CDTF">2014-01-20T21:53:54Z</dcterms:modified>
</cp:coreProperties>
</file>