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5" d="100"/>
          <a:sy n="125" d="100"/>
        </p:scale>
        <p:origin x="1194" y="12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DD513334-347B-4589-80EA-204C6ECB3975}" type="datetimeFigureOut">
              <a:rPr lang="en-US"/>
              <a:pPr>
                <a:defRPr/>
              </a:pPr>
              <a:t>9/17/2013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45D5DC6-E8A5-4CE9-82A1-1A2C242031F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B4787BF-AF66-4D54-8189-D9D6AE562CEB}" type="datetimeFigureOut">
              <a:rPr lang="en-US"/>
              <a:pPr>
                <a:defRPr/>
              </a:pPr>
              <a:t>9/17/2013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8123EF8-D68C-418F-B6AF-B35A8272FD4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E286354-EFA8-4BCB-A32A-ACC2D83A1080}" type="datetimeFigureOut">
              <a:rPr lang="en-US"/>
              <a:pPr>
                <a:defRPr/>
              </a:pPr>
              <a:t>9/17/2013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CF29298-7A3F-42E7-A686-3473487FA3E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38A3F05-D5B7-467B-AE61-5EB9F10DA3A1}" type="datetimeFigureOut">
              <a:rPr lang="en-US"/>
              <a:pPr>
                <a:defRPr/>
              </a:pPr>
              <a:t>9/17/2013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4294888-8EE5-4EC8-8939-C8681EAC280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39CA4B7-0B6E-4408-9B7E-E488AF68E636}" type="datetimeFigureOut">
              <a:rPr lang="en-US"/>
              <a:pPr>
                <a:defRPr/>
              </a:pPr>
              <a:t>9/17/2013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6E592EA-2F8F-4AB9-AE56-31B3F4F9BE7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8088211-60E3-4099-A6E6-23B57CC5233B}" type="datetimeFigureOut">
              <a:rPr lang="en-US"/>
              <a:pPr>
                <a:defRPr/>
              </a:pPr>
              <a:t>9/17/2013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0951A3A-35BE-4CDC-8E2C-E10DD64EBDF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8A713D3-1D80-4130-824B-BA5D4290688A}" type="datetimeFigureOut">
              <a:rPr lang="en-US"/>
              <a:pPr>
                <a:defRPr/>
              </a:pPr>
              <a:t>9/17/2013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E278A08-3551-4F8E-8B52-E7E85F34350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80EAE38-E3E2-4070-83BB-5C5074C99C92}" type="datetimeFigureOut">
              <a:rPr lang="en-US"/>
              <a:pPr>
                <a:defRPr/>
              </a:pPr>
              <a:t>9/17/2013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932D4D4-3740-4EEB-B5EC-4C0B9A2762B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32B3872-A49D-435A-B258-B02233E049C5}" type="datetimeFigureOut">
              <a:rPr lang="en-US"/>
              <a:pPr>
                <a:defRPr/>
              </a:pPr>
              <a:t>9/17/2013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FA9F284-767B-4655-807B-FC05929978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5ACC498-7072-4F26-87F0-A87DABF37798}" type="datetimeFigureOut">
              <a:rPr lang="en-US"/>
              <a:pPr>
                <a:defRPr/>
              </a:pPr>
              <a:t>9/17/2013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9709106-8AB6-4618-8DE8-D19472ED1F3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63321BF-D72F-4EF1-AB2B-0D5D94BA22DD}" type="datetimeFigureOut">
              <a:rPr lang="en-US"/>
              <a:pPr>
                <a:defRPr/>
              </a:pPr>
              <a:t>9/17/2013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3CEB418-9E9C-43DC-B16F-8AD26BFE125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33400" y="0"/>
            <a:ext cx="8229600" cy="707886"/>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1828193"/>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B8F420D9-B92C-4E2A-93EC-427BA195A352}" type="datetimeFigureOut">
              <a:rPr lang="en-US"/>
              <a:pPr>
                <a:defRPr/>
              </a:pPr>
              <a:t>9/17/2013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CC1B00BA-223A-4E22-909A-ADC3046DB97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0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228600" indent="-228600" algn="l" rtl="0" fontAlgn="base">
        <a:spcBef>
          <a:spcPct val="20000"/>
        </a:spcBef>
        <a:spcAft>
          <a:spcPct val="0"/>
        </a:spcAft>
        <a:buFont typeface="Arial" charset="0"/>
        <a:buChar char="•"/>
        <a:defRPr sz="2400" kern="1200">
          <a:solidFill>
            <a:schemeClr val="tx1"/>
          </a:solidFill>
          <a:latin typeface="+mn-lt"/>
          <a:ea typeface="+mn-ea"/>
          <a:cs typeface="+mn-cs"/>
        </a:defRPr>
      </a:lvl1pPr>
      <a:lvl2pPr marL="514350" indent="-228600" algn="l" rtl="0" fontAlgn="base">
        <a:spcBef>
          <a:spcPct val="20000"/>
        </a:spcBef>
        <a:spcAft>
          <a:spcPct val="0"/>
        </a:spcAft>
        <a:buFont typeface="Arial" charset="0"/>
        <a:buChar char="–"/>
        <a:defRPr sz="2000" kern="1200">
          <a:solidFill>
            <a:schemeClr val="tx1"/>
          </a:solidFill>
          <a:latin typeface="+mn-lt"/>
          <a:ea typeface="+mn-ea"/>
          <a:cs typeface="+mn-cs"/>
        </a:defRPr>
      </a:lvl2pPr>
      <a:lvl3pPr marL="800100" indent="-228600" algn="l" rtl="0" fontAlgn="base">
        <a:spcBef>
          <a:spcPct val="20000"/>
        </a:spcBef>
        <a:spcAft>
          <a:spcPct val="0"/>
        </a:spcAft>
        <a:buFont typeface="Arial" charset="0"/>
        <a:buChar char="•"/>
        <a:defRPr sz="1800" kern="1200">
          <a:solidFill>
            <a:schemeClr val="tx1"/>
          </a:solidFill>
          <a:latin typeface="+mn-lt"/>
          <a:ea typeface="+mn-ea"/>
          <a:cs typeface="+mn-cs"/>
        </a:defRPr>
      </a:lvl3pPr>
      <a:lvl4pPr marL="1028700" indent="-228600" algn="l" rtl="0" fontAlgn="base">
        <a:spcBef>
          <a:spcPct val="20000"/>
        </a:spcBef>
        <a:spcAft>
          <a:spcPct val="0"/>
        </a:spcAft>
        <a:buFont typeface="Arial" charset="0"/>
        <a:buChar char="–"/>
        <a:defRPr sz="1800" kern="1200">
          <a:solidFill>
            <a:schemeClr val="tx1"/>
          </a:solidFill>
          <a:latin typeface="+mn-lt"/>
          <a:ea typeface="+mn-ea"/>
          <a:cs typeface="+mn-cs"/>
        </a:defRPr>
      </a:lvl4pPr>
      <a:lvl5pPr marL="1257300" indent="-228600" algn="l" rtl="0" fontAlgn="base">
        <a:spcBef>
          <a:spcPct val="20000"/>
        </a:spcBef>
        <a:spcAft>
          <a:spcPct val="0"/>
        </a:spcAft>
        <a:buFont typeface="Arial"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hyperlink" Target="mailto:david_haase@ncsu.edu/"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ctrTitle"/>
          </p:nvPr>
        </p:nvSpPr>
        <p:spPr>
          <a:xfrm>
            <a:off x="685800" y="2130425"/>
            <a:ext cx="7772400" cy="707886"/>
          </a:xfrm>
        </p:spPr>
        <p:txBody>
          <a:bodyPr/>
          <a:lstStyle/>
          <a:p>
            <a:r>
              <a:rPr lang="en-US" dirty="0" smtClean="0"/>
              <a:t>Cavendish: Additional Procedures</a:t>
            </a:r>
          </a:p>
        </p:txBody>
      </p:sp>
      <p:sp>
        <p:nvSpPr>
          <p:cNvPr id="3" name="Subtitle 2"/>
          <p:cNvSpPr>
            <a:spLocks noGrp="1"/>
          </p:cNvSpPr>
          <p:nvPr>
            <p:ph type="subTitle" idx="1"/>
          </p:nvPr>
        </p:nvSpPr>
        <p:spPr/>
        <p:txBody>
          <a:bodyPr rtlCol="0">
            <a:normAutofit/>
          </a:bodyPr>
          <a:lstStyle/>
          <a:p>
            <a:pPr fontAlgn="auto">
              <a:spcAft>
                <a:spcPts val="0"/>
              </a:spcAft>
              <a:buFont typeface="Arial" pitchFamily="34" charset="0"/>
              <a:buNone/>
              <a:defRPr/>
            </a:pP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p:txBody>
          <a:bodyPr/>
          <a:lstStyle/>
          <a:p>
            <a:r>
              <a:rPr lang="en-US" dirty="0" smtClean="0"/>
              <a:t>Centering</a:t>
            </a:r>
          </a:p>
        </p:txBody>
      </p:sp>
      <p:sp>
        <p:nvSpPr>
          <p:cNvPr id="3" name="Content Placeholder 2"/>
          <p:cNvSpPr>
            <a:spLocks noGrp="1"/>
          </p:cNvSpPr>
          <p:nvPr>
            <p:ph sz="half" idx="1"/>
          </p:nvPr>
        </p:nvSpPr>
        <p:spPr>
          <a:xfrm>
            <a:off x="0" y="609600"/>
            <a:ext cx="4114800" cy="2308324"/>
          </a:xfrm>
        </p:spPr>
        <p:txBody>
          <a:bodyPr wrap="square" rtlCol="0">
            <a:spAutoFit/>
          </a:bodyPr>
          <a:lstStyle/>
          <a:p>
            <a:pPr fontAlgn="auto">
              <a:spcAft>
                <a:spcPts val="0"/>
              </a:spcAft>
              <a:buFont typeface="Arial" pitchFamily="34" charset="0"/>
              <a:buChar char="•"/>
              <a:defRPr/>
            </a:pPr>
            <a:r>
              <a:rPr lang="en-US" sz="2400" dirty="0" smtClean="0"/>
              <a:t>First, center front-to-back pitch. This can be done by adjusting the front knob. This should be done carefully, as the pivot of the left knob can interfere.</a:t>
            </a:r>
            <a:endParaRPr lang="en-US" sz="2400" dirty="0"/>
          </a:p>
        </p:txBody>
      </p:sp>
      <p:pic>
        <p:nvPicPr>
          <p:cNvPr id="14339" name="Content Placeholder 4"/>
          <p:cNvPicPr>
            <a:picLocks noGrp="1" noChangeAspect="1"/>
          </p:cNvPicPr>
          <p:nvPr>
            <p:ph sz="half" idx="2"/>
          </p:nvPr>
        </p:nvPicPr>
        <p:blipFill>
          <a:blip r:embed="rId2" cstate="print"/>
          <a:srcRect/>
          <a:stretch>
            <a:fillRect/>
          </a:stretch>
        </p:blipFill>
        <p:spPr>
          <a:xfrm>
            <a:off x="4090356" y="1278126"/>
            <a:ext cx="3387436" cy="2026228"/>
          </a:xfrm>
        </p:spPr>
      </p:pic>
      <p:pic>
        <p:nvPicPr>
          <p:cNvPr id="14340" name="Picture 5"/>
          <p:cNvPicPr>
            <a:picLocks noChangeAspect="1"/>
          </p:cNvPicPr>
          <p:nvPr/>
        </p:nvPicPr>
        <p:blipFill>
          <a:blip r:embed="rId3" cstate="print"/>
          <a:srcRect/>
          <a:stretch>
            <a:fillRect/>
          </a:stretch>
        </p:blipFill>
        <p:spPr bwMode="auto">
          <a:xfrm>
            <a:off x="6781791" y="3581398"/>
            <a:ext cx="1937905" cy="3236769"/>
          </a:xfrm>
          <a:prstGeom prst="rect">
            <a:avLst/>
          </a:prstGeom>
          <a:noFill/>
          <a:ln w="9525">
            <a:noFill/>
            <a:miter lim="800000"/>
            <a:headEnd/>
            <a:tailEnd/>
          </a:ln>
        </p:spPr>
      </p:pic>
      <p:sp>
        <p:nvSpPr>
          <p:cNvPr id="14341" name="TextBox 6"/>
          <p:cNvSpPr txBox="1">
            <a:spLocks noChangeArrowheads="1"/>
          </p:cNvSpPr>
          <p:nvPr/>
        </p:nvSpPr>
        <p:spPr bwMode="auto">
          <a:xfrm>
            <a:off x="7484852" y="1828800"/>
            <a:ext cx="990600" cy="369887"/>
          </a:xfrm>
          <a:prstGeom prst="rect">
            <a:avLst/>
          </a:prstGeom>
          <a:noFill/>
          <a:ln w="9525">
            <a:noFill/>
            <a:miter lim="800000"/>
            <a:headEnd/>
            <a:tailEnd/>
          </a:ln>
        </p:spPr>
        <p:txBody>
          <a:bodyPr wrap="square">
            <a:spAutoFit/>
          </a:bodyPr>
          <a:lstStyle/>
          <a:p>
            <a:r>
              <a:rPr lang="en-US" dirty="0">
                <a:latin typeface="Calibri" pitchFamily="34" charset="0"/>
              </a:rPr>
              <a:t>Figure 1</a:t>
            </a:r>
          </a:p>
        </p:txBody>
      </p:sp>
      <p:sp>
        <p:nvSpPr>
          <p:cNvPr id="14342" name="TextBox 8"/>
          <p:cNvSpPr txBox="1">
            <a:spLocks noChangeArrowheads="1"/>
          </p:cNvSpPr>
          <p:nvPr/>
        </p:nvSpPr>
        <p:spPr bwMode="auto">
          <a:xfrm>
            <a:off x="5023442" y="4876800"/>
            <a:ext cx="1752600" cy="368300"/>
          </a:xfrm>
          <a:prstGeom prst="rect">
            <a:avLst/>
          </a:prstGeom>
          <a:noFill/>
          <a:ln w="9525">
            <a:noFill/>
            <a:miter lim="800000"/>
            <a:headEnd/>
            <a:tailEnd/>
          </a:ln>
        </p:spPr>
        <p:txBody>
          <a:bodyPr>
            <a:spAutoFit/>
          </a:bodyPr>
          <a:lstStyle/>
          <a:p>
            <a:pPr algn="r"/>
            <a:r>
              <a:rPr lang="en-US" dirty="0">
                <a:latin typeface="Calibri" pitchFamily="34" charset="0"/>
              </a:rPr>
              <a:t>Figure 2</a:t>
            </a:r>
          </a:p>
        </p:txBody>
      </p:sp>
      <p:sp>
        <p:nvSpPr>
          <p:cNvPr id="8" name="Oval 7"/>
          <p:cNvSpPr/>
          <p:nvPr/>
        </p:nvSpPr>
        <p:spPr>
          <a:xfrm>
            <a:off x="7046338" y="5275052"/>
            <a:ext cx="393700" cy="393700"/>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Oval 10"/>
          <p:cNvSpPr/>
          <p:nvPr/>
        </p:nvSpPr>
        <p:spPr>
          <a:xfrm>
            <a:off x="6078538" y="2425700"/>
            <a:ext cx="398462" cy="400050"/>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3" name="Straight Arrow Connector 12"/>
          <p:cNvCxnSpPr/>
          <p:nvPr/>
        </p:nvCxnSpPr>
        <p:spPr>
          <a:xfrm flipH="1">
            <a:off x="6535738" y="2625725"/>
            <a:ext cx="1020762" cy="0"/>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14346" name="TextBox 15"/>
          <p:cNvSpPr txBox="1">
            <a:spLocks noChangeArrowheads="1"/>
          </p:cNvSpPr>
          <p:nvPr/>
        </p:nvSpPr>
        <p:spPr bwMode="auto">
          <a:xfrm>
            <a:off x="7467600" y="2441575"/>
            <a:ext cx="1676400" cy="584775"/>
          </a:xfrm>
          <a:prstGeom prst="rect">
            <a:avLst/>
          </a:prstGeom>
          <a:noFill/>
          <a:ln w="9525">
            <a:noFill/>
            <a:miter lim="800000"/>
            <a:headEnd/>
            <a:tailEnd/>
          </a:ln>
        </p:spPr>
        <p:txBody>
          <a:bodyPr wrap="square">
            <a:spAutoFit/>
          </a:bodyPr>
          <a:lstStyle/>
          <a:p>
            <a:r>
              <a:rPr lang="en-US" sz="1600" dirty="0">
                <a:latin typeface="Calibri" pitchFamily="34" charset="0"/>
              </a:rPr>
              <a:t>Adjust at 2/3 rate of rear knob</a:t>
            </a:r>
          </a:p>
        </p:txBody>
      </p:sp>
      <p:sp>
        <p:nvSpPr>
          <p:cNvPr id="12" name="Content Placeholder 2"/>
          <p:cNvSpPr txBox="1">
            <a:spLocks/>
          </p:cNvSpPr>
          <p:nvPr/>
        </p:nvSpPr>
        <p:spPr bwMode="auto">
          <a:xfrm>
            <a:off x="0" y="4180344"/>
            <a:ext cx="4114800" cy="2677656"/>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spAutoFit/>
          </a:bodyPr>
          <a:lstStyle/>
          <a:p>
            <a:pPr marL="228600" marR="0" lvl="0"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After front-to-back pitch is centered, center table side-to-side roll. This can be done by adjusting solely the left knob, as the other two pivot points lie along the right edge. (Fig 2)</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r>
              <a:rPr lang="en-US" dirty="0" smtClean="0"/>
              <a:t>Centering Laser</a:t>
            </a:r>
          </a:p>
        </p:txBody>
      </p:sp>
      <p:sp>
        <p:nvSpPr>
          <p:cNvPr id="15362" name="Content Placeholder 2"/>
          <p:cNvSpPr>
            <a:spLocks noGrp="1"/>
          </p:cNvSpPr>
          <p:nvPr>
            <p:ph sz="half" idx="1"/>
          </p:nvPr>
        </p:nvSpPr>
        <p:spPr>
          <a:xfrm>
            <a:off x="457200" y="1600200"/>
            <a:ext cx="8305800" cy="2677656"/>
          </a:xfrm>
        </p:spPr>
        <p:txBody>
          <a:bodyPr/>
          <a:lstStyle/>
          <a:p>
            <a:r>
              <a:rPr lang="en-US" sz="2400" dirty="0" smtClean="0"/>
              <a:t>Upon centering laser, noticed that there was a reflection from the window on the board, in addition to the reflection from the mirror.  After several trials adjusting the rail, we determined that the window was untrue by 0.0015 radians. As such, there is no need to center the spots from the window when they reflect on the wall, and should be disregarded.</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smtClean="0"/>
              <a:t>Centering Torsion Wire</a:t>
            </a:r>
          </a:p>
        </p:txBody>
      </p:sp>
      <p:sp>
        <p:nvSpPr>
          <p:cNvPr id="3" name="Content Placeholder 2"/>
          <p:cNvSpPr>
            <a:spLocks noGrp="1"/>
          </p:cNvSpPr>
          <p:nvPr>
            <p:ph sz="half" idx="1"/>
          </p:nvPr>
        </p:nvSpPr>
        <p:spPr>
          <a:xfrm>
            <a:off x="304800" y="1600200"/>
            <a:ext cx="4572000" cy="1754326"/>
          </a:xfrm>
        </p:spPr>
        <p:txBody>
          <a:bodyPr wrap="square">
            <a:spAutoFit/>
          </a:bodyPr>
          <a:lstStyle/>
          <a:p>
            <a:pPr>
              <a:lnSpc>
                <a:spcPct val="90000"/>
              </a:lnSpc>
            </a:pPr>
            <a:r>
              <a:rPr lang="en-US" sz="2400" dirty="0" smtClean="0"/>
              <a:t>To center </a:t>
            </a:r>
            <a:r>
              <a:rPr lang="en-US" sz="2400" dirty="0" smtClean="0"/>
              <a:t>the torsion wire, </a:t>
            </a:r>
            <a:r>
              <a:rPr lang="en-US" sz="2400" dirty="0" smtClean="0"/>
              <a:t>bring laser up from mirror, then use shadow of torsion wire to center side to side. Then bring laser down and center top-to-bottom.</a:t>
            </a:r>
          </a:p>
        </p:txBody>
      </p:sp>
      <p:pic>
        <p:nvPicPr>
          <p:cNvPr id="16387" name="Content Placeholder 4"/>
          <p:cNvPicPr>
            <a:picLocks noGrp="1" noChangeAspect="1"/>
          </p:cNvPicPr>
          <p:nvPr>
            <p:ph sz="half" idx="2"/>
          </p:nvPr>
        </p:nvPicPr>
        <p:blipFill>
          <a:blip r:embed="rId2" cstate="print"/>
          <a:srcRect/>
          <a:stretch>
            <a:fillRect/>
          </a:stretch>
        </p:blipFill>
        <p:spPr>
          <a:xfrm>
            <a:off x="529096" y="4150292"/>
            <a:ext cx="4299342" cy="2573621"/>
          </a:xfrm>
        </p:spPr>
      </p:pic>
      <p:pic>
        <p:nvPicPr>
          <p:cNvPr id="16388" name="Picture 5"/>
          <p:cNvPicPr>
            <a:picLocks noChangeAspect="1"/>
          </p:cNvPicPr>
          <p:nvPr/>
        </p:nvPicPr>
        <p:blipFill>
          <a:blip r:embed="rId3" cstate="print"/>
          <a:srcRect/>
          <a:stretch>
            <a:fillRect/>
          </a:stretch>
        </p:blipFill>
        <p:spPr bwMode="auto">
          <a:xfrm>
            <a:off x="5181600" y="914400"/>
            <a:ext cx="3476382" cy="581558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US" dirty="0" smtClean="0"/>
              <a:t>Minimizing Spot Size</a:t>
            </a:r>
          </a:p>
        </p:txBody>
      </p:sp>
      <p:sp>
        <p:nvSpPr>
          <p:cNvPr id="3" name="Content Placeholder 2"/>
          <p:cNvSpPr>
            <a:spLocks noGrp="1"/>
          </p:cNvSpPr>
          <p:nvPr>
            <p:ph sz="half" idx="1"/>
          </p:nvPr>
        </p:nvSpPr>
        <p:spPr>
          <a:xfrm>
            <a:off x="457200" y="1600200"/>
            <a:ext cx="4724400" cy="2286000"/>
          </a:xfrm>
        </p:spPr>
        <p:txBody>
          <a:bodyPr rtlCol="0">
            <a:normAutofit/>
          </a:bodyPr>
          <a:lstStyle/>
          <a:p>
            <a:pPr fontAlgn="auto">
              <a:spcAft>
                <a:spcPts val="0"/>
              </a:spcAft>
              <a:buFont typeface="Arial" pitchFamily="34" charset="0"/>
              <a:buChar char="•"/>
              <a:defRPr/>
            </a:pPr>
            <a:r>
              <a:rPr lang="en-US" sz="2400" dirty="0"/>
              <a:t>Size of laser dot was focused via movement of the focusing lens, not via movement of the laser. This enables a focused dot while preserving the centering of the laser.</a:t>
            </a:r>
          </a:p>
          <a:p>
            <a:pPr fontAlgn="auto">
              <a:spcAft>
                <a:spcPts val="0"/>
              </a:spcAft>
              <a:buFont typeface="Arial" pitchFamily="34" charset="0"/>
              <a:buChar char="•"/>
              <a:defRPr/>
            </a:pPr>
            <a:endParaRPr lang="en-US" sz="2400" dirty="0"/>
          </a:p>
        </p:txBody>
      </p:sp>
      <p:pic>
        <p:nvPicPr>
          <p:cNvPr id="17411" name="Content Placeholder 4"/>
          <p:cNvPicPr>
            <a:picLocks noGrp="1" noChangeAspect="1"/>
          </p:cNvPicPr>
          <p:nvPr>
            <p:ph sz="half" idx="2"/>
          </p:nvPr>
        </p:nvPicPr>
        <p:blipFill>
          <a:blip r:embed="rId2" cstate="print"/>
          <a:srcRect/>
          <a:stretch>
            <a:fillRect/>
          </a:stretch>
        </p:blipFill>
        <p:spPr>
          <a:xfrm>
            <a:off x="5313360" y="870635"/>
            <a:ext cx="3387436" cy="5663045"/>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US" dirty="0" smtClean="0"/>
              <a:t>Stabilizing the Table</a:t>
            </a:r>
          </a:p>
        </p:txBody>
      </p:sp>
      <p:sp>
        <p:nvSpPr>
          <p:cNvPr id="3" name="Content Placeholder 2"/>
          <p:cNvSpPr>
            <a:spLocks noGrp="1"/>
          </p:cNvSpPr>
          <p:nvPr>
            <p:ph sz="half" idx="1"/>
          </p:nvPr>
        </p:nvSpPr>
        <p:spPr>
          <a:xfrm>
            <a:off x="457200" y="1600200"/>
            <a:ext cx="8077200" cy="1938992"/>
          </a:xfrm>
        </p:spPr>
        <p:txBody>
          <a:bodyPr rtlCol="0">
            <a:spAutoFit/>
          </a:bodyPr>
          <a:lstStyle/>
          <a:p>
            <a:pPr fontAlgn="auto">
              <a:spcAft>
                <a:spcPts val="0"/>
              </a:spcAft>
              <a:buFont typeface="Arial" pitchFamily="34" charset="0"/>
              <a:buChar char="•"/>
              <a:defRPr/>
            </a:pPr>
            <a:r>
              <a:rPr lang="en-US" sz="2400" dirty="0" smtClean="0"/>
              <a:t>Four 25lb. lead weights were added </a:t>
            </a:r>
            <a:r>
              <a:rPr lang="en-US" sz="2400" dirty="0"/>
              <a:t>to the table. Previously, </a:t>
            </a:r>
            <a:r>
              <a:rPr lang="en-US" sz="2400" dirty="0" smtClean="0"/>
              <a:t>shifting of the larger masses caused a skewing of the roll of the table, a result of the anti-shock pads which were placed between the mounting points and the table in order to reduce vertical vibrations.</a:t>
            </a:r>
            <a:endParaRPr lang="en-US" sz="2400" dirty="0"/>
          </a:p>
        </p:txBody>
      </p:sp>
      <p:pic>
        <p:nvPicPr>
          <p:cNvPr id="18435" name="Picture 2" descr="D:\DCIM\100MEDIA\IMAG0063.jpg"/>
          <p:cNvPicPr>
            <a:picLocks noChangeAspect="1" noChangeArrowheads="1"/>
          </p:cNvPicPr>
          <p:nvPr/>
        </p:nvPicPr>
        <p:blipFill>
          <a:blip r:embed="rId2" cstate="print"/>
          <a:srcRect/>
          <a:stretch>
            <a:fillRect/>
          </a:stretch>
        </p:blipFill>
        <p:spPr bwMode="auto">
          <a:xfrm>
            <a:off x="3581400" y="3733800"/>
            <a:ext cx="4902200" cy="2931383"/>
          </a:xfrm>
          <a:prstGeom prst="rect">
            <a:avLst/>
          </a:prstGeom>
          <a:noFill/>
          <a:ln w="9525">
            <a:noFill/>
            <a:miter lim="800000"/>
            <a:headEnd/>
            <a:tailEnd/>
          </a:ln>
        </p:spPr>
      </p:pic>
      <p:sp>
        <p:nvSpPr>
          <p:cNvPr id="18436" name="TextBox 3"/>
          <p:cNvSpPr txBox="1">
            <a:spLocks noChangeArrowheads="1"/>
          </p:cNvSpPr>
          <p:nvPr/>
        </p:nvSpPr>
        <p:spPr bwMode="auto">
          <a:xfrm>
            <a:off x="609600" y="4876800"/>
            <a:ext cx="2625725" cy="366713"/>
          </a:xfrm>
          <a:prstGeom prst="rect">
            <a:avLst/>
          </a:prstGeom>
          <a:noFill/>
          <a:ln w="9525">
            <a:noFill/>
            <a:miter lim="800000"/>
            <a:headEnd/>
            <a:tailEnd/>
          </a:ln>
        </p:spPr>
        <p:txBody>
          <a:bodyPr wrap="none">
            <a:spAutoFit/>
          </a:bodyPr>
          <a:lstStyle/>
          <a:p>
            <a:r>
              <a:rPr lang="en-US" dirty="0">
                <a:latin typeface="Calibri" pitchFamily="34" charset="0"/>
              </a:rPr>
              <a:t>TICO LF/PA/10 Shock Pads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457200" y="0"/>
            <a:ext cx="8229600" cy="707886"/>
          </a:xfrm>
        </p:spPr>
        <p:txBody>
          <a:bodyPr/>
          <a:lstStyle/>
          <a:p>
            <a:r>
              <a:rPr lang="en-US" dirty="0" smtClean="0"/>
              <a:t>Comments on Torsion Wire Stability</a:t>
            </a:r>
          </a:p>
        </p:txBody>
      </p:sp>
      <p:sp>
        <p:nvSpPr>
          <p:cNvPr id="6" name="Content Placeholder 5"/>
          <p:cNvSpPr>
            <a:spLocks noGrp="1"/>
          </p:cNvSpPr>
          <p:nvPr>
            <p:ph sz="half" idx="1"/>
          </p:nvPr>
        </p:nvSpPr>
        <p:spPr>
          <a:xfrm>
            <a:off x="228600" y="914400"/>
            <a:ext cx="8686800" cy="5262979"/>
          </a:xfrm>
        </p:spPr>
        <p:txBody>
          <a:bodyPr/>
          <a:lstStyle/>
          <a:p>
            <a:pPr marL="0" indent="0">
              <a:spcBef>
                <a:spcPts val="0"/>
              </a:spcBef>
              <a:buNone/>
            </a:pPr>
            <a:r>
              <a:rPr lang="en-US" sz="1600" dirty="0" smtClean="0"/>
              <a:t>From: "David </a:t>
            </a:r>
            <a:r>
              <a:rPr lang="en-US" sz="1600" dirty="0" err="1" smtClean="0"/>
              <a:t>Haase</a:t>
            </a:r>
            <a:r>
              <a:rPr lang="en-US" sz="1600" dirty="0" smtClean="0"/>
              <a:t>" </a:t>
            </a:r>
            <a:r>
              <a:rPr lang="en-US" sz="1600" dirty="0" smtClean="0">
                <a:hlinkClick r:id="rId2"/>
              </a:rPr>
              <a:t>david_haase@ncsu.edu/</a:t>
            </a:r>
            <a:r>
              <a:rPr lang="en-US" sz="1600" dirty="0" smtClean="0"/>
              <a:t> To: "</a:t>
            </a:r>
            <a:r>
              <a:rPr lang="en-US" sz="1600" dirty="0" err="1" smtClean="0"/>
              <a:t>advlabs</a:t>
            </a:r>
            <a:r>
              <a:rPr lang="en-US" sz="1600" dirty="0" smtClean="0"/>
              <a:t>-l" &lt;advlabs-l@mail.aapt.org&gt;</a:t>
            </a:r>
          </a:p>
          <a:p>
            <a:pPr marL="0" indent="0">
              <a:spcBef>
                <a:spcPts val="0"/>
              </a:spcBef>
              <a:buNone/>
            </a:pPr>
            <a:r>
              <a:rPr lang="en-US" sz="1600" dirty="0" smtClean="0"/>
              <a:t>Sent: Thursday, March 24, 2011 9:06 AM</a:t>
            </a:r>
          </a:p>
          <a:p>
            <a:pPr marL="0" indent="0">
              <a:spcBef>
                <a:spcPts val="0"/>
              </a:spcBef>
              <a:buNone/>
            </a:pPr>
            <a:r>
              <a:rPr lang="en-US" sz="1600" dirty="0" smtClean="0"/>
              <a:t>Subject: [</a:t>
            </a:r>
            <a:r>
              <a:rPr lang="en-US" sz="1600" dirty="0" err="1" smtClean="0"/>
              <a:t>advlabs</a:t>
            </a:r>
            <a:r>
              <a:rPr lang="en-US" sz="1600" dirty="0" smtClean="0"/>
              <a:t>-l] Tel-Atomic Cavendish experiment</a:t>
            </a:r>
          </a:p>
          <a:p>
            <a:pPr marL="0" indent="0">
              <a:spcBef>
                <a:spcPts val="0"/>
              </a:spcBef>
              <a:buNone/>
            </a:pPr>
            <a:r>
              <a:rPr lang="en-US" sz="1600" dirty="0" smtClean="0"/>
              <a:t>We are using the Tel-Atomic Cavendish experiment with the tungsten support wire and capacitive position sensor. Despite several efforts for vibration isolation we see long term drifts in the equilibrium position and sometimes sudden shifts.</a:t>
            </a:r>
          </a:p>
          <a:p>
            <a:pPr marL="0" indent="0">
              <a:spcBef>
                <a:spcPts val="0"/>
              </a:spcBef>
              <a:buNone/>
            </a:pPr>
            <a:r>
              <a:rPr lang="en-US" sz="1600" i="1" dirty="0" smtClean="0"/>
              <a:t>Has </a:t>
            </a:r>
            <a:r>
              <a:rPr lang="en-US" sz="1600" i="1" dirty="0" smtClean="0"/>
              <a:t>anyone else experience of this type of behavior?</a:t>
            </a:r>
          </a:p>
          <a:p>
            <a:pPr marL="0" indent="0">
              <a:spcBef>
                <a:spcPts val="0"/>
              </a:spcBef>
              <a:buNone/>
            </a:pPr>
            <a:r>
              <a:rPr lang="en-US" sz="1600" b="1" dirty="0" smtClean="0"/>
              <a:t>Thanks, David </a:t>
            </a:r>
            <a:r>
              <a:rPr lang="en-US" sz="1600" b="1" dirty="0" err="1" smtClean="0"/>
              <a:t>Haase</a:t>
            </a:r>
            <a:endParaRPr lang="en-US" sz="1600" b="1" dirty="0" smtClean="0"/>
          </a:p>
          <a:p>
            <a:pPr marL="0" indent="0">
              <a:spcBef>
                <a:spcPts val="0"/>
              </a:spcBef>
              <a:buNone/>
            </a:pPr>
            <a:r>
              <a:rPr lang="en-US" sz="1600" dirty="0" smtClean="0"/>
              <a:t>David:</a:t>
            </a:r>
          </a:p>
          <a:p>
            <a:pPr marL="0" indent="0">
              <a:spcBef>
                <a:spcPts val="0"/>
              </a:spcBef>
              <a:buNone/>
            </a:pPr>
            <a:r>
              <a:rPr lang="en-US" sz="1600" dirty="0" smtClean="0"/>
              <a:t>The drift and shifts that you see may be due to creeping of the tungsten suspension wire, either at the upper or lower end (or both).  At the suspension points, the wire passes through a hole and is looped/knotted around the upper or lower post, not clamped at the suspension point. Without a fixed attachment, the wire can creep incrementally or shift to a new position. I've seen this behavior occasionally, usually after a new wire has been installed, or when the unit is removed from storage (once a year) and the hanging masses are lifted back into position. </a:t>
            </a:r>
          </a:p>
          <a:p>
            <a:pPr marL="0" indent="0">
              <a:spcBef>
                <a:spcPts val="0"/>
              </a:spcBef>
              <a:buNone/>
            </a:pPr>
            <a:r>
              <a:rPr lang="en-US" sz="1600" dirty="0" smtClean="0"/>
              <a:t>If the wire doesn't seem to settle in over time, you might try a small drop of plastic cement (</a:t>
            </a:r>
            <a:r>
              <a:rPr lang="en-US" sz="1600" dirty="0" err="1" smtClean="0"/>
              <a:t>Duco</a:t>
            </a:r>
            <a:r>
              <a:rPr lang="en-US" sz="1600" dirty="0" smtClean="0"/>
              <a:t> or similar), applied very carefully with a toothpick to the point where the wire rests on the suspension post. Make sure the </a:t>
            </a:r>
            <a:r>
              <a:rPr lang="en-US" sz="1600" dirty="0" smtClean="0"/>
              <a:t>wire is </a:t>
            </a:r>
            <a:r>
              <a:rPr lang="en-US" sz="1600" dirty="0" smtClean="0"/>
              <a:t>under tension as the cement sets. The dried cement can always be scraped off when the wire (eventually) breaks and needs to be replaced. Other than the awkward suspension, the apparatus works pretty well for us, most of the time.</a:t>
            </a:r>
          </a:p>
          <a:p>
            <a:pPr marL="0" indent="0">
              <a:spcBef>
                <a:spcPts val="0"/>
              </a:spcBef>
              <a:buNone/>
            </a:pPr>
            <a:r>
              <a:rPr lang="en-US" sz="1600" b="1" dirty="0" smtClean="0"/>
              <a:t>Hope this helps, Mark D. Stephens, Lab Manager,  Binghamton Univ. Physics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Error from Oscillatory Motion</a:t>
            </a:r>
            <a:endParaRPr lang="en-US" dirty="0"/>
          </a:p>
        </p:txBody>
      </p:sp>
      <mc:AlternateContent xmlns:mc="http://schemas.openxmlformats.org/markup-compatibility/2006">
        <mc:Choice xmlns:a14="http://schemas.microsoft.com/office/drawing/2010/main" Requires="a14">
          <p:sp>
            <p:nvSpPr>
              <p:cNvPr id="4" name="Content Placeholder 2"/>
              <p:cNvSpPr>
                <a:spLocks noGrp="1"/>
              </p:cNvSpPr>
              <p:nvPr>
                <p:ph idx="1"/>
              </p:nvPr>
            </p:nvSpPr>
            <p:spPr>
              <a:xfrm>
                <a:off x="533400" y="762000"/>
                <a:ext cx="8229600" cy="5381923"/>
              </a:xfrm>
            </p:spPr>
            <p:txBody>
              <a:bodyPr/>
              <a:lstStyle/>
              <a:p>
                <a:r>
                  <a:rPr lang="en-US" sz="1800" dirty="0" smtClean="0"/>
                  <a:t>This happens most frequently as a result of external vibrations, but it sometimes persists despite careful procedure</a:t>
                </a:r>
              </a:p>
              <a:p>
                <a:r>
                  <a:rPr lang="en-US" sz="1800" dirty="0" smtClean="0"/>
                  <a:t>Two modes:</a:t>
                </a:r>
              </a:p>
              <a:p>
                <a:pPr lvl="1"/>
                <a:r>
                  <a:rPr lang="en-US" sz="1600" dirty="0" smtClean="0"/>
                  <a:t>Vertical: the dot oscillates vertically at a rate of ~5Hz (estimated)</a:t>
                </a:r>
              </a:p>
              <a:p>
                <a:pPr lvl="2"/>
                <a:r>
                  <a:rPr lang="en-US" sz="1400" dirty="0" smtClean="0"/>
                  <a:t>The amplitude of this motion oscillates as well, with a long period</a:t>
                </a:r>
              </a:p>
              <a:p>
                <a:pPr lvl="1"/>
                <a:r>
                  <a:rPr lang="en-US" sz="1600" dirty="0" smtClean="0"/>
                  <a:t>Elliptical: the dot oscillates in a loop at a rate of ~1Hz (10 cycles in 9.9 seconds)</a:t>
                </a:r>
              </a:p>
              <a:p>
                <a:r>
                  <a:rPr lang="en-US" sz="1800" dirty="0" smtClean="0"/>
                  <a:t>The period of a simple pendulum is given by </a:t>
                </a:r>
                <a14:m>
                  <m:oMath xmlns:m="http://schemas.openxmlformats.org/officeDocument/2006/math">
                    <m:r>
                      <a:rPr lang="en-US" sz="1800" b="0" i="1" smtClean="0">
                        <a:latin typeface="Cambria Math"/>
                      </a:rPr>
                      <m:t>𝑇</m:t>
                    </m:r>
                    <m:r>
                      <a:rPr lang="en-US" sz="1800" b="0" i="1" smtClean="0">
                        <a:latin typeface="Cambria Math"/>
                      </a:rPr>
                      <m:t>=2</m:t>
                    </m:r>
                    <m:r>
                      <a:rPr lang="en-US" sz="1800" b="0" i="1" smtClean="0">
                        <a:latin typeface="Cambria Math"/>
                        <a:ea typeface="Cambria Math"/>
                      </a:rPr>
                      <m:t>𝜋</m:t>
                    </m:r>
                    <m:rad>
                      <m:radPr>
                        <m:degHide m:val="on"/>
                        <m:ctrlPr>
                          <a:rPr lang="en-US" sz="1800" b="0" i="1" smtClean="0">
                            <a:latin typeface="Cambria Math" panose="02040503050406030204" pitchFamily="18" charset="0"/>
                            <a:ea typeface="Cambria Math"/>
                          </a:rPr>
                        </m:ctrlPr>
                      </m:radPr>
                      <m:deg/>
                      <m:e>
                        <m:r>
                          <a:rPr lang="en-US" sz="1800" b="0" i="1" smtClean="0">
                            <a:latin typeface="Cambria Math"/>
                            <a:ea typeface="Cambria Math"/>
                          </a:rPr>
                          <m:t>𝐿</m:t>
                        </m:r>
                        <m:r>
                          <a:rPr lang="en-US" sz="1800" b="0" i="1" smtClean="0">
                            <a:latin typeface="Cambria Math"/>
                            <a:ea typeface="Cambria Math"/>
                          </a:rPr>
                          <m:t>/</m:t>
                        </m:r>
                        <m:r>
                          <a:rPr lang="en-US" sz="1800" b="0" i="1" smtClean="0">
                            <a:latin typeface="Cambria Math"/>
                            <a:ea typeface="Cambria Math"/>
                          </a:rPr>
                          <m:t>𝑔</m:t>
                        </m:r>
                      </m:e>
                    </m:rad>
                  </m:oMath>
                </a14:m>
                <a:r>
                  <a:rPr lang="en-US" sz="1800" dirty="0" smtClean="0"/>
                  <a:t> where L is pendulum length and g is the gravitational acceleration constant.</a:t>
                </a:r>
              </a:p>
              <a:p>
                <a:pPr lvl="1"/>
                <a:r>
                  <a:rPr lang="en-US" sz="1600" dirty="0" smtClean="0"/>
                  <a:t>There are multiple points in the apparatus that can function as a pivot. </a:t>
                </a:r>
              </a:p>
              <a:p>
                <a:pPr lvl="1"/>
                <a:r>
                  <a:rPr lang="en-US" sz="1600" dirty="0" smtClean="0"/>
                  <a:t>One is </a:t>
                </a:r>
                <a:r>
                  <a:rPr lang="en-US" sz="1600" dirty="0" smtClean="0"/>
                  <a:t>30cm </a:t>
                </a:r>
                <a:r>
                  <a:rPr lang="en-US" sz="1600" dirty="0" smtClean="0"/>
                  <a:t>above the weights: </a:t>
                </a:r>
                <a14:m>
                  <m:oMath xmlns:m="http://schemas.openxmlformats.org/officeDocument/2006/math">
                    <m:r>
                      <a:rPr lang="en-US" sz="1600" b="0" i="1" smtClean="0">
                        <a:latin typeface="Cambria Math"/>
                      </a:rPr>
                      <m:t>𝑇</m:t>
                    </m:r>
                    <m:r>
                      <a:rPr lang="en-US" sz="1600" b="0" i="1" smtClean="0">
                        <a:latin typeface="Cambria Math"/>
                      </a:rPr>
                      <m:t>=2</m:t>
                    </m:r>
                    <m:r>
                      <a:rPr lang="en-US" sz="1600" b="0" i="1" smtClean="0">
                        <a:latin typeface="Cambria Math"/>
                        <a:ea typeface="Cambria Math"/>
                      </a:rPr>
                      <m:t>𝜋</m:t>
                    </m:r>
                    <m:rad>
                      <m:radPr>
                        <m:degHide m:val="on"/>
                        <m:ctrlPr>
                          <a:rPr lang="en-US" sz="1600" b="0" i="1" smtClean="0">
                            <a:latin typeface="Cambria Math" panose="02040503050406030204" pitchFamily="18" charset="0"/>
                            <a:ea typeface="Cambria Math"/>
                          </a:rPr>
                        </m:ctrlPr>
                      </m:radPr>
                      <m:deg/>
                      <m:e>
                        <m:r>
                          <a:rPr lang="en-US" sz="1600" b="0" i="1" smtClean="0">
                            <a:latin typeface="Cambria Math"/>
                            <a:ea typeface="Cambria Math"/>
                          </a:rPr>
                          <m:t>0.3/9.8</m:t>
                        </m:r>
                      </m:e>
                    </m:rad>
                    <m:r>
                      <a:rPr lang="en-US" sz="1600" b="0" i="1" smtClean="0">
                        <a:latin typeface="Cambria Math"/>
                        <a:ea typeface="Cambria Math"/>
                      </a:rPr>
                      <m:t>=1.</m:t>
                    </m:r>
                    <m:r>
                      <a:rPr lang="en-US" sz="1600" b="0" i="1" smtClean="0">
                        <a:latin typeface="Cambria Math" panose="02040503050406030204" pitchFamily="18" charset="0"/>
                        <a:ea typeface="Cambria Math"/>
                      </a:rPr>
                      <m:t>1</m:t>
                    </m:r>
                    <m:r>
                      <a:rPr lang="en-US" sz="1600" b="0" i="1" smtClean="0">
                        <a:latin typeface="Cambria Math"/>
                        <a:ea typeface="Cambria Math"/>
                      </a:rPr>
                      <m:t> </m:t>
                    </m:r>
                    <m:r>
                      <m:rPr>
                        <m:sty m:val="p"/>
                      </m:rPr>
                      <a:rPr lang="en-US" sz="1600" b="0" i="0" smtClean="0">
                        <a:latin typeface="Cambria Math"/>
                        <a:ea typeface="Cambria Math"/>
                      </a:rPr>
                      <m:t>seconds</m:t>
                    </m:r>
                  </m:oMath>
                </a14:m>
                <a:endParaRPr lang="en-US" sz="1600" b="0" dirty="0" smtClean="0">
                  <a:ea typeface="Cambria Math"/>
                </a:endParaRPr>
              </a:p>
              <a:p>
                <a:pPr lvl="2"/>
                <a14:m>
                  <m:oMath xmlns:m="http://schemas.openxmlformats.org/officeDocument/2006/math">
                    <m:f>
                      <m:fPr>
                        <m:ctrlPr>
                          <a:rPr lang="en-US" sz="1400" b="0" i="1" smtClean="0">
                            <a:latin typeface="Cambria Math" panose="02040503050406030204" pitchFamily="18" charset="0"/>
                            <a:ea typeface="Cambria Math"/>
                          </a:rPr>
                        </m:ctrlPr>
                      </m:fPr>
                      <m:num>
                        <m:r>
                          <a:rPr lang="en-US" sz="1400" b="0" i="1" smtClean="0">
                            <a:latin typeface="Cambria Math"/>
                            <a:ea typeface="Cambria Math"/>
                          </a:rPr>
                          <m:t>1</m:t>
                        </m:r>
                      </m:num>
                      <m:den>
                        <m:r>
                          <a:rPr lang="en-US" sz="1400" b="0" i="1" smtClean="0">
                            <a:latin typeface="Cambria Math"/>
                            <a:ea typeface="Cambria Math"/>
                          </a:rPr>
                          <m:t>𝑇</m:t>
                        </m:r>
                      </m:den>
                    </m:f>
                    <m:r>
                      <a:rPr lang="en-US" sz="1400" b="0" i="1" smtClean="0">
                        <a:latin typeface="Cambria Math"/>
                        <a:ea typeface="Cambria Math"/>
                      </a:rPr>
                      <m:t>=</m:t>
                    </m:r>
                    <m:r>
                      <a:rPr lang="en-US" sz="1400" b="0" i="1" smtClean="0">
                        <a:latin typeface="Cambria Math"/>
                        <a:ea typeface="Cambria Math"/>
                      </a:rPr>
                      <m:t>𝑓</m:t>
                    </m:r>
                    <m:r>
                      <a:rPr lang="en-US" sz="1400" b="0" i="1" smtClean="0">
                        <a:latin typeface="Cambria Math"/>
                        <a:ea typeface="Cambria Math"/>
                      </a:rPr>
                      <m:t>=</m:t>
                    </m:r>
                    <m:f>
                      <m:fPr>
                        <m:ctrlPr>
                          <a:rPr lang="en-US" sz="1400" b="0" i="1" smtClean="0">
                            <a:latin typeface="Cambria Math" panose="02040503050406030204" pitchFamily="18" charset="0"/>
                            <a:ea typeface="Cambria Math"/>
                          </a:rPr>
                        </m:ctrlPr>
                      </m:fPr>
                      <m:num>
                        <m:r>
                          <a:rPr lang="en-US" sz="1400" b="0" i="1" smtClean="0">
                            <a:latin typeface="Cambria Math"/>
                            <a:ea typeface="Cambria Math"/>
                          </a:rPr>
                          <m:t>1</m:t>
                        </m:r>
                      </m:num>
                      <m:den>
                        <m:r>
                          <a:rPr lang="en-US" sz="1400" b="0" i="1" smtClean="0">
                            <a:latin typeface="Cambria Math"/>
                            <a:ea typeface="Cambria Math"/>
                          </a:rPr>
                          <m:t>1.099</m:t>
                        </m:r>
                      </m:den>
                    </m:f>
                    <m:r>
                      <a:rPr lang="en-US" sz="1400" b="0" i="1" smtClean="0">
                        <a:latin typeface="Cambria Math"/>
                        <a:ea typeface="Cambria Math"/>
                      </a:rPr>
                      <m:t>=0.9</m:t>
                    </m:r>
                    <m:r>
                      <a:rPr lang="en-US" sz="1400" b="0" i="0" smtClean="0">
                        <a:latin typeface="Cambria Math" panose="02040503050406030204" pitchFamily="18" charset="0"/>
                        <a:ea typeface="Cambria Math"/>
                      </a:rPr>
                      <m:t>1</m:t>
                    </m:r>
                    <m:r>
                      <m:rPr>
                        <m:sty m:val="p"/>
                      </m:rPr>
                      <a:rPr lang="en-US" sz="1400" b="0" i="0" smtClean="0">
                        <a:latin typeface="Cambria Math"/>
                        <a:ea typeface="Cambria Math"/>
                      </a:rPr>
                      <m:t>Hz</m:t>
                    </m:r>
                  </m:oMath>
                </a14:m>
                <a:endParaRPr lang="en-US" sz="1400" b="0" dirty="0" smtClean="0">
                  <a:ea typeface="Cambria Math"/>
                </a:endParaRPr>
              </a:p>
              <a:p>
                <a:pPr lvl="1"/>
                <a:r>
                  <a:rPr lang="en-US" sz="1600" dirty="0" smtClean="0"/>
                  <a:t>One is </a:t>
                </a:r>
                <a:r>
                  <a:rPr lang="en-US" sz="1600" dirty="0" smtClean="0"/>
                  <a:t>5cm </a:t>
                </a:r>
                <a:r>
                  <a:rPr lang="en-US" sz="1600" dirty="0" smtClean="0"/>
                  <a:t>above the weights: </a:t>
                </a:r>
                <a14:m>
                  <m:oMath xmlns:m="http://schemas.openxmlformats.org/officeDocument/2006/math">
                    <m:r>
                      <a:rPr lang="en-US" sz="1600" b="0" i="1" smtClean="0">
                        <a:latin typeface="Cambria Math"/>
                      </a:rPr>
                      <m:t>𝑇</m:t>
                    </m:r>
                    <m:r>
                      <a:rPr lang="en-US" sz="1600" b="0" i="1" smtClean="0">
                        <a:latin typeface="Cambria Math"/>
                      </a:rPr>
                      <m:t>=2</m:t>
                    </m:r>
                    <m:r>
                      <a:rPr lang="en-US" sz="1600" b="0" i="1" smtClean="0">
                        <a:latin typeface="Cambria Math"/>
                        <a:ea typeface="Cambria Math"/>
                      </a:rPr>
                      <m:t>𝜋</m:t>
                    </m:r>
                    <m:rad>
                      <m:radPr>
                        <m:degHide m:val="on"/>
                        <m:ctrlPr>
                          <a:rPr lang="en-US" sz="1600" b="0" i="1" smtClean="0">
                            <a:latin typeface="Cambria Math" panose="02040503050406030204" pitchFamily="18" charset="0"/>
                            <a:ea typeface="Cambria Math"/>
                          </a:rPr>
                        </m:ctrlPr>
                      </m:radPr>
                      <m:deg/>
                      <m:e>
                        <m:f>
                          <m:fPr>
                            <m:ctrlPr>
                              <a:rPr lang="en-US" sz="1600" b="0" i="1" smtClean="0">
                                <a:latin typeface="Cambria Math" panose="02040503050406030204" pitchFamily="18" charset="0"/>
                                <a:ea typeface="Cambria Math"/>
                              </a:rPr>
                            </m:ctrlPr>
                          </m:fPr>
                          <m:num>
                            <m:r>
                              <a:rPr lang="en-US" sz="1600" b="0" i="1" smtClean="0">
                                <a:latin typeface="Cambria Math"/>
                                <a:ea typeface="Cambria Math"/>
                              </a:rPr>
                              <m:t>0.051</m:t>
                            </m:r>
                          </m:num>
                          <m:den>
                            <m:r>
                              <a:rPr lang="en-US" sz="1600" b="0" i="1" smtClean="0">
                                <a:latin typeface="Cambria Math"/>
                                <a:ea typeface="Cambria Math"/>
                              </a:rPr>
                              <m:t>9.8</m:t>
                            </m:r>
                          </m:den>
                        </m:f>
                        <m:r>
                          <a:rPr lang="en-US" sz="1600" b="0" i="1" smtClean="0">
                            <a:latin typeface="Cambria Math"/>
                            <a:ea typeface="Cambria Math"/>
                          </a:rPr>
                          <m:t> </m:t>
                        </m:r>
                      </m:e>
                    </m:rad>
                    <m:r>
                      <a:rPr lang="en-US" sz="1600" b="0" i="1" smtClean="0">
                        <a:latin typeface="Cambria Math"/>
                        <a:ea typeface="Cambria Math"/>
                      </a:rPr>
                      <m:t>=0.</m:t>
                    </m:r>
                    <m:r>
                      <a:rPr lang="en-US" sz="1600" b="0" i="1" smtClean="0">
                        <a:latin typeface="Cambria Math"/>
                        <a:ea typeface="Cambria Math"/>
                      </a:rPr>
                      <m:t>45</m:t>
                    </m:r>
                    <m:r>
                      <a:rPr lang="en-US" sz="1600" b="0" i="1" smtClean="0">
                        <a:latin typeface="Cambria Math"/>
                        <a:ea typeface="Cambria Math"/>
                      </a:rPr>
                      <m:t> </m:t>
                    </m:r>
                    <m:r>
                      <m:rPr>
                        <m:sty m:val="p"/>
                      </m:rPr>
                      <a:rPr lang="en-US" sz="1600" b="0" i="0" smtClean="0">
                        <a:latin typeface="Cambria Math"/>
                        <a:ea typeface="Cambria Math"/>
                      </a:rPr>
                      <m:t>seconds</m:t>
                    </m:r>
                  </m:oMath>
                </a14:m>
                <a:endParaRPr lang="en-US" sz="1600" dirty="0" smtClean="0"/>
              </a:p>
              <a:p>
                <a:pPr lvl="2"/>
                <a14:m>
                  <m:oMath xmlns:m="http://schemas.openxmlformats.org/officeDocument/2006/math">
                    <m:f>
                      <m:fPr>
                        <m:ctrlPr>
                          <a:rPr lang="en-US" sz="1400" b="0" i="1" smtClean="0">
                            <a:latin typeface="Cambria Math" panose="02040503050406030204" pitchFamily="18" charset="0"/>
                          </a:rPr>
                        </m:ctrlPr>
                      </m:fPr>
                      <m:num>
                        <m:r>
                          <a:rPr lang="en-US" sz="1400" b="0" i="1" smtClean="0">
                            <a:latin typeface="Cambria Math"/>
                          </a:rPr>
                          <m:t>1</m:t>
                        </m:r>
                      </m:num>
                      <m:den>
                        <m:r>
                          <a:rPr lang="en-US" sz="1400" b="0" i="1" smtClean="0">
                            <a:latin typeface="Cambria Math"/>
                          </a:rPr>
                          <m:t>𝑇</m:t>
                        </m:r>
                      </m:den>
                    </m:f>
                    <m:r>
                      <a:rPr lang="en-US" sz="1400" b="0" i="1" smtClean="0">
                        <a:latin typeface="Cambria Math"/>
                      </a:rPr>
                      <m:t>=</m:t>
                    </m:r>
                    <m:r>
                      <a:rPr lang="en-US" sz="1400" b="0" i="1" smtClean="0">
                        <a:latin typeface="Cambria Math"/>
                      </a:rPr>
                      <m:t>𝑓</m:t>
                    </m:r>
                    <m:r>
                      <a:rPr lang="en-US" sz="1400" b="0" i="1" smtClean="0">
                        <a:latin typeface="Cambria Math"/>
                      </a:rPr>
                      <m:t>=</m:t>
                    </m:r>
                    <m:f>
                      <m:fPr>
                        <m:ctrlPr>
                          <a:rPr lang="en-US" sz="1400" b="0" i="1" smtClean="0">
                            <a:latin typeface="Cambria Math" panose="02040503050406030204" pitchFamily="18" charset="0"/>
                          </a:rPr>
                        </m:ctrlPr>
                      </m:fPr>
                      <m:num>
                        <m:r>
                          <a:rPr lang="en-US" sz="1400" b="0" i="1" smtClean="0">
                            <a:latin typeface="Cambria Math"/>
                          </a:rPr>
                          <m:t>1</m:t>
                        </m:r>
                      </m:num>
                      <m:den>
                        <m:r>
                          <a:rPr lang="en-US" sz="1400" b="0" i="1" smtClean="0">
                            <a:latin typeface="Cambria Math"/>
                          </a:rPr>
                          <m:t>0.452</m:t>
                        </m:r>
                      </m:den>
                    </m:f>
                    <m:r>
                      <a:rPr lang="en-US" sz="1400" b="0" i="1" smtClean="0">
                        <a:latin typeface="Cambria Math"/>
                      </a:rPr>
                      <m:t>=2.2</m:t>
                    </m:r>
                    <m:r>
                      <m:rPr>
                        <m:sty m:val="p"/>
                      </m:rPr>
                      <a:rPr lang="en-US" sz="1400" b="0" i="0" smtClean="0">
                        <a:latin typeface="Cambria Math"/>
                      </a:rPr>
                      <m:t>Hz</m:t>
                    </m:r>
                  </m:oMath>
                </a14:m>
                <a:endParaRPr lang="en-US" sz="1400" dirty="0" smtClean="0"/>
              </a:p>
              <a:p>
                <a:r>
                  <a:rPr lang="en-US" sz="1800" dirty="0" smtClean="0"/>
                  <a:t>The 30cm pivot seems to correspond with the elliptical motion. The 5.1cm pivot may be related to the vertical motion, but the frequency given by the equation is lower than expected, so there are most likely other factors involved as well.</a:t>
                </a:r>
                <a:endParaRPr lang="en-US" sz="1800" dirty="0"/>
              </a:p>
            </p:txBody>
          </p:sp>
        </mc:Choice>
        <mc:Fallback>
          <p:sp>
            <p:nvSpPr>
              <p:cNvPr id="4" name="Content Placeholder 2"/>
              <p:cNvSpPr>
                <a:spLocks noGrp="1" noRot="1" noChangeAspect="1" noMove="1" noResize="1" noEditPoints="1" noAdjustHandles="1" noChangeArrowheads="1" noChangeShapeType="1" noTextEdit="1"/>
              </p:cNvSpPr>
              <p:nvPr>
                <p:ph idx="1"/>
              </p:nvPr>
            </p:nvSpPr>
            <p:spPr>
              <a:xfrm>
                <a:off x="533400" y="762000"/>
                <a:ext cx="8229600" cy="5381923"/>
              </a:xfrm>
              <a:blipFill rotWithShape="0">
                <a:blip r:embed="rId2"/>
                <a:stretch>
                  <a:fillRect l="-519" t="-566" b="-793"/>
                </a:stretch>
              </a:blipFill>
            </p:spPr>
            <p:txBody>
              <a:bodyPr/>
              <a:lstStyle/>
              <a:p>
                <a:r>
                  <a:rPr lang="en-US">
                    <a:noFill/>
                  </a:rPr>
                  <a:t> </a:t>
                </a:r>
              </a:p>
            </p:txBody>
          </p:sp>
        </mc:Fallback>
      </mc:AlternateContent>
    </p:spTree>
    <p:extLst>
      <p:ext uri="{BB962C8B-B14F-4D97-AF65-F5344CB8AC3E}">
        <p14:creationId xmlns:p14="http://schemas.microsoft.com/office/powerpoint/2010/main" val="28299936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TotalTime>
  <Words>689</Words>
  <Application>Microsoft Office PowerPoint</Application>
  <PresentationFormat>On-screen Show (4:3)</PresentationFormat>
  <Paragraphs>40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Cambria Math</vt:lpstr>
      <vt:lpstr>Office Theme</vt:lpstr>
      <vt:lpstr>Cavendish: Additional Procedures</vt:lpstr>
      <vt:lpstr>Centering</vt:lpstr>
      <vt:lpstr>Centering Laser</vt:lpstr>
      <vt:lpstr>Centering Torsion Wire</vt:lpstr>
      <vt:lpstr>Minimizing Spot Size</vt:lpstr>
      <vt:lpstr>Stabilizing the Table</vt:lpstr>
      <vt:lpstr>Comments on Torsion Wire Stability</vt:lpstr>
      <vt:lpstr>Error from Oscillatory Motion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Cavendish Additional Procedures</dc:title>
  <dc:creator>Michael</dc:creator>
  <cp:lastModifiedBy>Villatoro, Joshua A.</cp:lastModifiedBy>
  <cp:revision>23</cp:revision>
  <dcterms:created xsi:type="dcterms:W3CDTF">2012-02-28T13:17:54Z</dcterms:created>
  <dcterms:modified xsi:type="dcterms:W3CDTF">2013-09-17T16:00:15Z</dcterms:modified>
</cp:coreProperties>
</file>