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931" autoAdjust="0"/>
  </p:normalViewPr>
  <p:slideViewPr>
    <p:cSldViewPr>
      <p:cViewPr>
        <p:scale>
          <a:sx n="70" d="100"/>
          <a:sy n="70" d="100"/>
        </p:scale>
        <p:origin x="-205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4F6055-25C0-4EAC-8ABE-CB13A4680C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DD9B4-67DD-48EB-AB65-9611C2607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99ACC-0170-47D3-81B3-B7DB70F87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73BAD-43CB-4136-BB8F-6305EC607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3B433-D7A0-48A9-981C-288290414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42F8-75A3-4708-BF17-1A07E891E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609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69BE8-A247-4D4D-8C7A-344CEB1B6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596F9-8E42-45E6-9C43-D4B6FE222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7B963-7AE9-461E-9DE3-CD0AE8645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9D980-09B1-40A7-AFE4-2F66428A1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24CB8-B45B-46F5-BE42-06A8017C3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8C213-AD35-41AB-8868-25A245A2C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5532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Document Title/Description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20CD9-101F-44E1-B09C-B134CA1C13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9pPr>
    </p:titleStyle>
    <p:bodyStyle>
      <a:lvl1pPr marL="233363" indent="-2333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22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912813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55713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4pPr>
      <a:lvl5pPr marL="15986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558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130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702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2741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pectra-magic.de/E-Configurati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gratings.newport.com/library/technotes/technote4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243B-F527-43BD-8D3F-35B54D97D895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prism and Grating Spectrometer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5791200"/>
            <a:ext cx="5943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http://cord.org/cm/leot/course10_Mod01/Module10-1.htm</a:t>
            </a:r>
            <a:endParaRPr lang="en-US" sz="1600" dirty="0"/>
          </a:p>
        </p:txBody>
      </p:sp>
      <p:pic>
        <p:nvPicPr>
          <p:cNvPr id="6149" name="Picture 5" descr="http://cord.org/cm/leot/course10_Mod01/FI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200"/>
            <a:ext cx="4486275" cy="2619375"/>
          </a:xfrm>
          <a:prstGeom prst="rect">
            <a:avLst/>
          </a:prstGeom>
          <a:noFill/>
        </p:spPr>
      </p:pic>
      <p:pic>
        <p:nvPicPr>
          <p:cNvPr id="6151" name="Picture 7" descr="http://cord.org/cm/leot/course10_Mod01/FI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91000"/>
            <a:ext cx="2676525" cy="1771651"/>
          </a:xfrm>
          <a:prstGeom prst="rect">
            <a:avLst/>
          </a:prstGeom>
          <a:noFill/>
        </p:spPr>
      </p:pic>
      <p:pic>
        <p:nvPicPr>
          <p:cNvPr id="6153" name="Picture 9" descr="http://cord.org/cm/leot/course10_Mod01/FIG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981200"/>
            <a:ext cx="3419475" cy="185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Document Title/Description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243B-F527-43BD-8D3F-35B54D97D895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prism and Grating Spectrometer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400" y="46482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http://www.spectra-magic.de/E-Configuration.htm</a:t>
            </a:r>
            <a:endParaRPr lang="en-US" sz="1600" dirty="0" smtClean="0"/>
          </a:p>
          <a:p>
            <a:endParaRPr lang="en-US" sz="1600" dirty="0"/>
          </a:p>
        </p:txBody>
      </p:sp>
      <p:pic>
        <p:nvPicPr>
          <p:cNvPr id="18434" name="Picture 2" descr="http://www.spectra-magic.de/Vorlagen/Konfigurationen/E-Configuration/51_CT_Beamtravel_Turnin_E_M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24625" cy="4267200"/>
          </a:xfrm>
          <a:prstGeom prst="rect">
            <a:avLst/>
          </a:prstGeom>
          <a:noFill/>
        </p:spPr>
      </p:pic>
      <p:pic>
        <p:nvPicPr>
          <p:cNvPr id="18436" name="Picture 4" descr="http://opticalea.com/images/czerny_turn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733799"/>
            <a:ext cx="4024333" cy="2514491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572000" y="61722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http://opticalea.com/Spectrometers.html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prism and Grating Spectrometer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http://gratings.newport.com/library/technotes/technote4.asp</a:t>
            </a:r>
            <a:endParaRPr lang="en-US" sz="1400" dirty="0"/>
          </a:p>
        </p:txBody>
      </p:sp>
      <p:pic>
        <p:nvPicPr>
          <p:cNvPr id="19458" name="Picture 2" descr="http://gratings.newport.com/library/technotes/techImages/tn4_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3305175" cy="2714626"/>
          </a:xfrm>
          <a:prstGeom prst="rect">
            <a:avLst/>
          </a:prstGeom>
          <a:noFill/>
        </p:spPr>
      </p:pic>
      <p:pic>
        <p:nvPicPr>
          <p:cNvPr id="19460" name="Picture 4" descr="http://www.optometrics.com/App_Themes/optometrics/images/Gratings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44374"/>
            <a:ext cx="3724275" cy="297507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048000" y="344168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GRATING EQUATION </a:t>
            </a:r>
          </a:p>
          <a:p>
            <a:r>
              <a:rPr lang="en-US" sz="1800" dirty="0" smtClean="0"/>
              <a:t>The general grating equation is usually written as: </a:t>
            </a:r>
          </a:p>
          <a:p>
            <a:r>
              <a:rPr lang="en-US" sz="1800" dirty="0" smtClean="0"/>
              <a:t>n</a:t>
            </a:r>
            <a:r>
              <a:rPr lang="el-GR" sz="1800" dirty="0" smtClean="0"/>
              <a:t>λ</a:t>
            </a:r>
            <a:r>
              <a:rPr lang="en-US" sz="1800" dirty="0" smtClean="0"/>
              <a:t>= d(sin </a:t>
            </a:r>
            <a:r>
              <a:rPr lang="en-US" sz="1800" dirty="0" err="1" smtClean="0"/>
              <a:t>i</a:t>
            </a:r>
            <a:r>
              <a:rPr lang="en-US" sz="1800" dirty="0" smtClean="0"/>
              <a:t>’ + sin </a:t>
            </a:r>
            <a:r>
              <a:rPr lang="en-US" sz="1800" dirty="0" err="1" smtClean="0"/>
              <a:t>i</a:t>
            </a:r>
            <a:r>
              <a:rPr lang="en-US" sz="1800" dirty="0" smtClean="0"/>
              <a:t>) </a:t>
            </a:r>
          </a:p>
          <a:p>
            <a:r>
              <a:rPr lang="en-US" sz="1800" dirty="0" smtClean="0"/>
              <a:t>where n is the order of diffraction, </a:t>
            </a:r>
          </a:p>
          <a:p>
            <a:r>
              <a:rPr lang="el-GR" sz="1800" dirty="0" smtClean="0"/>
              <a:t>λ</a:t>
            </a:r>
            <a:r>
              <a:rPr lang="en-US" sz="1800" dirty="0" smtClean="0"/>
              <a:t> is the diffracted wavelength, </a:t>
            </a:r>
          </a:p>
          <a:p>
            <a:r>
              <a:rPr lang="en-US" sz="1800" dirty="0" smtClean="0"/>
              <a:t>d is the grating constant (the dist. between successive grooves), </a:t>
            </a:r>
          </a:p>
          <a:p>
            <a:r>
              <a:rPr lang="en-US" sz="1800" dirty="0" err="1" smtClean="0"/>
              <a:t>i</a:t>
            </a:r>
            <a:r>
              <a:rPr lang="en-US" sz="1800" dirty="0" smtClean="0"/>
              <a:t> is the angle of incidence measured from the normal ,and </a:t>
            </a:r>
          </a:p>
          <a:p>
            <a:r>
              <a:rPr lang="en-US" sz="1800" dirty="0" err="1" smtClean="0"/>
              <a:t>i</a:t>
            </a:r>
            <a:r>
              <a:rPr lang="en-US" sz="1800" dirty="0" smtClean="0"/>
              <a:t>' is the angle of diffraction measured from the normal. </a:t>
            </a:r>
          </a:p>
          <a:p>
            <a:r>
              <a:rPr lang="en-US" sz="1800" dirty="0" smtClean="0"/>
              <a:t>For a specific diffracted order (n) and angle of incidence (</a:t>
            </a:r>
            <a:r>
              <a:rPr lang="en-US" sz="1800" dirty="0" err="1" smtClean="0"/>
              <a:t>i</a:t>
            </a:r>
            <a:r>
              <a:rPr lang="en-US" sz="1800" dirty="0" smtClean="0"/>
              <a:t>), different wavelengths (</a:t>
            </a:r>
            <a:r>
              <a:rPr lang="el-GR" sz="1800" dirty="0" smtClean="0"/>
              <a:t>λ</a:t>
            </a:r>
            <a:r>
              <a:rPr lang="en-US" sz="1800" dirty="0" smtClean="0"/>
              <a:t>) will have different diffraction angles (</a:t>
            </a:r>
            <a:r>
              <a:rPr lang="en-US" sz="1800" dirty="0" err="1" smtClean="0"/>
              <a:t>i</a:t>
            </a:r>
            <a:r>
              <a:rPr lang="en-US" sz="1800" dirty="0" smtClean="0"/>
              <a:t>'), separating polychromatic radiation incident on the grating into its constituent wavelengths.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ahom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145</Words>
  <Application>Microsoft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</vt:lpstr>
      <vt:lpstr>Tahoma</vt:lpstr>
      <vt:lpstr>blank</vt:lpstr>
      <vt:lpstr>Our prism and Grating Spectrometer</vt:lpstr>
      <vt:lpstr>Our prism and Grating Spectrometer</vt:lpstr>
      <vt:lpstr>Our prism and Grating Spectrometer</vt:lpstr>
    </vt:vector>
  </TitlesOfParts>
  <Manager/>
  <Company>University of Oklahoma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prism and Grating Spectrometer</dc:title>
  <dc:subject/>
  <dc:creator>spm</dc:creator>
  <cp:keywords/>
  <dc:description/>
  <cp:lastModifiedBy>spm</cp:lastModifiedBy>
  <cp:revision>3</cp:revision>
  <dcterms:created xsi:type="dcterms:W3CDTF">2012-11-14T21:21:20Z</dcterms:created>
  <dcterms:modified xsi:type="dcterms:W3CDTF">2012-11-14T21:47:35Z</dcterms:modified>
  <cp:category/>
</cp:coreProperties>
</file>