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"/>
  </p:notesMasterIdLst>
  <p:sldIdLst>
    <p:sldId id="257" r:id="rId2"/>
    <p:sldId id="258" r:id="rId3"/>
    <p:sldId id="259" r:id="rId4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vertBarState="maximized">
    <p:restoredLeft sz="32787"/>
    <p:restoredTop sz="90931" autoAdjust="0"/>
  </p:normalViewPr>
  <p:slideViewPr>
    <p:cSldViewPr>
      <p:cViewPr>
        <p:scale>
          <a:sx n="70" d="100"/>
          <a:sy n="70" d="100"/>
        </p:scale>
        <p:origin x="-2058" y="-6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5124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814F6055-25C0-4EAC-8ABE-CB13A4680CA8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Document Title/Description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2ADD9B4-67DD-48EB-AB65-9611C2607A9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Document Title/Description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599ACC-0170-47D3-81B3-B7DB70F878E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829300" y="0"/>
            <a:ext cx="1943100" cy="4724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5676900" cy="4724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Document Title/Description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FC73BAD-43CB-4136-BB8F-6305EC60772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Document Title/Description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B3B433-D7A0-48A9-981C-28829041470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Document Title/Description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3942F8-75A3-4708-BF17-1A07E891E50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6096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62400" y="6096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Document Title/Description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D69BE8-A247-4D4D-8C7A-344CEB1B624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Document Title/Description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C596F9-8E42-45E6-9C43-D4B6FE222E5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Document Title/Description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EF7B963-7AE9-461E-9DE3-CD0AE86452C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Document Title/Description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19D980-09B1-40A7-AFE4-2F66428A18D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Document Title/Description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2C24CB8-B45B-46F5-BE42-06A8017C3D4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Document Title/Description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D48C213-AD35-41AB-8868-25A245A2C3C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7772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6096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553200"/>
            <a:ext cx="1905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905000" y="6553200"/>
            <a:ext cx="5334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r>
              <a:rPr lang="en-US"/>
              <a:t>Document Title/Description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39000" y="6553200"/>
            <a:ext cx="1905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3FF20CD9-101F-44E1-B09C-B134CA1C13C3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accent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accent2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accent2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accent2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accent2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accent2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accent2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accent2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accent2"/>
          </a:solidFill>
          <a:latin typeface="Tahoma" pitchFamily="34" charset="0"/>
        </a:defRPr>
      </a:lvl9pPr>
    </p:titleStyle>
    <p:bodyStyle>
      <a:lvl1pPr marL="233363" indent="-233363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569913" indent="-2222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accent2"/>
          </a:solidFill>
          <a:latin typeface="+mn-lt"/>
        </a:defRPr>
      </a:lvl2pPr>
      <a:lvl3pPr marL="912813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255713" indent="-22860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accent2"/>
          </a:solidFill>
          <a:latin typeface="+mn-lt"/>
        </a:defRPr>
      </a:lvl4pPr>
      <a:lvl5pPr marL="1598613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5pPr>
      <a:lvl6pPr marL="2055813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2513013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2970213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3427413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www.spectra-magic.de/E-Configuration.htm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hyperlink" Target="http://gratings.newport.com/library/technotes/technote4.asp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Document Title/Description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6243B-F527-43BD-8D3F-35B54D97D895}" type="slidenum">
              <a:rPr lang="en-US"/>
              <a:pPr/>
              <a:t>1</a:t>
            </a:fld>
            <a:endParaRPr lang="en-US"/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Our prism and Grating Spectrometer</a:t>
            </a:r>
            <a:endParaRPr lang="en-US" dirty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048000" y="5791200"/>
            <a:ext cx="59436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 smtClean="0"/>
              <a:t>http://cord.org/cm/leot/course10_Mod01/Module10-1.htm</a:t>
            </a:r>
            <a:endParaRPr lang="en-US" sz="1600" dirty="0"/>
          </a:p>
        </p:txBody>
      </p:sp>
      <p:pic>
        <p:nvPicPr>
          <p:cNvPr id="6149" name="Picture 5" descr="http://cord.org/cm/leot/course10_Mod01/FIG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" y="838200"/>
            <a:ext cx="4486275" cy="2619375"/>
          </a:xfrm>
          <a:prstGeom prst="rect">
            <a:avLst/>
          </a:prstGeom>
          <a:noFill/>
        </p:spPr>
      </p:pic>
      <p:pic>
        <p:nvPicPr>
          <p:cNvPr id="6151" name="Picture 7" descr="http://cord.org/cm/leot/course10_Mod01/FIG2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8600" y="4191000"/>
            <a:ext cx="2676525" cy="1771651"/>
          </a:xfrm>
          <a:prstGeom prst="rect">
            <a:avLst/>
          </a:prstGeom>
          <a:noFill/>
        </p:spPr>
      </p:pic>
      <p:pic>
        <p:nvPicPr>
          <p:cNvPr id="6153" name="Picture 9" descr="http://cord.org/cm/leot/course10_Mod01/FIG5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953000" y="1981200"/>
            <a:ext cx="3419475" cy="185737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Document Title/Description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6243B-F527-43BD-8D3F-35B54D97D895}" type="slidenum">
              <a:rPr lang="en-US"/>
              <a:pPr/>
              <a:t>2</a:t>
            </a:fld>
            <a:endParaRPr lang="en-US"/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Our prism and Grating Spectrometer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-152400" y="4648200"/>
            <a:ext cx="44958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 smtClean="0">
                <a:hlinkClick r:id="rId2"/>
              </a:rPr>
              <a:t>http://www.spectra-magic.de/E-Configuration.htm</a:t>
            </a:r>
            <a:endParaRPr lang="en-US" sz="1600" dirty="0" smtClean="0"/>
          </a:p>
          <a:p>
            <a:endParaRPr lang="en-US" sz="1600" dirty="0"/>
          </a:p>
        </p:txBody>
      </p:sp>
      <p:pic>
        <p:nvPicPr>
          <p:cNvPr id="18434" name="Picture 2" descr="http://www.spectra-magic.de/Vorlagen/Konfigurationen/E-Configuration/51_CT_Beamtravel_Turnin_E_MR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6524625" cy="4267200"/>
          </a:xfrm>
          <a:prstGeom prst="rect">
            <a:avLst/>
          </a:prstGeom>
          <a:noFill/>
        </p:spPr>
      </p:pic>
      <p:pic>
        <p:nvPicPr>
          <p:cNvPr id="18436" name="Picture 4" descr="http://opticalea.com/images/czerny_turner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29200" y="3733799"/>
            <a:ext cx="4024333" cy="2514491"/>
          </a:xfrm>
          <a:prstGeom prst="rect">
            <a:avLst/>
          </a:prstGeom>
          <a:noFill/>
        </p:spPr>
      </p:pic>
      <p:sp>
        <p:nvSpPr>
          <p:cNvPr id="13" name="Rectangle 12"/>
          <p:cNvSpPr/>
          <p:nvPr/>
        </p:nvSpPr>
        <p:spPr>
          <a:xfrm>
            <a:off x="4572000" y="6172200"/>
            <a:ext cx="4572000" cy="33855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600" dirty="0" smtClean="0"/>
              <a:t>http://opticalea.com/Spectrometers.html</a:t>
            </a:r>
            <a:endParaRPr lang="en-US" sz="16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Our prism and Grating Spectrometer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533400"/>
            <a:ext cx="49530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smtClean="0">
                <a:hlinkClick r:id="rId2"/>
              </a:rPr>
              <a:t>http://gratings.newport.com/library/technotes/technote4.asp</a:t>
            </a:r>
            <a:endParaRPr lang="en-US" sz="1400" dirty="0"/>
          </a:p>
        </p:txBody>
      </p:sp>
      <p:pic>
        <p:nvPicPr>
          <p:cNvPr id="19458" name="Picture 2" descr="http://gratings.newport.com/library/technotes/techImages/tn4_1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838200"/>
            <a:ext cx="3305175" cy="2714626"/>
          </a:xfrm>
          <a:prstGeom prst="rect">
            <a:avLst/>
          </a:prstGeom>
          <a:noFill/>
        </p:spPr>
      </p:pic>
      <p:pic>
        <p:nvPicPr>
          <p:cNvPr id="19460" name="Picture 4" descr="http://www.optometrics.com/App_Themes/optometrics/images/Gratings1.gi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876800" y="244374"/>
            <a:ext cx="3724275" cy="2975078"/>
          </a:xfrm>
          <a:prstGeom prst="rect">
            <a:avLst/>
          </a:prstGeom>
          <a:noFill/>
        </p:spPr>
      </p:pic>
      <p:sp>
        <p:nvSpPr>
          <p:cNvPr id="14" name="Rectangle 13"/>
          <p:cNvSpPr/>
          <p:nvPr/>
        </p:nvSpPr>
        <p:spPr>
          <a:xfrm>
            <a:off x="3048000" y="3441680"/>
            <a:ext cx="60960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800" b="1" dirty="0" smtClean="0"/>
              <a:t>GRATING EQUATION </a:t>
            </a:r>
          </a:p>
          <a:p>
            <a:r>
              <a:rPr lang="en-US" sz="1800" dirty="0" smtClean="0"/>
              <a:t>The general grating equation is usually written as: </a:t>
            </a:r>
          </a:p>
          <a:p>
            <a:r>
              <a:rPr lang="en-US" sz="1800" dirty="0" smtClean="0"/>
              <a:t>n</a:t>
            </a:r>
            <a:r>
              <a:rPr lang="el-GR" sz="1800" dirty="0" smtClean="0"/>
              <a:t>λ</a:t>
            </a:r>
            <a:r>
              <a:rPr lang="en-US" sz="1800" dirty="0" smtClean="0"/>
              <a:t>= d(sin </a:t>
            </a:r>
            <a:r>
              <a:rPr lang="en-US" sz="1800" dirty="0" err="1" smtClean="0"/>
              <a:t>i</a:t>
            </a:r>
            <a:r>
              <a:rPr lang="en-US" sz="1800" dirty="0" smtClean="0"/>
              <a:t>’ + sin </a:t>
            </a:r>
            <a:r>
              <a:rPr lang="en-US" sz="1800" dirty="0" err="1" smtClean="0"/>
              <a:t>i</a:t>
            </a:r>
            <a:r>
              <a:rPr lang="en-US" sz="1800" dirty="0" smtClean="0"/>
              <a:t>) </a:t>
            </a:r>
          </a:p>
          <a:p>
            <a:r>
              <a:rPr lang="en-US" sz="1800" dirty="0" smtClean="0"/>
              <a:t>where n is the order of diffraction, </a:t>
            </a:r>
          </a:p>
          <a:p>
            <a:r>
              <a:rPr lang="el-GR" sz="1800" dirty="0" smtClean="0"/>
              <a:t>λ</a:t>
            </a:r>
            <a:r>
              <a:rPr lang="en-US" sz="1800" dirty="0" smtClean="0"/>
              <a:t> is the diffracted wavelength, </a:t>
            </a:r>
          </a:p>
          <a:p>
            <a:r>
              <a:rPr lang="en-US" sz="1800" dirty="0" smtClean="0"/>
              <a:t>d is the grating constant (the dist. between successive grooves), </a:t>
            </a:r>
          </a:p>
          <a:p>
            <a:r>
              <a:rPr lang="en-US" sz="1800" dirty="0" err="1" smtClean="0"/>
              <a:t>i</a:t>
            </a:r>
            <a:r>
              <a:rPr lang="en-US" sz="1800" dirty="0" smtClean="0"/>
              <a:t> is the angle of incidence measured from the normal ,and </a:t>
            </a:r>
          </a:p>
          <a:p>
            <a:r>
              <a:rPr lang="en-US" sz="1800" dirty="0" err="1" smtClean="0"/>
              <a:t>i</a:t>
            </a:r>
            <a:r>
              <a:rPr lang="en-US" sz="1800" dirty="0" smtClean="0"/>
              <a:t>' is the angle of diffraction measured from the normal. </a:t>
            </a:r>
          </a:p>
          <a:p>
            <a:r>
              <a:rPr lang="en-US" sz="1800" dirty="0" smtClean="0"/>
              <a:t>For a specific diffracted order (n) and angle of incidence (</a:t>
            </a:r>
            <a:r>
              <a:rPr lang="en-US" sz="1800" dirty="0" err="1" smtClean="0"/>
              <a:t>i</a:t>
            </a:r>
            <a:r>
              <a:rPr lang="en-US" sz="1800" dirty="0" smtClean="0"/>
              <a:t>), different wavelengths (</a:t>
            </a:r>
            <a:r>
              <a:rPr lang="el-GR" sz="1800" dirty="0" smtClean="0"/>
              <a:t>λ</a:t>
            </a:r>
            <a:r>
              <a:rPr lang="en-US" sz="1800" dirty="0" smtClean="0"/>
              <a:t>) will have different diffraction angles (</a:t>
            </a:r>
            <a:r>
              <a:rPr lang="en-US" sz="1800" dirty="0" err="1" smtClean="0"/>
              <a:t>i</a:t>
            </a:r>
            <a:r>
              <a:rPr lang="en-US" sz="1800" dirty="0" smtClean="0"/>
              <a:t>'), separating polychromatic radiation incident on the grating into its constituent wavelengths.</a:t>
            </a:r>
            <a:endParaRPr lang="en-US" sz="18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lank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 Theme">
      <a:majorFont>
        <a:latin typeface="Tahoma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26</TotalTime>
  <Words>145</Words>
  <Application>Microsoft PowerPoint</Application>
  <PresentationFormat>On-screen Show (4:3)</PresentationFormat>
  <Paragraphs>20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Times</vt:lpstr>
      <vt:lpstr>Tahoma</vt:lpstr>
      <vt:lpstr>blank</vt:lpstr>
      <vt:lpstr>Our prism and Grating Spectrometer</vt:lpstr>
      <vt:lpstr>Our prism and Grating Spectrometer</vt:lpstr>
      <vt:lpstr>Our prism and Grating Spectrometer</vt:lpstr>
    </vt:vector>
  </TitlesOfParts>
  <Manager/>
  <Company>University of Oklahoma</Company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Our prism and Grating Spectrometer</dc:title>
  <dc:subject/>
  <dc:creator>spm</dc:creator>
  <cp:keywords/>
  <dc:description/>
  <cp:lastModifiedBy>spm</cp:lastModifiedBy>
  <cp:revision>3</cp:revision>
  <dcterms:created xsi:type="dcterms:W3CDTF">2012-11-14T21:21:20Z</dcterms:created>
  <dcterms:modified xsi:type="dcterms:W3CDTF">2012-11-14T21:47:35Z</dcterms:modified>
  <cp:category/>
</cp:coreProperties>
</file>