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7077075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00"/>
    <a:srgbClr val="00FF00"/>
    <a:srgbClr val="0000FF"/>
    <a:srgbClr val="FF00FF"/>
    <a:srgbClr val="00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28" autoAdjust="0"/>
  </p:normalViewPr>
  <p:slideViewPr>
    <p:cSldViewPr>
      <p:cViewPr>
        <p:scale>
          <a:sx n="71" d="100"/>
          <a:sy n="71" d="100"/>
        </p:scale>
        <p:origin x="-810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1224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67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067050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25" y="4330700"/>
            <a:ext cx="5661025" cy="410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59813"/>
            <a:ext cx="3067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8659813"/>
            <a:ext cx="3067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2DC2DA-522B-47F6-967F-36D2C042E4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6341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Aligning Grating Spectrometer.</a:t>
            </a:r>
          </a:p>
          <a:p>
            <a:endParaRPr lang="en-US" dirty="0" smtClean="0"/>
          </a:p>
          <a:p>
            <a:r>
              <a:rPr lang="en-US" dirty="0" smtClean="0"/>
              <a:t>Place high precision grating (on glass) with grating toward light source side.</a:t>
            </a:r>
          </a:p>
          <a:p>
            <a:r>
              <a:rPr lang="en-US" dirty="0" smtClean="0"/>
              <a:t>Make sure grating is at center of turntable by sighting from top aligning</a:t>
            </a:r>
            <a:r>
              <a:rPr lang="en-US" baseline="0" dirty="0" smtClean="0"/>
              <a:t> to the center dot at the center of the machined alignment circles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To set the grating to normal incidence (</a:t>
            </a:r>
            <a:r>
              <a:rPr lang="en-US" i="1" baseline="0" dirty="0" err="1" smtClean="0"/>
              <a:t>i</a:t>
            </a:r>
            <a:r>
              <a:rPr lang="en-US" i="1" baseline="0" dirty="0" smtClean="0"/>
              <a:t> </a:t>
            </a:r>
            <a:r>
              <a:rPr lang="en-US" baseline="0" dirty="0" smtClean="0"/>
              <a:t>= 0</a:t>
            </a:r>
            <a:r>
              <a:rPr lang="en-US" baseline="30000" dirty="0" smtClean="0"/>
              <a:t>o</a:t>
            </a:r>
            <a:r>
              <a:rPr lang="en-US" dirty="0" smtClean="0"/>
              <a:t>) align the </a:t>
            </a:r>
            <a:r>
              <a:rPr lang="el-GR" dirty="0" smtClean="0">
                <a:latin typeface="Times New Roman"/>
                <a:cs typeface="Times New Roman"/>
              </a:rPr>
              <a:t>θ</a:t>
            </a:r>
            <a:r>
              <a:rPr lang="en-US" dirty="0" smtClean="0">
                <a:latin typeface="Times New Roman"/>
                <a:cs typeface="Times New Roman"/>
              </a:rPr>
              <a:t> = 0</a:t>
            </a:r>
            <a:r>
              <a:rPr lang="en-US" baseline="30000" dirty="0" smtClean="0">
                <a:latin typeface="Times New Roman"/>
                <a:cs typeface="Times New Roman"/>
              </a:rPr>
              <a:t>o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 smtClean="0"/>
              <a:t>direct</a:t>
            </a:r>
            <a:r>
              <a:rPr lang="en-US" baseline="0" dirty="0" smtClean="0"/>
              <a:t> transmission line to the two internal reflection line.</a:t>
            </a:r>
          </a:p>
          <a:p>
            <a:r>
              <a:rPr lang="en-US" baseline="0" dirty="0" smtClean="0"/>
              <a:t>To do this have the slit somewhat open and rotate the prism/grating pedestal.</a:t>
            </a:r>
          </a:p>
          <a:p>
            <a:r>
              <a:rPr lang="en-US" baseline="0" dirty="0" smtClean="0"/>
              <a:t>The position of the dimmer internal reflection line (4% x 4% or 16/10,000 = 0.16% of direct) is very sensitive to rotating</a:t>
            </a:r>
            <a:endParaRPr lang="en-US" dirty="0" smtClean="0"/>
          </a:p>
          <a:p>
            <a:r>
              <a:rPr lang="en-US" dirty="0" smtClean="0"/>
              <a:t>pedestal.</a:t>
            </a:r>
            <a:endParaRPr lang="en-US" dirty="0" smtClean="0"/>
          </a:p>
          <a:p>
            <a:r>
              <a:rPr lang="en-US" dirty="0" smtClean="0"/>
              <a:t>I have found it easiest to see both</a:t>
            </a:r>
            <a:r>
              <a:rPr lang="en-US" baseline="0" dirty="0" smtClean="0"/>
              <a:t> lines with the lights off and slit open.</a:t>
            </a:r>
          </a:p>
          <a:p>
            <a:endParaRPr lang="en-US" baseline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C2DA-522B-47F6-967F-36D2C042E4E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278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112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77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09600"/>
            <a:ext cx="77724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Tahoma" pitchFamily="34" charset="0"/>
        </a:defRPr>
      </a:lvl9pPr>
    </p:titleStyle>
    <p:bodyStyle>
      <a:lvl1pPr marL="225425" indent="-225425" algn="l" rtl="0" eaLnBrk="1" fontAlgn="base" hangingPunct="1">
        <a:lnSpc>
          <a:spcPct val="100000"/>
        </a:lnSpc>
        <a:spcBef>
          <a:spcPct val="0"/>
        </a:spcBef>
        <a:spcAft>
          <a:spcPts val="20"/>
        </a:spcAft>
        <a:buFont typeface="Times" pitchFamily="18" charset="0"/>
        <a:buChar char="●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22250" algn="l" rtl="0" eaLnBrk="1" fontAlgn="base" hangingPunct="1">
        <a:lnSpc>
          <a:spcPct val="100000"/>
        </a:lnSpc>
        <a:spcBef>
          <a:spcPct val="0"/>
        </a:spcBef>
        <a:spcAft>
          <a:spcPts val="20"/>
        </a:spcAft>
        <a:buFont typeface="Times" pitchFamily="18" charset="0"/>
        <a:buChar char="─"/>
        <a:defRPr sz="2000">
          <a:solidFill>
            <a:schemeClr val="tx1"/>
          </a:solidFill>
          <a:latin typeface="+mn-lt"/>
        </a:defRPr>
      </a:lvl2pPr>
      <a:lvl3pPr marL="860425" indent="-176213" algn="l" rtl="0" eaLnBrk="1" fontAlgn="base" hangingPunct="1">
        <a:lnSpc>
          <a:spcPct val="100000"/>
        </a:lnSpc>
        <a:spcBef>
          <a:spcPct val="0"/>
        </a:spcBef>
        <a:spcAft>
          <a:spcPts val="20"/>
        </a:spcAft>
        <a:buFont typeface="Times" pitchFamily="18" charset="0"/>
        <a:buChar char="●"/>
        <a:defRPr>
          <a:solidFill>
            <a:schemeClr val="tx1"/>
          </a:solidFill>
          <a:latin typeface="+mn-lt"/>
        </a:defRPr>
      </a:lvl3pPr>
      <a:lvl4pPr marL="1143000" indent="-169863" algn="l" rtl="0" eaLnBrk="1" fontAlgn="base" hangingPunct="1">
        <a:lnSpc>
          <a:spcPct val="100000"/>
        </a:lnSpc>
        <a:spcBef>
          <a:spcPct val="0"/>
        </a:spcBef>
        <a:spcAft>
          <a:spcPts val="20"/>
        </a:spcAft>
        <a:buFont typeface="Times" pitchFamily="18" charset="0"/>
        <a:buChar char="─"/>
        <a:defRPr>
          <a:solidFill>
            <a:schemeClr val="tx1"/>
          </a:solidFill>
          <a:latin typeface="+mn-lt"/>
        </a:defRPr>
      </a:lvl4pPr>
      <a:lvl5pPr marL="1425575" indent="-176213" algn="l" rtl="0" eaLnBrk="1" fontAlgn="base" hangingPunct="1">
        <a:lnSpc>
          <a:spcPct val="100000"/>
        </a:lnSpc>
        <a:spcBef>
          <a:spcPct val="0"/>
        </a:spcBef>
        <a:spcAft>
          <a:spcPts val="20"/>
        </a:spcAft>
        <a:buClrTx/>
        <a:buFont typeface="Times" pitchFamily="18" charset="0"/>
        <a:buChar char="◘"/>
        <a:defRPr sz="1600">
          <a:solidFill>
            <a:schemeClr val="tx1"/>
          </a:solidFill>
          <a:latin typeface="+mn-lt"/>
        </a:defRPr>
      </a:lvl5pPr>
      <a:lvl6pPr marL="2055813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FF3300"/>
        </a:buClr>
        <a:buFont typeface="Times" pitchFamily="18" charset="0"/>
        <a:buChar char="◘"/>
        <a:defRPr sz="1600">
          <a:solidFill>
            <a:schemeClr val="tx1"/>
          </a:solidFill>
          <a:latin typeface="+mn-lt"/>
        </a:defRPr>
      </a:lvl6pPr>
      <a:lvl7pPr marL="2513013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FF3300"/>
        </a:buClr>
        <a:buFont typeface="Times" pitchFamily="18" charset="0"/>
        <a:buChar char="◘"/>
        <a:defRPr sz="1600">
          <a:solidFill>
            <a:schemeClr val="tx1"/>
          </a:solidFill>
          <a:latin typeface="+mn-lt"/>
        </a:defRPr>
      </a:lvl7pPr>
      <a:lvl8pPr marL="2970213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FF3300"/>
        </a:buClr>
        <a:buFont typeface="Times" pitchFamily="18" charset="0"/>
        <a:buChar char="◘"/>
        <a:defRPr sz="1600">
          <a:solidFill>
            <a:schemeClr val="tx1"/>
          </a:solidFill>
          <a:latin typeface="+mn-lt"/>
        </a:defRPr>
      </a:lvl8pPr>
      <a:lvl9pPr marL="3427413" indent="-228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buClr>
          <a:srgbClr val="FF3300"/>
        </a:buClr>
        <a:buFont typeface="Times" pitchFamily="18" charset="0"/>
        <a:buChar char="◘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0" y="4330349"/>
            <a:ext cx="8958471" cy="2554545"/>
          </a:xfrm>
          <a:noFill/>
          <a:ln/>
        </p:spPr>
        <p:txBody>
          <a:bodyPr wrap="square">
            <a:spAutoFit/>
          </a:bodyPr>
          <a:lstStyle/>
          <a:p>
            <a:r>
              <a:rPr lang="en-US" sz="1600" dirty="0"/>
              <a:t>Measure the doublet position for </a:t>
            </a:r>
            <a:r>
              <a:rPr lang="en-US" sz="1600" dirty="0" smtClean="0"/>
              <a:t>m = 2</a:t>
            </a:r>
            <a:r>
              <a:rPr lang="en-US" sz="1600" dirty="0"/>
              <a:t>, 1, 0, -1, and -2</a:t>
            </a:r>
            <a:r>
              <a:rPr lang="en-US" sz="1600" dirty="0" smtClean="0"/>
              <a:t>.  Note </a:t>
            </a:r>
            <a:r>
              <a:rPr lang="en-US" sz="1600" dirty="0"/>
              <a:t>for 0 you may see a very bright line and a much less bright line. Only the very bright line is important.</a:t>
            </a:r>
          </a:p>
          <a:p>
            <a:r>
              <a:rPr lang="en-US" sz="1600" dirty="0"/>
              <a:t>For the doublet in </a:t>
            </a:r>
            <a:r>
              <a:rPr lang="en-US" sz="1600" dirty="0" smtClean="0"/>
              <a:t>m = 1</a:t>
            </a:r>
            <a:r>
              <a:rPr lang="en-US" sz="1600" dirty="0"/>
              <a:t>, examine the effect of the "paper stops" on the width of each of the lines of the doublet. </a:t>
            </a:r>
            <a:r>
              <a:rPr lang="en-US" sz="1600" dirty="0" smtClean="0"/>
              <a:t> (</a:t>
            </a:r>
            <a:r>
              <a:rPr lang="en-US" sz="1600" dirty="0"/>
              <a:t>The paper stops are attached with the magnets and are used to change amount of light incident on the grating.)</a:t>
            </a:r>
          </a:p>
          <a:p>
            <a:r>
              <a:rPr lang="en-US" sz="1600" dirty="0"/>
              <a:t>Reduce the separation between the stops.  Once the "stops" are about 4 mm apart (about the center position) each line starts to blur.  By the time the "stops"-slits are 2 mm apart the lines much more blurred.  Actually we would expect the loss of resolution (blurring) to be more gradual - it should be linear with separation.  There is little loss in resolution until the stops are close together because the light incident on the grating is not uniform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305642"/>
              </p:ext>
            </p:extLst>
          </p:nvPr>
        </p:nvGraphicFramePr>
        <p:xfrm>
          <a:off x="-6626" y="990600"/>
          <a:ext cx="4265577" cy="319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Presentation" r:id="rId4" imgW="4570388" imgH="3427437" progId="PowerPoint.Show.12">
                  <p:embed/>
                </p:oleObj>
              </mc:Choice>
              <mc:Fallback>
                <p:oleObj name="Presentation" r:id="rId4" imgW="4570388" imgH="3427437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6626" y="990600"/>
                        <a:ext cx="4265577" cy="31988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Picture 3" descr="V:\Balmer-OpticalSpectroscopy\IMG_796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783" y="8965"/>
            <a:ext cx="4861088" cy="3645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8"/>
          <p:cNvSpPr txBox="1">
            <a:spLocks noChangeArrowheads="1"/>
          </p:cNvSpPr>
          <p:nvPr/>
        </p:nvSpPr>
        <p:spPr bwMode="auto">
          <a:xfrm>
            <a:off x="4249783" y="3654897"/>
            <a:ext cx="4861088" cy="597599"/>
          </a:xfrm>
          <a:prstGeom prst="rect">
            <a:avLst/>
          </a:prstGeom>
          <a:solidFill>
            <a:schemeClr val="tx1"/>
          </a:solidFill>
          <a:ln w="19050">
            <a:solidFill>
              <a:srgbClr val="FFFF00"/>
            </a:solidFill>
            <a:prstDash val="dash"/>
            <a:miter lim="800000"/>
            <a:headEnd/>
            <a:tailEnd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5425" indent="-225425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20"/>
              </a:spcAft>
              <a:buFont typeface="Times" pitchFamily="18" charset="0"/>
              <a:buChar char="●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569913" indent="-22225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20"/>
              </a:spcAft>
              <a:buFont typeface="Times" pitchFamily="18" charset="0"/>
              <a:buChar char="─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60425" indent="-176213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20"/>
              </a:spcAft>
              <a:buFont typeface="Times" pitchFamily="18" charset="0"/>
              <a:buChar char="●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43000" indent="-169863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20"/>
              </a:spcAft>
              <a:buFont typeface="Times" pitchFamily="18" charset="0"/>
              <a:buChar char="─"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1425575" indent="-176213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ts val="20"/>
              </a:spcAft>
              <a:buClrTx/>
              <a:buFont typeface="Times" pitchFamily="18" charset="0"/>
              <a:buChar char="◘"/>
              <a:defRPr sz="1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055813" indent="-228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 typeface="Times" pitchFamily="18" charset="0"/>
              <a:buChar char="◘"/>
              <a:defRPr sz="1600">
                <a:solidFill>
                  <a:schemeClr val="tx1"/>
                </a:solidFill>
                <a:latin typeface="+mn-lt"/>
              </a:defRPr>
            </a:lvl6pPr>
            <a:lvl7pPr marL="2513013" indent="-228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 typeface="Times" pitchFamily="18" charset="0"/>
              <a:buChar char="◘"/>
              <a:defRPr sz="1600">
                <a:solidFill>
                  <a:schemeClr val="tx1"/>
                </a:solidFill>
                <a:latin typeface="+mn-lt"/>
              </a:defRPr>
            </a:lvl7pPr>
            <a:lvl8pPr marL="2970213" indent="-228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 typeface="Times" pitchFamily="18" charset="0"/>
              <a:buChar char="◘"/>
              <a:defRPr sz="1600">
                <a:solidFill>
                  <a:schemeClr val="tx1"/>
                </a:solidFill>
                <a:latin typeface="+mn-lt"/>
              </a:defRPr>
            </a:lvl8pPr>
            <a:lvl9pPr marL="3427413" indent="-228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FF3300"/>
              </a:buClr>
              <a:buFont typeface="Times" pitchFamily="18" charset="0"/>
              <a:buChar char="◘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Aft>
                <a:spcPts val="100"/>
              </a:spcAft>
              <a:buNone/>
            </a:pPr>
            <a:r>
              <a:rPr lang="en-US" altLang="en-US" sz="16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Paper stops that act to limit the </a:t>
            </a:r>
            <a:endParaRPr lang="en-US" altLang="en-US" sz="1600" b="1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spcAft>
                <a:spcPts val="100"/>
              </a:spcAft>
              <a:buNone/>
            </a:pPr>
            <a:r>
              <a:rPr lang="en-US" altLang="en-US" sz="16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size </a:t>
            </a:r>
            <a:r>
              <a:rPr lang="en-US" altLang="en-US" sz="16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 grating (</a:t>
            </a:r>
            <a:r>
              <a:rPr lang="en-US" altLang="en-US" sz="1600" b="1" i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i.e., N</a:t>
            </a:r>
            <a:r>
              <a:rPr lang="en-US" altLang="en-US" sz="16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altLang="en-US" sz="1600" b="1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6312579" y="1294425"/>
            <a:ext cx="762000" cy="603766"/>
          </a:xfrm>
          <a:prstGeom prst="rect">
            <a:avLst/>
          </a:prstGeom>
          <a:noFill/>
          <a:ln w="15875" cap="flat" cmpd="sng" algn="ctr">
            <a:solidFill>
              <a:srgbClr val="FFFF00"/>
            </a:solidFill>
            <a:prstDash val="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 bwMode="auto">
          <a:xfrm flipV="1">
            <a:off x="4249783" y="1898191"/>
            <a:ext cx="2077280" cy="175670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FFFF00"/>
            </a:solidFill>
            <a:prstDash val="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71" name="Rectangle 2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84775"/>
          </a:xfrm>
          <a:noFill/>
          <a:ln/>
        </p:spPr>
        <p:txBody>
          <a:bodyPr wrap="square" anchor="t" anchorCtr="0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</a:rPr>
              <a:t>Grating </a:t>
            </a:r>
            <a:r>
              <a:rPr lang="en-US" altLang="en-US" sz="3200" b="1" dirty="0" smtClean="0">
                <a:solidFill>
                  <a:srgbClr val="0000FF"/>
                </a:solidFill>
              </a:rPr>
              <a:t>Spectrometer </a:t>
            </a:r>
            <a:endParaRPr lang="en-US" altLang="en-US" sz="32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1310-DemonstrationPowerPoint">
  <a:themeElements>
    <a:clrScheme name="DemonstrationPowerpoint-200506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monstrationPowerpoint-20050610">
      <a:majorFont>
        <a:latin typeface="Tahoma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DemonstrationPowerpoint-200506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monstrationPowerpoint-200506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monstrationPowerpoint-200506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monstrationPowerpoint-200506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monstrationPowerpoint-200506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monstrationPowerpoint-200506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monstrationPowerpoint-200506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340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201310-DemonstrationPowerPoint</vt:lpstr>
      <vt:lpstr>Presentation</vt:lpstr>
      <vt:lpstr>Grating Spectrometer 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Demonstration PowerPoint</dc:title>
  <dc:creator>user</dc:creator>
  <cp:lastModifiedBy>CAS</cp:lastModifiedBy>
  <cp:revision>8</cp:revision>
  <dcterms:created xsi:type="dcterms:W3CDTF">2013-10-22T05:19:59Z</dcterms:created>
  <dcterms:modified xsi:type="dcterms:W3CDTF">2014-04-11T05:05:40Z</dcterms:modified>
</cp:coreProperties>
</file>