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4"/>
  </p:notesMasterIdLst>
  <p:sldIdLst>
    <p:sldId id="256" r:id="rId2"/>
    <p:sldId id="257" r:id="rId3"/>
    <p:sldId id="261" r:id="rId4"/>
    <p:sldId id="278" r:id="rId5"/>
    <p:sldId id="260" r:id="rId6"/>
    <p:sldId id="275" r:id="rId7"/>
    <p:sldId id="273" r:id="rId8"/>
    <p:sldId id="272" r:id="rId9"/>
    <p:sldId id="271" r:id="rId10"/>
    <p:sldId id="268" r:id="rId11"/>
    <p:sldId id="274" r:id="rId12"/>
    <p:sldId id="276" r:id="rId13"/>
    <p:sldId id="305" r:id="rId14"/>
    <p:sldId id="306" r:id="rId15"/>
    <p:sldId id="300" r:id="rId16"/>
    <p:sldId id="283" r:id="rId17"/>
    <p:sldId id="286" r:id="rId18"/>
    <p:sldId id="284" r:id="rId19"/>
    <p:sldId id="287" r:id="rId20"/>
    <p:sldId id="290" r:id="rId21"/>
    <p:sldId id="288" r:id="rId22"/>
    <p:sldId id="291" r:id="rId23"/>
    <p:sldId id="289" r:id="rId24"/>
    <p:sldId id="292" r:id="rId25"/>
    <p:sldId id="296" r:id="rId26"/>
    <p:sldId id="297" r:id="rId27"/>
    <p:sldId id="298" r:id="rId28"/>
    <p:sldId id="299" r:id="rId29"/>
    <p:sldId id="302" r:id="rId30"/>
    <p:sldId id="303" r:id="rId31"/>
    <p:sldId id="307" r:id="rId32"/>
    <p:sldId id="308" r:id="rId33"/>
  </p:sldIdLst>
  <p:sldSz cx="9144000" cy="6858000" type="screen4x3"/>
  <p:notesSz cx="6858000" cy="9144000"/>
  <p:defaultTextStyle>
    <a:defPPr>
      <a:defRPr lang="en-GB"/>
    </a:defPPr>
    <a:lvl1pPr algn="l" defTabSz="457200" rtl="0" fontAlgn="base">
      <a:lnSpc>
        <a:spcPct val="70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57200" rtl="0" fontAlgn="base">
      <a:lnSpc>
        <a:spcPct val="70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fontAlgn="base">
      <a:lnSpc>
        <a:spcPct val="70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fontAlgn="base">
      <a:lnSpc>
        <a:spcPct val="70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fontAlgn="base">
      <a:lnSpc>
        <a:spcPct val="70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1124FF"/>
    <a:srgbClr val="FFFFCB"/>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41" autoAdjust="0"/>
    <p:restoredTop sz="94536" autoAdjust="0"/>
  </p:normalViewPr>
  <p:slideViewPr>
    <p:cSldViewPr>
      <p:cViewPr>
        <p:scale>
          <a:sx n="200" d="100"/>
          <a:sy n="200" d="100"/>
        </p:scale>
        <p:origin x="2490" y="1740"/>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4098"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4099"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4100"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4101"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4102"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4103" name="Text Box 7"/>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endParaRPr lang="en-US"/>
          </a:p>
        </p:txBody>
      </p:sp>
      <p:sp>
        <p:nvSpPr>
          <p:cNvPr id="4104" name="Text Box 8"/>
          <p:cNvSpPr txBox="1">
            <a:spLocks noChangeArrowheads="1"/>
          </p:cNvSpPr>
          <p:nvPr/>
        </p:nvSpPr>
        <p:spPr bwMode="auto">
          <a:xfrm>
            <a:off x="3884613" y="0"/>
            <a:ext cx="2971800" cy="460375"/>
          </a:xfrm>
          <a:prstGeom prst="rect">
            <a:avLst/>
          </a:prstGeom>
          <a:noFill/>
          <a:ln w="9525">
            <a:noFill/>
            <a:round/>
            <a:headEnd/>
            <a:tailEnd/>
          </a:ln>
          <a:effectLst/>
        </p:spPr>
        <p:txBody>
          <a:bodyPr wrap="none" anchor="ctr"/>
          <a:lstStyle/>
          <a:p>
            <a:endParaRPr lang="en-US"/>
          </a:p>
        </p:txBody>
      </p:sp>
      <p:sp>
        <p:nvSpPr>
          <p:cNvPr id="37898" name="Rectangle 9"/>
          <p:cNvSpPr>
            <a:spLocks noGrp="1" noRot="1" noChangeAspect="1" noChangeArrowheads="1"/>
          </p:cNvSpPr>
          <p:nvPr>
            <p:ph type="sldImg"/>
          </p:nvPr>
        </p:nvSpPr>
        <p:spPr bwMode="auto">
          <a:xfrm>
            <a:off x="1143000" y="685800"/>
            <a:ext cx="4562475" cy="3427413"/>
          </a:xfrm>
          <a:prstGeom prst="rect">
            <a:avLst/>
          </a:prstGeom>
          <a:noFill/>
          <a:ln w="9360">
            <a:solidFill>
              <a:srgbClr val="000000"/>
            </a:solidFill>
            <a:miter lim="800000"/>
            <a:headEnd/>
            <a:tailEnd/>
          </a:ln>
        </p:spPr>
      </p:sp>
      <p:sp>
        <p:nvSpPr>
          <p:cNvPr id="4106" name="Rectangle 10"/>
          <p:cNvSpPr>
            <a:spLocks noGrp="1" noChangeArrowheads="1"/>
          </p:cNvSpPr>
          <p:nvPr>
            <p:ph type="body"/>
          </p:nvPr>
        </p:nvSpPr>
        <p:spPr bwMode="auto">
          <a:xfrm>
            <a:off x="685800" y="4343400"/>
            <a:ext cx="5476875"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smtClean="0"/>
          </a:p>
        </p:txBody>
      </p:sp>
      <p:sp>
        <p:nvSpPr>
          <p:cNvPr id="4107" name="Text Box 11"/>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endParaRPr lang="en-US"/>
          </a:p>
        </p:txBody>
      </p:sp>
      <p:sp>
        <p:nvSpPr>
          <p:cNvPr id="4108" name="Rectangle 12"/>
          <p:cNvSpPr>
            <a:spLocks noGrp="1" noChangeArrowheads="1"/>
          </p:cNvSpPr>
          <p:nvPr>
            <p:ph type="sldNum"/>
          </p:nvPr>
        </p:nvSpPr>
        <p:spPr bwMode="auto">
          <a:xfrm>
            <a:off x="3884613"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Font typeface="Wingdings" pitchFamily="-112" charset="2"/>
              <a:buNone/>
              <a:tabLst>
                <a:tab pos="723900" algn="l"/>
                <a:tab pos="1447800" algn="l"/>
                <a:tab pos="2171700" algn="l"/>
                <a:tab pos="2895600" algn="l"/>
              </a:tabLst>
              <a:defRPr sz="1200">
                <a:solidFill>
                  <a:srgbClr val="000000"/>
                </a:solidFill>
                <a:latin typeface="Times New Roman" pitchFamily="-112" charset="0"/>
                <a:cs typeface="Arial Unicode MS" pitchFamily="-112" charset="0"/>
              </a:defRPr>
            </a:lvl1pPr>
          </a:lstStyle>
          <a:p>
            <a:fld id="{C8CEFCA3-3270-4442-84E1-BE1BE452A12A}" type="slidenum">
              <a:rPr lang="en-GB"/>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ＭＳ Ｐゴシック" pitchFamily="-112" charset="-128"/>
        <a:cs typeface="+mn-cs"/>
      </a:defRPr>
    </a:lvl1pPr>
    <a:lvl2pPr marL="37931725" indent="-37474525"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ＭＳ Ｐゴシック" pitchFamily="-112"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ＭＳ Ｐゴシック" pitchFamily="-112"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ＭＳ Ｐゴシック" pitchFamily="-112"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2"/>
          <p:cNvSpPr>
            <a:spLocks noGrp="1" noChangeArrowheads="1"/>
          </p:cNvSpPr>
          <p:nvPr>
            <p:ph type="sldNum" sz="quarter"/>
          </p:nvPr>
        </p:nvSpPr>
        <p:spPr>
          <a:noFill/>
        </p:spPr>
        <p:txBody>
          <a:bodyPr/>
          <a:lstStyle/>
          <a:p>
            <a:fld id="{4792AC2D-8BA7-4D3A-810F-AAE356135150}" type="slidenum">
              <a:rPr lang="en-GB"/>
              <a:pPr/>
              <a:t>1</a:t>
            </a:fld>
            <a:endParaRPr lang="en-GB"/>
          </a:p>
        </p:txBody>
      </p:sp>
      <p:sp>
        <p:nvSpPr>
          <p:cNvPr id="39939"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3A3EA14-8E06-44FF-A35F-B40FB7F3C092}"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z="1200">
              <a:solidFill>
                <a:srgbClr val="000000"/>
              </a:solidFill>
              <a:latin typeface="Times New Roman" pitchFamily="-112" charset="0"/>
              <a:cs typeface="Arial Unicode MS" pitchFamily="-112" charset="0"/>
            </a:endParaRPr>
          </a:p>
        </p:txBody>
      </p:sp>
      <p:sp>
        <p:nvSpPr>
          <p:cNvPr id="39940" name="Text Box 2"/>
          <p:cNvSpPr txBox="1">
            <a:spLocks noChangeArrowheads="1"/>
          </p:cNvSpPr>
          <p:nvPr/>
        </p:nvSpPr>
        <p:spPr bwMode="auto">
          <a:xfrm>
            <a:off x="3884613" y="8685213"/>
            <a:ext cx="2965450" cy="450850"/>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FDCD2BE-832A-446E-A8E1-7ED347E45EE5}"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z="1200">
              <a:solidFill>
                <a:srgbClr val="000000"/>
              </a:solidFill>
              <a:latin typeface="Times New Roman" pitchFamily="-112" charset="0"/>
              <a:cs typeface="Arial Unicode MS" pitchFamily="-112" charset="0"/>
            </a:endParaRPr>
          </a:p>
        </p:txBody>
      </p:sp>
      <p:sp>
        <p:nvSpPr>
          <p:cNvPr id="39941"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9942" name="Text Box 4"/>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16</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17</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18</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19</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20</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21</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22</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23</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24</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25</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p>
            <a:fld id="{43C98797-680F-416F-A119-5A25F1E05289}" type="slidenum">
              <a:rPr lang="en-GB"/>
              <a:pPr/>
              <a:t>2</a:t>
            </a:fld>
            <a:endParaRPr lang="en-GB"/>
          </a:p>
        </p:txBody>
      </p:sp>
      <p:sp>
        <p:nvSpPr>
          <p:cNvPr id="41987"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7FFEE73-81FF-44C6-84B6-BE3D90F4B268}"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GB" sz="1200">
              <a:solidFill>
                <a:srgbClr val="000000"/>
              </a:solidFill>
              <a:latin typeface="Times New Roman" pitchFamily="-112" charset="0"/>
              <a:cs typeface="Arial Unicode MS" pitchFamily="-112" charset="0"/>
            </a:endParaRPr>
          </a:p>
        </p:txBody>
      </p:sp>
      <p:sp>
        <p:nvSpPr>
          <p:cNvPr id="41988"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1989"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26</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26</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27</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28</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p:spPr>
        <p:txBody>
          <a:bodyPr/>
          <a:lstStyle/>
          <a:p>
            <a:fld id="{1842674D-04EA-431A-9A4C-AA152CF1CFD8}" type="slidenum">
              <a:rPr lang="en-GB"/>
              <a:pPr/>
              <a:t>29</a:t>
            </a:fld>
            <a:endParaRPr lang="en-GB"/>
          </a:p>
        </p:txBody>
      </p:sp>
      <p:sp>
        <p:nvSpPr>
          <p:cNvPr id="50179"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FB74846-F9D3-4F23-AF44-B6C176CC7FCD}"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n-GB" sz="1200">
              <a:solidFill>
                <a:srgbClr val="000000"/>
              </a:solidFill>
              <a:latin typeface="Times New Roman" pitchFamily="-112" charset="0"/>
              <a:cs typeface="Arial Unicode MS" pitchFamily="-112" charset="0"/>
            </a:endParaRPr>
          </a:p>
        </p:txBody>
      </p:sp>
      <p:sp>
        <p:nvSpPr>
          <p:cNvPr id="50180"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0181"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p:spPr>
        <p:txBody>
          <a:bodyPr/>
          <a:lstStyle/>
          <a:p>
            <a:fld id="{1842674D-04EA-431A-9A4C-AA152CF1CFD8}" type="slidenum">
              <a:rPr lang="en-GB"/>
              <a:pPr/>
              <a:t>30</a:t>
            </a:fld>
            <a:endParaRPr lang="en-GB"/>
          </a:p>
        </p:txBody>
      </p:sp>
      <p:sp>
        <p:nvSpPr>
          <p:cNvPr id="50179"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FB74846-F9D3-4F23-AF44-B6C176CC7FCD}"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en-GB" sz="1200">
              <a:solidFill>
                <a:srgbClr val="000000"/>
              </a:solidFill>
              <a:latin typeface="Times New Roman" pitchFamily="-112" charset="0"/>
              <a:cs typeface="Arial Unicode MS" pitchFamily="-112" charset="0"/>
            </a:endParaRPr>
          </a:p>
        </p:txBody>
      </p:sp>
      <p:sp>
        <p:nvSpPr>
          <p:cNvPr id="50180"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0181"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p:spPr>
        <p:txBody>
          <a:bodyPr/>
          <a:lstStyle/>
          <a:p>
            <a:fld id="{1842674D-04EA-431A-9A4C-AA152CF1CFD8}" type="slidenum">
              <a:rPr lang="en-GB"/>
              <a:pPr/>
              <a:t>31</a:t>
            </a:fld>
            <a:endParaRPr lang="en-GB"/>
          </a:p>
        </p:txBody>
      </p:sp>
      <p:sp>
        <p:nvSpPr>
          <p:cNvPr id="50179"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FB74846-F9D3-4F23-AF44-B6C176CC7FCD}"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31</a:t>
            </a:fld>
            <a:endParaRPr lang="en-GB" sz="1200">
              <a:solidFill>
                <a:srgbClr val="000000"/>
              </a:solidFill>
              <a:latin typeface="Times New Roman" pitchFamily="-112" charset="0"/>
              <a:cs typeface="Arial Unicode MS" pitchFamily="-112" charset="0"/>
            </a:endParaRPr>
          </a:p>
        </p:txBody>
      </p:sp>
      <p:sp>
        <p:nvSpPr>
          <p:cNvPr id="50180"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0181"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p:spPr>
        <p:txBody>
          <a:bodyPr/>
          <a:lstStyle/>
          <a:p>
            <a:fld id="{1842674D-04EA-431A-9A4C-AA152CF1CFD8}" type="slidenum">
              <a:rPr lang="en-GB"/>
              <a:pPr/>
              <a:t>32</a:t>
            </a:fld>
            <a:endParaRPr lang="en-GB"/>
          </a:p>
        </p:txBody>
      </p:sp>
      <p:sp>
        <p:nvSpPr>
          <p:cNvPr id="50179"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FB74846-F9D3-4F23-AF44-B6C176CC7FCD}"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32</a:t>
            </a:fld>
            <a:endParaRPr lang="en-GB" sz="1200">
              <a:solidFill>
                <a:srgbClr val="000000"/>
              </a:solidFill>
              <a:latin typeface="Times New Roman" pitchFamily="-112" charset="0"/>
              <a:cs typeface="Arial Unicode MS" pitchFamily="-112" charset="0"/>
            </a:endParaRPr>
          </a:p>
        </p:txBody>
      </p:sp>
      <p:sp>
        <p:nvSpPr>
          <p:cNvPr id="50180"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0181"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p:spPr>
        <p:txBody>
          <a:bodyPr/>
          <a:lstStyle/>
          <a:p>
            <a:fld id="{1842674D-04EA-431A-9A4C-AA152CF1CFD8}" type="slidenum">
              <a:rPr lang="en-GB"/>
              <a:pPr/>
              <a:t>3</a:t>
            </a:fld>
            <a:endParaRPr lang="en-GB"/>
          </a:p>
        </p:txBody>
      </p:sp>
      <p:sp>
        <p:nvSpPr>
          <p:cNvPr id="50179"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FB74846-F9D3-4F23-AF44-B6C176CC7FCD}"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GB" sz="1200">
              <a:solidFill>
                <a:srgbClr val="000000"/>
              </a:solidFill>
              <a:latin typeface="Times New Roman" pitchFamily="-112" charset="0"/>
              <a:cs typeface="Arial Unicode MS" pitchFamily="-112" charset="0"/>
            </a:endParaRPr>
          </a:p>
        </p:txBody>
      </p:sp>
      <p:sp>
        <p:nvSpPr>
          <p:cNvPr id="50180"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0181"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5</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85800"/>
            <a:ext cx="4568825" cy="34274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C8CEFCA3-3270-4442-84E1-BE1BE452A12A}"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2"/>
          <p:cNvSpPr>
            <a:spLocks noGrp="1" noChangeArrowheads="1"/>
          </p:cNvSpPr>
          <p:nvPr>
            <p:ph type="sldNum" sz="quarter"/>
          </p:nvPr>
        </p:nvSpPr>
        <p:spPr>
          <a:noFill/>
        </p:spPr>
        <p:txBody>
          <a:bodyPr/>
          <a:lstStyle/>
          <a:p>
            <a:fld id="{3DF97BF4-E5DF-4DB7-9FE0-D8A04D56EE99}" type="slidenum">
              <a:rPr lang="en-GB"/>
              <a:pPr/>
              <a:t>10</a:t>
            </a:fld>
            <a:endParaRPr lang="en-GB"/>
          </a:p>
        </p:txBody>
      </p:sp>
      <p:sp>
        <p:nvSpPr>
          <p:cNvPr id="46083"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2A7A66A-2860-4BC0-B732-2BC2BF02F88A}"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GB" sz="1200">
              <a:solidFill>
                <a:srgbClr val="000000"/>
              </a:solidFill>
              <a:latin typeface="Times New Roman" pitchFamily="-112" charset="0"/>
              <a:cs typeface="Arial Unicode MS" pitchFamily="-112" charset="0"/>
            </a:endParaRPr>
          </a:p>
        </p:txBody>
      </p:sp>
      <p:sp>
        <p:nvSpPr>
          <p:cNvPr id="46084"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6085"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13</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14</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F952453D-83DF-43BE-BEBC-032629C04A47}" type="slidenum">
              <a:rPr lang="en-GB"/>
              <a:pPr/>
              <a:t>15</a:t>
            </a:fld>
            <a:endParaRPr lang="en-GB"/>
          </a:p>
        </p:txBody>
      </p:sp>
      <p:sp>
        <p:nvSpPr>
          <p:cNvPr id="48131" name="Text Box 1"/>
          <p:cNvSpPr txBox="1">
            <a:spLocks noChangeArrowheads="1"/>
          </p:cNvSpPr>
          <p:nvPr/>
        </p:nvSpPr>
        <p:spPr bwMode="auto">
          <a:xfrm>
            <a:off x="3884613" y="8685213"/>
            <a:ext cx="2963862" cy="449262"/>
          </a:xfrm>
          <a:prstGeom prst="rect">
            <a:avLst/>
          </a:prstGeom>
          <a:noFill/>
          <a:ln w="9525">
            <a:noFill/>
            <a:round/>
            <a:headEnd/>
            <a:tailEnd/>
          </a:ln>
        </p:spPr>
        <p:txBody>
          <a:bodyPr lIns="90000" tIns="46800" rIns="90000" bIns="46800" anchor="b"/>
          <a:lstStyle/>
          <a:p>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FE5AD05-D084-49CD-819F-5C4C7FF5B199}" type="slidenum">
              <a:rPr lang="en-GB" sz="1200">
                <a:solidFill>
                  <a:srgbClr val="000000"/>
                </a:solidFill>
                <a:latin typeface="Times New Roman" pitchFamily="-112" charset="0"/>
                <a:cs typeface="Arial Unicode MS" pitchFamily="-112" charset="0"/>
              </a:rPr>
              <a:pPr algn="r">
                <a:lnSpc>
                  <a:spcPct val="100000"/>
                </a:lnSpc>
                <a:buFont typeface="Wingdings" pitchFamily="-11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GB" sz="1200">
              <a:solidFill>
                <a:srgbClr val="000000"/>
              </a:solidFill>
              <a:latin typeface="Times New Roman" pitchFamily="-112" charset="0"/>
              <a:cs typeface="Arial Unicode MS" pitchFamily="-112" charset="0"/>
            </a:endParaRPr>
          </a:p>
        </p:txBody>
      </p:sp>
      <p:sp>
        <p:nvSpPr>
          <p:cNvPr id="48132" name="Text Box 2"/>
          <p:cNvSpPr txBox="1">
            <a:spLocks noChangeArrowheads="1"/>
          </p:cNvSpPr>
          <p:nvPr/>
        </p:nvSpPr>
        <p:spPr bwMode="auto">
          <a:xfrm>
            <a:off x="1139825"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3" name="Text Box 3"/>
          <p:cNvSpPr txBox="1">
            <a:spLocks noGrp="1" noChangeArrowheads="1"/>
          </p:cNvSpPr>
          <p:nvPr>
            <p:ph type="body"/>
          </p:nvPr>
        </p:nvSpPr>
        <p:spPr>
          <a:xfrm>
            <a:off x="685800" y="4343400"/>
            <a:ext cx="5478463" cy="4114800"/>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noChangeArrowheads="1"/>
          </p:cNvSpPr>
          <p:nvPr>
            <p:ph type="title"/>
          </p:nvPr>
        </p:nvSpPr>
        <p:spPr bwMode="auto">
          <a:xfrm>
            <a:off x="0" y="-217488"/>
            <a:ext cx="4492625" cy="1193801"/>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dirty="0" smtClean="0"/>
              <a:t>Click to edit </a:t>
            </a:r>
            <a:r>
              <a:rPr lang="en-GB" smtClean="0"/>
              <a:t>the title text format</a:t>
            </a:r>
            <a:endParaRPr lang="en-GB" dirty="0" smtClean="0"/>
          </a:p>
        </p:txBody>
      </p:sp>
      <p:sp>
        <p:nvSpPr>
          <p:cNvPr id="3" name="Content Placeholder 2"/>
          <p:cNvSpPr>
            <a:spLocks noGrp="1" noChangeArrowheads="1"/>
          </p:cNvSpPr>
          <p:nvPr>
            <p:ph idx="1"/>
          </p:nvPr>
        </p:nvSpPr>
        <p:spPr bwMode="auto">
          <a:xfrm>
            <a:off x="0" y="7620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0" y="-217488"/>
            <a:ext cx="4492625" cy="1193801"/>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dirty="0" smtClean="0"/>
              <a:t>Click to edit the title text format</a:t>
            </a:r>
          </a:p>
        </p:txBody>
      </p:sp>
      <p:sp>
        <p:nvSpPr>
          <p:cNvPr id="13315" name="Rectangle 2"/>
          <p:cNvSpPr>
            <a:spLocks noGrp="1" noChangeArrowheads="1"/>
          </p:cNvSpPr>
          <p:nvPr>
            <p:ph type="body" idx="1"/>
          </p:nvPr>
        </p:nvSpPr>
        <p:spPr bwMode="auto">
          <a:xfrm>
            <a:off x="0" y="7620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defTabSz="457200" rtl="0" eaLnBrk="0" fontAlgn="base" hangingPunct="0">
        <a:lnSpc>
          <a:spcPct val="106000"/>
        </a:lnSpc>
        <a:spcBef>
          <a:spcPct val="0"/>
        </a:spcBef>
        <a:spcAft>
          <a:spcPct val="0"/>
        </a:spcAft>
        <a:buClr>
          <a:srgbClr val="000000"/>
        </a:buClr>
        <a:buSzPct val="100000"/>
        <a:buFont typeface="Calibri" pitchFamily="-112" charset="0"/>
        <a:defRPr sz="4000">
          <a:solidFill>
            <a:srgbClr val="000000"/>
          </a:solidFill>
          <a:latin typeface="+mj-lt"/>
          <a:ea typeface="+mj-ea"/>
          <a:cs typeface="+mj-cs"/>
        </a:defRPr>
      </a:lvl1pPr>
      <a:lvl2pPr algn="l" defTabSz="457200" rtl="0" eaLnBrk="0" fontAlgn="base" hangingPunct="0">
        <a:lnSpc>
          <a:spcPct val="106000"/>
        </a:lnSpc>
        <a:spcBef>
          <a:spcPct val="0"/>
        </a:spcBef>
        <a:spcAft>
          <a:spcPct val="0"/>
        </a:spcAft>
        <a:buClr>
          <a:srgbClr val="000000"/>
        </a:buClr>
        <a:buSzPct val="100000"/>
        <a:buFont typeface="Calibri" pitchFamily="-112" charset="0"/>
        <a:defRPr sz="3200">
          <a:solidFill>
            <a:srgbClr val="000000"/>
          </a:solidFill>
          <a:latin typeface="Calibri" pitchFamily="-112" charset="0"/>
          <a:ea typeface="MS Gothic" charset="0"/>
          <a:cs typeface="MS Gothic" charset="0"/>
        </a:defRPr>
      </a:lvl2pPr>
      <a:lvl3pPr algn="l" defTabSz="457200" rtl="0" eaLnBrk="0" fontAlgn="base" hangingPunct="0">
        <a:lnSpc>
          <a:spcPct val="106000"/>
        </a:lnSpc>
        <a:spcBef>
          <a:spcPct val="0"/>
        </a:spcBef>
        <a:spcAft>
          <a:spcPct val="0"/>
        </a:spcAft>
        <a:buClr>
          <a:srgbClr val="000000"/>
        </a:buClr>
        <a:buSzPct val="100000"/>
        <a:buFont typeface="Calibri" pitchFamily="-112" charset="0"/>
        <a:defRPr sz="3200">
          <a:solidFill>
            <a:srgbClr val="000000"/>
          </a:solidFill>
          <a:latin typeface="Calibri" pitchFamily="-112" charset="0"/>
          <a:ea typeface="MS Gothic" charset="0"/>
          <a:cs typeface="MS Gothic" charset="0"/>
        </a:defRPr>
      </a:lvl3pPr>
      <a:lvl4pPr algn="l" defTabSz="457200" rtl="0" eaLnBrk="0" fontAlgn="base" hangingPunct="0">
        <a:lnSpc>
          <a:spcPct val="106000"/>
        </a:lnSpc>
        <a:spcBef>
          <a:spcPct val="0"/>
        </a:spcBef>
        <a:spcAft>
          <a:spcPct val="0"/>
        </a:spcAft>
        <a:buClr>
          <a:srgbClr val="000000"/>
        </a:buClr>
        <a:buSzPct val="100000"/>
        <a:buFont typeface="Calibri" pitchFamily="-112" charset="0"/>
        <a:defRPr sz="3200">
          <a:solidFill>
            <a:srgbClr val="000000"/>
          </a:solidFill>
          <a:latin typeface="Calibri" pitchFamily="-112" charset="0"/>
          <a:ea typeface="MS Gothic" charset="0"/>
          <a:cs typeface="MS Gothic" charset="0"/>
        </a:defRPr>
      </a:lvl4pPr>
      <a:lvl5pPr algn="l" defTabSz="457200" rtl="0" eaLnBrk="0" fontAlgn="base" hangingPunct="0">
        <a:lnSpc>
          <a:spcPct val="106000"/>
        </a:lnSpc>
        <a:spcBef>
          <a:spcPct val="0"/>
        </a:spcBef>
        <a:spcAft>
          <a:spcPct val="0"/>
        </a:spcAft>
        <a:buClr>
          <a:srgbClr val="000000"/>
        </a:buClr>
        <a:buSzPct val="100000"/>
        <a:buFont typeface="Calibri" pitchFamily="-112" charset="0"/>
        <a:defRPr sz="3200">
          <a:solidFill>
            <a:srgbClr val="000000"/>
          </a:solidFill>
          <a:latin typeface="Calibri" pitchFamily="-112" charset="0"/>
          <a:ea typeface="MS Gothic" charset="0"/>
          <a:cs typeface="MS Gothic" charset="0"/>
        </a:defRPr>
      </a:lvl5pPr>
      <a:lvl6pPr marL="457200" algn="l" defTabSz="457200" rtl="0" eaLnBrk="0" fontAlgn="base" hangingPunct="0">
        <a:lnSpc>
          <a:spcPct val="106000"/>
        </a:lnSpc>
        <a:spcBef>
          <a:spcPct val="0"/>
        </a:spcBef>
        <a:spcAft>
          <a:spcPct val="0"/>
        </a:spcAft>
        <a:buClr>
          <a:srgbClr val="000000"/>
        </a:buClr>
        <a:buSzPct val="100000"/>
        <a:buFont typeface="Calibri" pitchFamily="-112" charset="0"/>
        <a:defRPr sz="3200">
          <a:solidFill>
            <a:srgbClr val="000000"/>
          </a:solidFill>
          <a:latin typeface="Calibri" pitchFamily="-112" charset="0"/>
          <a:ea typeface="MS Gothic" charset="0"/>
          <a:cs typeface="MS Gothic" charset="0"/>
        </a:defRPr>
      </a:lvl6pPr>
      <a:lvl7pPr marL="914400" algn="l" defTabSz="457200" rtl="0" eaLnBrk="0" fontAlgn="base" hangingPunct="0">
        <a:lnSpc>
          <a:spcPct val="106000"/>
        </a:lnSpc>
        <a:spcBef>
          <a:spcPct val="0"/>
        </a:spcBef>
        <a:spcAft>
          <a:spcPct val="0"/>
        </a:spcAft>
        <a:buClr>
          <a:srgbClr val="000000"/>
        </a:buClr>
        <a:buSzPct val="100000"/>
        <a:buFont typeface="Calibri" pitchFamily="-112" charset="0"/>
        <a:defRPr sz="3200">
          <a:solidFill>
            <a:srgbClr val="000000"/>
          </a:solidFill>
          <a:latin typeface="Calibri" pitchFamily="-112" charset="0"/>
          <a:ea typeface="MS Gothic" charset="0"/>
          <a:cs typeface="MS Gothic" charset="0"/>
        </a:defRPr>
      </a:lvl7pPr>
      <a:lvl8pPr marL="1371600" algn="l" defTabSz="457200" rtl="0" eaLnBrk="0" fontAlgn="base" hangingPunct="0">
        <a:lnSpc>
          <a:spcPct val="106000"/>
        </a:lnSpc>
        <a:spcBef>
          <a:spcPct val="0"/>
        </a:spcBef>
        <a:spcAft>
          <a:spcPct val="0"/>
        </a:spcAft>
        <a:buClr>
          <a:srgbClr val="000000"/>
        </a:buClr>
        <a:buSzPct val="100000"/>
        <a:buFont typeface="Calibri" pitchFamily="-112" charset="0"/>
        <a:defRPr sz="3200">
          <a:solidFill>
            <a:srgbClr val="000000"/>
          </a:solidFill>
          <a:latin typeface="Calibri" pitchFamily="-112" charset="0"/>
          <a:ea typeface="MS Gothic" charset="0"/>
          <a:cs typeface="MS Gothic" charset="0"/>
        </a:defRPr>
      </a:lvl8pPr>
      <a:lvl9pPr marL="1828800" algn="l" defTabSz="457200" rtl="0" eaLnBrk="0" fontAlgn="base" hangingPunct="0">
        <a:lnSpc>
          <a:spcPct val="106000"/>
        </a:lnSpc>
        <a:spcBef>
          <a:spcPct val="0"/>
        </a:spcBef>
        <a:spcAft>
          <a:spcPct val="0"/>
        </a:spcAft>
        <a:buClr>
          <a:srgbClr val="000000"/>
        </a:buClr>
        <a:buSzPct val="100000"/>
        <a:buFont typeface="Calibri" pitchFamily="-112" charset="0"/>
        <a:defRPr sz="3200">
          <a:solidFill>
            <a:srgbClr val="000000"/>
          </a:solidFill>
          <a:latin typeface="Calibri" pitchFamily="-112" charset="0"/>
          <a:ea typeface="MS Gothic" charset="0"/>
          <a:cs typeface="MS Gothic" charset="0"/>
        </a:defRPr>
      </a:lvl9pPr>
    </p:titleStyle>
    <p:bodyStyle>
      <a:lvl1pPr marL="339725" indent="-339725" algn="l" defTabSz="457200" rtl="0" eaLnBrk="0" fontAlgn="base" hangingPunct="0">
        <a:lnSpc>
          <a:spcPct val="106000"/>
        </a:lnSpc>
        <a:spcBef>
          <a:spcPts val="600"/>
        </a:spcBef>
        <a:spcAft>
          <a:spcPct val="0"/>
        </a:spcAft>
        <a:buClr>
          <a:srgbClr val="000000"/>
        </a:buClr>
        <a:buSzPct val="100000"/>
        <a:buFont typeface="Arial" charset="0"/>
        <a:buChar char="•"/>
        <a:defRPr sz="3200">
          <a:solidFill>
            <a:srgbClr val="000000"/>
          </a:solidFill>
          <a:latin typeface="+mn-lt"/>
          <a:ea typeface="+mn-ea"/>
          <a:cs typeface="+mn-cs"/>
        </a:defRPr>
      </a:lvl1pPr>
      <a:lvl2pPr marL="739775" indent="-282575" algn="l" defTabSz="457200" rtl="0" eaLnBrk="0" fontAlgn="base" hangingPunct="0">
        <a:lnSpc>
          <a:spcPct val="106000"/>
        </a:lnSpc>
        <a:spcBef>
          <a:spcPts val="5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57200" rtl="0" eaLnBrk="0" fontAlgn="base" hangingPunct="0">
        <a:lnSpc>
          <a:spcPct val="106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57200" rtl="0" eaLnBrk="0" fontAlgn="base" hangingPunct="0">
        <a:lnSpc>
          <a:spcPct val="106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57200" rtl="0" eaLnBrk="0" fontAlgn="base" hangingPunct="0">
        <a:lnSpc>
          <a:spcPct val="106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57200" rtl="0" eaLnBrk="0" fontAlgn="base" hangingPunct="0">
        <a:lnSpc>
          <a:spcPct val="106000"/>
        </a:lnSpc>
        <a:spcBef>
          <a:spcPts val="500"/>
        </a:spcBef>
        <a:spcAft>
          <a:spcPct val="0"/>
        </a:spcAft>
        <a:buClr>
          <a:srgbClr val="000000"/>
        </a:buClr>
        <a:buSzPct val="100000"/>
        <a:buFont typeface="Arial" pitchFamily="-112" charset="0"/>
        <a:buChar char="»"/>
        <a:defRPr sz="2000">
          <a:solidFill>
            <a:srgbClr val="000000"/>
          </a:solidFill>
          <a:latin typeface="+mn-lt"/>
          <a:ea typeface="+mn-ea"/>
          <a:cs typeface="+mn-cs"/>
        </a:defRPr>
      </a:lvl6pPr>
      <a:lvl7pPr marL="2971800" indent="-228600" algn="l" defTabSz="457200" rtl="0" eaLnBrk="0" fontAlgn="base" hangingPunct="0">
        <a:lnSpc>
          <a:spcPct val="106000"/>
        </a:lnSpc>
        <a:spcBef>
          <a:spcPts val="500"/>
        </a:spcBef>
        <a:spcAft>
          <a:spcPct val="0"/>
        </a:spcAft>
        <a:buClr>
          <a:srgbClr val="000000"/>
        </a:buClr>
        <a:buSzPct val="100000"/>
        <a:buFont typeface="Arial" pitchFamily="-112" charset="0"/>
        <a:buChar char="»"/>
        <a:defRPr sz="2000">
          <a:solidFill>
            <a:srgbClr val="000000"/>
          </a:solidFill>
          <a:latin typeface="+mn-lt"/>
          <a:ea typeface="+mn-ea"/>
          <a:cs typeface="+mn-cs"/>
        </a:defRPr>
      </a:lvl7pPr>
      <a:lvl8pPr marL="3429000" indent="-228600" algn="l" defTabSz="457200" rtl="0" eaLnBrk="0" fontAlgn="base" hangingPunct="0">
        <a:lnSpc>
          <a:spcPct val="106000"/>
        </a:lnSpc>
        <a:spcBef>
          <a:spcPts val="500"/>
        </a:spcBef>
        <a:spcAft>
          <a:spcPct val="0"/>
        </a:spcAft>
        <a:buClr>
          <a:srgbClr val="000000"/>
        </a:buClr>
        <a:buSzPct val="100000"/>
        <a:buFont typeface="Arial" pitchFamily="-112" charset="0"/>
        <a:buChar char="»"/>
        <a:defRPr sz="2000">
          <a:solidFill>
            <a:srgbClr val="000000"/>
          </a:solidFill>
          <a:latin typeface="+mn-lt"/>
          <a:ea typeface="+mn-ea"/>
          <a:cs typeface="+mn-cs"/>
        </a:defRPr>
      </a:lvl8pPr>
      <a:lvl9pPr marL="3886200" indent="-228600" algn="l" defTabSz="457200" rtl="0" eaLnBrk="0" fontAlgn="base" hangingPunct="0">
        <a:lnSpc>
          <a:spcPct val="106000"/>
        </a:lnSpc>
        <a:spcBef>
          <a:spcPts val="500"/>
        </a:spcBef>
        <a:spcAft>
          <a:spcPct val="0"/>
        </a:spcAft>
        <a:buClr>
          <a:srgbClr val="000000"/>
        </a:buClr>
        <a:buSzPct val="100000"/>
        <a:buFont typeface="Arial" pitchFamily="-112" charset="0"/>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d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d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1.pd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d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0" y="0"/>
            <a:ext cx="9144000" cy="3016250"/>
          </a:xfrm>
          <a:prstGeom prst="rect">
            <a:avLst/>
          </a:prstGeom>
          <a:noFill/>
          <a:ln w="9525">
            <a:noFill/>
            <a:round/>
            <a:headEnd/>
            <a:tailEnd/>
          </a:ln>
        </p:spPr>
        <p:txBody>
          <a:bodyPr lIns="90000" tIns="46800" rIns="90000" bIns="46800" anchor="ctr"/>
          <a:lstStyle/>
          <a:p>
            <a:pPr algn="ctr">
              <a:lnSpc>
                <a:spcPct val="100000"/>
              </a:lnSpc>
              <a:buFont typeface="Times New Roman"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b="1" u="sng" dirty="0" smtClean="0">
                <a:solidFill>
                  <a:srgbClr val="000000"/>
                </a:solidFill>
                <a:latin typeface="Times New Roman" pitchFamily="-112" charset="0"/>
              </a:rPr>
              <a:t>Shape Commonality Index</a:t>
            </a:r>
            <a:br>
              <a:rPr lang="en-GB" sz="4400" b="1" u="sng" dirty="0" smtClean="0">
                <a:solidFill>
                  <a:srgbClr val="000000"/>
                </a:solidFill>
                <a:latin typeface="Times New Roman" pitchFamily="-112" charset="0"/>
              </a:rPr>
            </a:br>
            <a:endParaRPr lang="en-GB" sz="4400" b="1" u="sng" dirty="0">
              <a:solidFill>
                <a:srgbClr val="000000"/>
              </a:solidFill>
              <a:latin typeface="Times New Roman" pitchFamily="-112" charset="0"/>
            </a:endParaRPr>
          </a:p>
        </p:txBody>
      </p:sp>
      <p:sp>
        <p:nvSpPr>
          <p:cNvPr id="38916" name="Text Box 3"/>
          <p:cNvSpPr txBox="1">
            <a:spLocks noChangeArrowheads="1"/>
          </p:cNvSpPr>
          <p:nvPr/>
        </p:nvSpPr>
        <p:spPr bwMode="auto">
          <a:xfrm>
            <a:off x="0" y="1905000"/>
            <a:ext cx="9144000" cy="4505978"/>
          </a:xfrm>
          <a:prstGeom prst="rect">
            <a:avLst/>
          </a:prstGeom>
          <a:noFill/>
          <a:ln w="9525">
            <a:noFill/>
            <a:round/>
            <a:headEnd/>
            <a:tailEnd/>
          </a:ln>
        </p:spPr>
        <p:txBody>
          <a:bodyPr wrap="square" lIns="90000" tIns="46800" rIns="90000" bIns="46800">
            <a:spAutoFit/>
          </a:bodyPr>
          <a:lstStyle/>
          <a:p>
            <a:pPr marL="279400" indent="-279400" algn="ctr">
              <a:lnSpc>
                <a:spcPct val="100000"/>
              </a:lnSpc>
              <a:spcBef>
                <a:spcPts val="700"/>
              </a:spcBef>
              <a:buFont typeface="Times New Roman" pitchFamily="-112"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GB" sz="3600" dirty="0" smtClean="0">
                <a:solidFill>
                  <a:srgbClr val="000000"/>
                </a:solidFill>
                <a:latin typeface="Times New Roman" pitchFamily="-112" charset="0"/>
              </a:rPr>
              <a:t>Aaron Willard</a:t>
            </a:r>
          </a:p>
          <a:p>
            <a:pPr marL="279400" indent="-279400" algn="ctr">
              <a:lnSpc>
                <a:spcPct val="100000"/>
              </a:lnSpc>
              <a:spcBef>
                <a:spcPts val="700"/>
              </a:spcBef>
              <a:buFont typeface="Times New Roman" pitchFamily="-112"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GB" sz="2400" dirty="0" smtClean="0">
                <a:solidFill>
                  <a:srgbClr val="000000"/>
                </a:solidFill>
                <a:latin typeface="Times New Roman" pitchFamily="-112" charset="0"/>
              </a:rPr>
              <a:t>Undergraduate Research Assistant</a:t>
            </a:r>
          </a:p>
          <a:p>
            <a:pPr marL="279400" indent="-279400" algn="ctr">
              <a:lnSpc>
                <a:spcPct val="100000"/>
              </a:lnSpc>
              <a:spcBef>
                <a:spcPts val="700"/>
              </a:spcBef>
              <a:buFont typeface="Times New Roman" pitchFamily="-112"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GB" sz="2400" dirty="0" smtClean="0">
                <a:solidFill>
                  <a:srgbClr val="000000"/>
                </a:solidFill>
                <a:latin typeface="Times New Roman" pitchFamily="-112" charset="0"/>
              </a:rPr>
              <a:t>School of Engineering Physics</a:t>
            </a:r>
          </a:p>
          <a:p>
            <a:pPr marL="279400" indent="-279400" algn="ctr">
              <a:lnSpc>
                <a:spcPct val="100000"/>
              </a:lnSpc>
              <a:spcBef>
                <a:spcPts val="700"/>
              </a:spcBef>
              <a:buFont typeface="Times New Roman" pitchFamily="-112"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endParaRPr lang="en-GB" sz="2400" dirty="0" smtClean="0">
              <a:solidFill>
                <a:srgbClr val="000000"/>
              </a:solidFill>
              <a:latin typeface="Times New Roman" pitchFamily="-112" charset="0"/>
            </a:endParaRPr>
          </a:p>
          <a:p>
            <a:pPr marL="279400" indent="-279400" algn="ctr">
              <a:lnSpc>
                <a:spcPct val="100000"/>
              </a:lnSpc>
              <a:spcBef>
                <a:spcPts val="700"/>
              </a:spcBef>
              <a:buFont typeface="Times New Roman" pitchFamily="-112"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GB" sz="3600" dirty="0" err="1" smtClean="0">
                <a:solidFill>
                  <a:srgbClr val="000000"/>
                </a:solidFill>
                <a:latin typeface="Times New Roman" pitchFamily="-112" charset="0"/>
              </a:rPr>
              <a:t>Zahed</a:t>
            </a:r>
            <a:r>
              <a:rPr lang="en-GB" sz="3600" dirty="0" smtClean="0">
                <a:solidFill>
                  <a:srgbClr val="000000"/>
                </a:solidFill>
                <a:latin typeface="Times New Roman" pitchFamily="-112" charset="0"/>
              </a:rPr>
              <a:t> </a:t>
            </a:r>
            <a:r>
              <a:rPr lang="en-GB" sz="3600" dirty="0" err="1" smtClean="0">
                <a:solidFill>
                  <a:srgbClr val="000000"/>
                </a:solidFill>
                <a:latin typeface="Times New Roman" pitchFamily="-112" charset="0"/>
              </a:rPr>
              <a:t>Siddique</a:t>
            </a:r>
            <a:endParaRPr lang="en-GB" sz="3600" dirty="0" smtClean="0">
              <a:solidFill>
                <a:srgbClr val="000000"/>
              </a:solidFill>
              <a:latin typeface="Times New Roman" pitchFamily="-112" charset="0"/>
            </a:endParaRPr>
          </a:p>
          <a:p>
            <a:pPr marL="279400" indent="-279400" algn="ctr">
              <a:lnSpc>
                <a:spcPct val="100000"/>
              </a:lnSpc>
              <a:spcBef>
                <a:spcPts val="700"/>
              </a:spcBef>
              <a:buFont typeface="Times New Roman" pitchFamily="-112"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GB" sz="2400" dirty="0" smtClean="0">
                <a:solidFill>
                  <a:srgbClr val="000000"/>
                </a:solidFill>
                <a:latin typeface="Times New Roman" pitchFamily="-112" charset="0"/>
              </a:rPr>
              <a:t>Associate Professor</a:t>
            </a:r>
          </a:p>
          <a:p>
            <a:pPr marL="279400" indent="-279400" algn="ctr">
              <a:lnSpc>
                <a:spcPct val="100000"/>
              </a:lnSpc>
              <a:spcBef>
                <a:spcPts val="700"/>
              </a:spcBef>
              <a:buFont typeface="Times New Roman" pitchFamily="-112"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GB" sz="2400" dirty="0" smtClean="0">
                <a:solidFill>
                  <a:srgbClr val="000000"/>
                </a:solidFill>
                <a:latin typeface="Times New Roman" pitchFamily="-112" charset="0"/>
              </a:rPr>
              <a:t>School of Aerospace and Mechanical Engineering</a:t>
            </a:r>
          </a:p>
          <a:p>
            <a:pPr marL="279400" indent="-279400" algn="ctr">
              <a:lnSpc>
                <a:spcPct val="100000"/>
              </a:lnSpc>
              <a:spcBef>
                <a:spcPts val="700"/>
              </a:spcBef>
              <a:buFont typeface="Times New Roman" pitchFamily="-112"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endParaRPr lang="en-GB" sz="2400" dirty="0" smtClean="0">
              <a:solidFill>
                <a:srgbClr val="000000"/>
              </a:solidFill>
              <a:latin typeface="+mj-lt"/>
            </a:endParaRPr>
          </a:p>
          <a:p>
            <a:pPr marL="279400" indent="-279400" algn="ctr">
              <a:lnSpc>
                <a:spcPct val="100000"/>
              </a:lnSpc>
              <a:spcBef>
                <a:spcPts val="700"/>
              </a:spcBef>
              <a:buFont typeface="Times New Roman" pitchFamily="-112" charset="0"/>
              <a:buNone/>
              <a:tabLst>
                <a:tab pos="279400" algn="l"/>
                <a:tab pos="736600" algn="l"/>
                <a:tab pos="1193800" algn="l"/>
                <a:tab pos="1651000" algn="l"/>
                <a:tab pos="2108200" algn="l"/>
                <a:tab pos="2565400" algn="l"/>
                <a:tab pos="3022600" algn="l"/>
                <a:tab pos="3479800" algn="l"/>
                <a:tab pos="3937000" algn="l"/>
                <a:tab pos="4394200" algn="l"/>
                <a:tab pos="4851400" algn="l"/>
                <a:tab pos="5308600" algn="l"/>
                <a:tab pos="5765800" algn="l"/>
                <a:tab pos="6223000" algn="l"/>
                <a:tab pos="6680200" algn="l"/>
                <a:tab pos="7137400" algn="l"/>
                <a:tab pos="7594600" algn="l"/>
                <a:tab pos="8051800" algn="l"/>
                <a:tab pos="8509000" algn="l"/>
                <a:tab pos="8966200" algn="l"/>
                <a:tab pos="9423400" algn="l"/>
              </a:tabLst>
            </a:pPr>
            <a:r>
              <a:rPr lang="en-GB" sz="2400" dirty="0" smtClean="0">
                <a:solidFill>
                  <a:srgbClr val="000000"/>
                </a:solidFill>
                <a:latin typeface="+mj-lt"/>
              </a:rPr>
              <a:t>Special thanks to </a:t>
            </a:r>
            <a:r>
              <a:rPr lang="en-GB" sz="2400" dirty="0" err="1" smtClean="0">
                <a:solidFill>
                  <a:srgbClr val="000000"/>
                </a:solidFill>
                <a:latin typeface="+mj-lt"/>
              </a:rPr>
              <a:t>Sagar</a:t>
            </a:r>
            <a:r>
              <a:rPr lang="en-GB" sz="2400" dirty="0" smtClean="0">
                <a:solidFill>
                  <a:srgbClr val="000000"/>
                </a:solidFill>
                <a:latin typeface="+mj-lt"/>
              </a:rPr>
              <a:t> </a:t>
            </a:r>
            <a:r>
              <a:rPr lang="en-US" sz="2400" dirty="0" err="1" smtClean="0">
                <a:solidFill>
                  <a:srgbClr val="000000"/>
                </a:solidFill>
                <a:latin typeface="+mj-lt"/>
              </a:rPr>
              <a:t>Chowdhury</a:t>
            </a:r>
            <a:endParaRPr lang="en-GB" sz="2400" dirty="0">
              <a:solidFill>
                <a:srgbClr val="000000"/>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tot,f.jpg"/>
          <p:cNvPicPr>
            <a:picLocks noChangeAspect="1"/>
          </p:cNvPicPr>
          <p:nvPr/>
        </p:nvPicPr>
        <p:blipFill>
          <a:blip r:embed="rId3"/>
          <a:stretch>
            <a:fillRect/>
          </a:stretch>
        </p:blipFill>
        <p:spPr>
          <a:xfrm>
            <a:off x="152400" y="762000"/>
            <a:ext cx="4279900" cy="533400"/>
          </a:xfrm>
          <a:prstGeom prst="rect">
            <a:avLst/>
          </a:prstGeom>
        </p:spPr>
      </p:pic>
      <p:pic>
        <p:nvPicPr>
          <p:cNvPr id="28" name="Picture 2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419600" y="533400"/>
            <a:ext cx="4419600" cy="2542202"/>
          </a:xfrm>
          <a:prstGeom prst="rect">
            <a:avLst/>
          </a:prstGeom>
        </p:spPr>
      </p:pic>
      <p:pic>
        <p:nvPicPr>
          <p:cNvPr id="26" name="Picture 25"/>
          <p:cNvPicPr>
            <a:picLocks noChangeAspect="1"/>
          </p:cNvPicPr>
          <p:nvPr/>
        </p:nvPicPr>
        <p:blipFill>
          <a:blip r:embed="rId6"/>
          <a:stretch>
            <a:fillRect/>
          </a:stretch>
        </p:blipFill>
        <p:spPr>
          <a:xfrm>
            <a:off x="4343400" y="3657600"/>
            <a:ext cx="4648200" cy="2748613"/>
          </a:xfrm>
          <a:prstGeom prst="rect">
            <a:avLst/>
          </a:prstGeom>
        </p:spPr>
      </p:pic>
      <p:sp>
        <p:nvSpPr>
          <p:cNvPr id="45062" name="Text Box 1"/>
          <p:cNvSpPr txBox="1">
            <a:spLocks noChangeArrowheads="1"/>
          </p:cNvSpPr>
          <p:nvPr/>
        </p:nvSpPr>
        <p:spPr bwMode="auto">
          <a:xfrm>
            <a:off x="0" y="0"/>
            <a:ext cx="4495800" cy="763588"/>
          </a:xfrm>
          <a:prstGeom prst="rect">
            <a:avLst/>
          </a:prstGeom>
          <a:noFill/>
          <a:ln w="9525">
            <a:noFill/>
            <a:round/>
            <a:headEnd/>
            <a:tailEnd/>
          </a:ln>
        </p:spPr>
        <p:txBody>
          <a:bodyPr wrap="none" anchor="ctr"/>
          <a:lstStyle/>
          <a:p>
            <a:endParaRPr lang="en-US"/>
          </a:p>
        </p:txBody>
      </p:sp>
      <p:sp>
        <p:nvSpPr>
          <p:cNvPr id="45063" name="Text Box 2"/>
          <p:cNvSpPr txBox="1">
            <a:spLocks noChangeArrowheads="1"/>
          </p:cNvSpPr>
          <p:nvPr/>
        </p:nvSpPr>
        <p:spPr bwMode="auto">
          <a:xfrm>
            <a:off x="152400" y="762000"/>
            <a:ext cx="8153400" cy="4495800"/>
          </a:xfrm>
          <a:prstGeom prst="rect">
            <a:avLst/>
          </a:prstGeom>
          <a:noFill/>
          <a:ln w="9525">
            <a:noFill/>
            <a:round/>
            <a:headEnd/>
            <a:tailEnd/>
          </a:ln>
        </p:spPr>
        <p:txBody>
          <a:bodyPr lIns="90000" tIns="46800" rIns="90000" bIns="46800"/>
          <a:lstStyle/>
          <a:p>
            <a:pPr marL="739775" lvl="1" indent="-282575">
              <a:lnSpc>
                <a:spcPct val="100000"/>
              </a:lnSpc>
              <a:spcBef>
                <a:spcPts val="7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dirty="0">
              <a:solidFill>
                <a:srgbClr val="000000"/>
              </a:solidFill>
              <a:latin typeface="Calibri" pitchFamily="-112" charset="0"/>
            </a:endParaRPr>
          </a:p>
        </p:txBody>
      </p:sp>
      <p:sp>
        <p:nvSpPr>
          <p:cNvPr id="15" name="TextBox 10"/>
          <p:cNvSpPr txBox="1">
            <a:spLocks noChangeArrowheads="1"/>
          </p:cNvSpPr>
          <p:nvPr/>
        </p:nvSpPr>
        <p:spPr bwMode="auto">
          <a:xfrm>
            <a:off x="4648200" y="304800"/>
            <a:ext cx="4343400" cy="514885"/>
          </a:xfrm>
          <a:prstGeom prst="rect">
            <a:avLst/>
          </a:prstGeom>
          <a:noFill/>
          <a:ln w="9525">
            <a:noFill/>
            <a:miter lim="800000"/>
            <a:headEnd/>
            <a:tailEnd/>
          </a:ln>
        </p:spPr>
        <p:txBody>
          <a:bodyPr wrap="square">
            <a:spAutoFit/>
          </a:bodyPr>
          <a:lstStyle/>
          <a:p>
            <a:pPr algn="ctr"/>
            <a:r>
              <a:rPr lang="en-US" sz="1900" b="1" dirty="0" smtClean="0">
                <a:solidFill>
                  <a:srgbClr val="000000"/>
                </a:solidFill>
                <a:latin typeface="Calibri" pitchFamily="34" charset="0"/>
              </a:rPr>
              <a:t>Volume of Cube vs. Pyramid of Fixed Dimensions</a:t>
            </a:r>
            <a:endParaRPr lang="en-US" sz="1900" b="1" dirty="0">
              <a:solidFill>
                <a:srgbClr val="000000"/>
              </a:solidFill>
              <a:latin typeface="Calibri" pitchFamily="34" charset="0"/>
            </a:endParaRPr>
          </a:p>
        </p:txBody>
      </p:sp>
      <p:sp>
        <p:nvSpPr>
          <p:cNvPr id="20" name="Text Box 2"/>
          <p:cNvSpPr txBox="1">
            <a:spLocks noChangeArrowheads="1"/>
          </p:cNvSpPr>
          <p:nvPr/>
        </p:nvSpPr>
        <p:spPr bwMode="auto">
          <a:xfrm>
            <a:off x="381000" y="1371600"/>
            <a:ext cx="3733800" cy="2286000"/>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Gives bulk commonality measurement</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Behaves cubically</a:t>
            </a:r>
          </a:p>
          <a:p>
            <a:pPr marL="339725" indent="-339725">
              <a:lnSpc>
                <a:spcPct val="100000"/>
              </a:lnSpc>
              <a:spcBef>
                <a:spcPts val="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dirty="0">
              <a:solidFill>
                <a:srgbClr val="000000"/>
              </a:solidFill>
              <a:latin typeface="Calibri" pitchFamily="-112" charset="0"/>
            </a:endParaRPr>
          </a:p>
        </p:txBody>
      </p:sp>
      <p:sp>
        <p:nvSpPr>
          <p:cNvPr id="21" name="TextBox 10"/>
          <p:cNvSpPr txBox="1">
            <a:spLocks noChangeArrowheads="1"/>
          </p:cNvSpPr>
          <p:nvPr/>
        </p:nvSpPr>
        <p:spPr bwMode="auto">
          <a:xfrm>
            <a:off x="4327657" y="3124200"/>
            <a:ext cx="4816343" cy="323165"/>
          </a:xfrm>
          <a:prstGeom prst="rect">
            <a:avLst/>
          </a:prstGeom>
          <a:solidFill>
            <a:schemeClr val="bg1"/>
          </a:solidFill>
          <a:ln w="9525">
            <a:noFill/>
            <a:miter lim="800000"/>
            <a:headEnd/>
            <a:tailEnd/>
          </a:ln>
        </p:spPr>
        <p:txBody>
          <a:bodyPr wrap="none">
            <a:spAutoFit/>
          </a:bodyPr>
          <a:lstStyle/>
          <a:p>
            <a:r>
              <a:rPr lang="en-US" sz="2000" b="1" dirty="0" smtClean="0">
                <a:solidFill>
                  <a:srgbClr val="000000"/>
                </a:solidFill>
                <a:latin typeface="Calibri" pitchFamily="34" charset="0"/>
              </a:rPr>
              <a:t>Volume of Cube vs. Pyramid of </a:t>
            </a:r>
            <a:r>
              <a:rPr lang="en-US" sz="2000" b="1" dirty="0">
                <a:solidFill>
                  <a:srgbClr val="000000"/>
                </a:solidFill>
                <a:latin typeface="Calibri" pitchFamily="34" charset="0"/>
              </a:rPr>
              <a:t>F</a:t>
            </a:r>
            <a:r>
              <a:rPr lang="en-US" sz="2000" b="1" dirty="0" smtClean="0">
                <a:solidFill>
                  <a:srgbClr val="000000"/>
                </a:solidFill>
                <a:latin typeface="Calibri" pitchFamily="34" charset="0"/>
              </a:rPr>
              <a:t>ixed Height</a:t>
            </a:r>
            <a:endParaRPr lang="en-US" sz="2000" b="1" dirty="0">
              <a:solidFill>
                <a:srgbClr val="000000"/>
              </a:solidFill>
              <a:latin typeface="Calibri" pitchFamily="34" charset="0"/>
            </a:endParaRPr>
          </a:p>
        </p:txBody>
      </p:sp>
      <p:sp>
        <p:nvSpPr>
          <p:cNvPr id="25" name="TextBox 24"/>
          <p:cNvSpPr txBox="1"/>
          <p:nvPr/>
        </p:nvSpPr>
        <p:spPr>
          <a:xfrm>
            <a:off x="5562600" y="6248400"/>
            <a:ext cx="1459339" cy="275717"/>
          </a:xfrm>
          <a:prstGeom prst="rect">
            <a:avLst/>
          </a:prstGeom>
          <a:noFill/>
        </p:spPr>
        <p:txBody>
          <a:bodyPr wrap="square" rtlCol="0">
            <a:spAutoFit/>
          </a:bodyPr>
          <a:lstStyle/>
          <a:p>
            <a:r>
              <a:rPr lang="en-US" sz="1600" dirty="0" smtClean="0">
                <a:solidFill>
                  <a:schemeClr val="tx1"/>
                </a:solidFill>
                <a:latin typeface="Calibri" pitchFamily="34" charset="0"/>
              </a:rPr>
              <a:t>Cube Length</a:t>
            </a:r>
            <a:endParaRPr lang="en-US" sz="1600" dirty="0">
              <a:solidFill>
                <a:schemeClr val="tx1"/>
              </a:solidFill>
              <a:latin typeface="Calibri" pitchFamily="34" charset="0"/>
            </a:endParaRPr>
          </a:p>
        </p:txBody>
      </p:sp>
      <p:sp>
        <p:nvSpPr>
          <p:cNvPr id="22" name="TextBox 21"/>
          <p:cNvSpPr txBox="1"/>
          <p:nvPr/>
        </p:nvSpPr>
        <p:spPr>
          <a:xfrm>
            <a:off x="3962400" y="3733800"/>
            <a:ext cx="1459339" cy="448071"/>
          </a:xfrm>
          <a:prstGeom prst="rect">
            <a:avLst/>
          </a:prstGeom>
          <a:noFill/>
        </p:spPr>
        <p:txBody>
          <a:bodyPr wrap="square" rtlCol="0">
            <a:spAutoFit/>
          </a:bodyPr>
          <a:lstStyle/>
          <a:p>
            <a:r>
              <a:rPr lang="en-US" sz="1600" dirty="0" smtClean="0">
                <a:solidFill>
                  <a:schemeClr val="tx1"/>
                </a:solidFill>
                <a:latin typeface="Calibri" pitchFamily="34" charset="0"/>
              </a:rPr>
              <a:t>Pyramid Base Length</a:t>
            </a:r>
            <a:endParaRPr lang="en-US" sz="1600" dirty="0">
              <a:solidFill>
                <a:schemeClr val="tx1"/>
              </a:solidFill>
              <a:latin typeface="Calibri" pitchFamily="34" charset="0"/>
            </a:endParaRPr>
          </a:p>
        </p:txBody>
      </p:sp>
      <p:sp>
        <p:nvSpPr>
          <p:cNvPr id="14" name="Rectangle 13"/>
          <p:cNvSpPr/>
          <p:nvPr/>
        </p:nvSpPr>
        <p:spPr bwMode="auto">
          <a:xfrm rot="5400000">
            <a:off x="8229600" y="4953000"/>
            <a:ext cx="1295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r>
              <a:rPr kumimoji="0" lang="en-US" sz="1600" b="0" i="0" u="none" strike="noStrike" cap="none" normalizeH="0" baseline="0" dirty="0" smtClean="0">
                <a:ln>
                  <a:noFill/>
                </a:ln>
                <a:solidFill>
                  <a:schemeClr val="tx1"/>
                </a:solidFill>
                <a:effectLst/>
                <a:latin typeface="Calibri" pitchFamily="34" charset="0"/>
              </a:rPr>
              <a:t>Commonality</a:t>
            </a:r>
            <a:endParaRPr kumimoji="0" lang="en-US" sz="1600" b="0" i="0" u="none" strike="noStrike" cap="none" normalizeH="0" baseline="0" dirty="0">
              <a:ln>
                <a:noFill/>
              </a:ln>
              <a:solidFill>
                <a:schemeClr val="tx1"/>
              </a:solidFill>
              <a:effectLst/>
              <a:latin typeface="Calibri" pitchFamily="34" charset="0"/>
            </a:endParaRPr>
          </a:p>
        </p:txBody>
      </p:sp>
      <p:pic>
        <p:nvPicPr>
          <p:cNvPr id="109570" name="Picture 2"/>
          <p:cNvPicPr>
            <a:picLocks noChangeAspect="1" noChangeArrowheads="1"/>
          </p:cNvPicPr>
          <p:nvPr/>
        </p:nvPicPr>
        <p:blipFill>
          <a:blip r:embed="rId7"/>
          <a:srcRect/>
          <a:stretch>
            <a:fillRect/>
          </a:stretch>
        </p:blipFill>
        <p:spPr bwMode="auto">
          <a:xfrm>
            <a:off x="381000" y="5181600"/>
            <a:ext cx="1594556" cy="1230086"/>
          </a:xfrm>
          <a:prstGeom prst="rect">
            <a:avLst/>
          </a:prstGeom>
          <a:noFill/>
          <a:ln w="9525">
            <a:noFill/>
            <a:miter lim="800000"/>
            <a:headEnd/>
            <a:tailEnd/>
          </a:ln>
          <a:effectLst/>
        </p:spPr>
      </p:pic>
      <p:sp>
        <p:nvSpPr>
          <p:cNvPr id="61" name="Cube 60"/>
          <p:cNvSpPr/>
          <p:nvPr/>
        </p:nvSpPr>
        <p:spPr bwMode="auto">
          <a:xfrm>
            <a:off x="1447800" y="3733800"/>
            <a:ext cx="1353094" cy="1291590"/>
          </a:xfrm>
          <a:prstGeom prst="cub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62" name="TextBox 61"/>
          <p:cNvSpPr txBox="1"/>
          <p:nvPr/>
        </p:nvSpPr>
        <p:spPr>
          <a:xfrm>
            <a:off x="685800" y="4648200"/>
            <a:ext cx="762000" cy="350865"/>
          </a:xfrm>
          <a:prstGeom prst="rect">
            <a:avLst/>
          </a:prstGeom>
          <a:noFill/>
        </p:spPr>
        <p:txBody>
          <a:bodyPr wrap="square" rtlCol="0">
            <a:spAutoFit/>
          </a:bodyPr>
          <a:lstStyle/>
          <a:p>
            <a:r>
              <a:rPr lang="en-US" sz="2400" dirty="0" smtClean="0">
                <a:solidFill>
                  <a:schemeClr val="tx1"/>
                </a:solidFill>
                <a:latin typeface="Calibri" pitchFamily="34" charset="0"/>
              </a:rPr>
              <a:t>V=L</a:t>
            </a:r>
            <a:r>
              <a:rPr lang="en-US" sz="2400" baseline="30000" dirty="0" smtClean="0">
                <a:solidFill>
                  <a:schemeClr val="tx1"/>
                </a:solidFill>
                <a:latin typeface="Calibri" pitchFamily="34" charset="0"/>
              </a:rPr>
              <a:t>3</a:t>
            </a:r>
            <a:endParaRPr lang="en-US" sz="2400" dirty="0">
              <a:solidFill>
                <a:schemeClr val="tx1"/>
              </a:solidFill>
              <a:latin typeface="Calibri" pitchFamily="34" charset="0"/>
            </a:endParaRPr>
          </a:p>
        </p:txBody>
      </p:sp>
      <p:sp>
        <p:nvSpPr>
          <p:cNvPr id="63" name="TextBox 62"/>
          <p:cNvSpPr txBox="1"/>
          <p:nvPr/>
        </p:nvSpPr>
        <p:spPr>
          <a:xfrm>
            <a:off x="2133600" y="5791200"/>
            <a:ext cx="1233030" cy="367473"/>
          </a:xfrm>
          <a:prstGeom prst="rect">
            <a:avLst/>
          </a:prstGeom>
          <a:noFill/>
        </p:spPr>
        <p:txBody>
          <a:bodyPr wrap="none" rtlCol="0">
            <a:spAutoFit/>
          </a:bodyPr>
          <a:lstStyle/>
          <a:p>
            <a:r>
              <a:rPr lang="en-US" sz="2400" dirty="0" smtClean="0">
                <a:solidFill>
                  <a:schemeClr val="tx1"/>
                </a:solidFill>
                <a:latin typeface="Calibri" pitchFamily="34" charset="0"/>
              </a:rPr>
              <a:t>V=⅓ L</a:t>
            </a:r>
            <a:r>
              <a:rPr lang="en-US" sz="2400" baseline="30000" dirty="0" smtClean="0">
                <a:solidFill>
                  <a:schemeClr val="tx1"/>
                </a:solidFill>
                <a:latin typeface="Calibri" pitchFamily="34" charset="0"/>
              </a:rPr>
              <a:t>2 </a:t>
            </a:r>
            <a:r>
              <a:rPr lang="en-US" sz="2400" dirty="0" smtClean="0">
                <a:solidFill>
                  <a:schemeClr val="tx1"/>
                </a:solidFill>
                <a:latin typeface="Calibri" pitchFamily="34" charset="0"/>
              </a:rPr>
              <a:t>h</a:t>
            </a:r>
            <a:endParaRPr lang="en-US" sz="2400" dirty="0">
              <a:solidFill>
                <a:schemeClr val="tx1"/>
              </a:solidFill>
              <a:latin typeface="Calibri" pitchFamily="34" charset="0"/>
            </a:endParaRPr>
          </a:p>
        </p:txBody>
      </p:sp>
      <p:sp>
        <p:nvSpPr>
          <p:cNvPr id="29" name="Rectangle 28"/>
          <p:cNvSpPr/>
          <p:nvPr/>
        </p:nvSpPr>
        <p:spPr bwMode="auto">
          <a:xfrm rot="16200000" flipH="1">
            <a:off x="3352800" y="1600200"/>
            <a:ext cx="1295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r>
              <a:rPr kumimoji="0" lang="en-US" sz="1600" b="0" i="0" u="none" strike="noStrike" cap="none" normalizeH="0" baseline="0" dirty="0" smtClean="0">
                <a:ln>
                  <a:noFill/>
                </a:ln>
                <a:solidFill>
                  <a:schemeClr val="tx1"/>
                </a:solidFill>
                <a:effectLst/>
                <a:latin typeface="Calibri" pitchFamily="34" charset="0"/>
              </a:rPr>
              <a:t>Commonality</a:t>
            </a:r>
            <a:endParaRPr kumimoji="0" lang="en-US" sz="1600" b="0" i="0" u="none" strike="noStrike" cap="none" normalizeH="0" baseline="0" dirty="0">
              <a:ln>
                <a:noFill/>
              </a:ln>
              <a:solidFill>
                <a:schemeClr val="tx1"/>
              </a:solidFill>
              <a:effectLst/>
              <a:latin typeface="Calibri" pitchFamily="34" charset="0"/>
            </a:endParaRPr>
          </a:p>
        </p:txBody>
      </p:sp>
      <p:sp>
        <p:nvSpPr>
          <p:cNvPr id="30" name="TextBox 29"/>
          <p:cNvSpPr txBox="1"/>
          <p:nvPr/>
        </p:nvSpPr>
        <p:spPr>
          <a:xfrm>
            <a:off x="7924800" y="2590800"/>
            <a:ext cx="1459339" cy="275717"/>
          </a:xfrm>
          <a:prstGeom prst="rect">
            <a:avLst/>
          </a:prstGeom>
          <a:noFill/>
        </p:spPr>
        <p:txBody>
          <a:bodyPr wrap="square" rtlCol="0">
            <a:spAutoFit/>
          </a:bodyPr>
          <a:lstStyle/>
          <a:p>
            <a:r>
              <a:rPr lang="en-US" sz="1600" dirty="0" smtClean="0">
                <a:solidFill>
                  <a:schemeClr val="tx1"/>
                </a:solidFill>
                <a:latin typeface="Calibri" pitchFamily="34" charset="0"/>
              </a:rPr>
              <a:t>Cube Length</a:t>
            </a:r>
            <a:endParaRPr lang="en-US" sz="1600" dirty="0">
              <a:solidFill>
                <a:schemeClr val="tx1"/>
              </a:solidFill>
              <a:latin typeface="Calibri" pitchFamily="34" charset="0"/>
            </a:endParaRPr>
          </a:p>
        </p:txBody>
      </p:sp>
      <p:sp>
        <p:nvSpPr>
          <p:cNvPr id="23"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Volume</a:t>
            </a:r>
            <a:endParaRPr lang="en-GB" sz="4000" dirty="0">
              <a:solidFill>
                <a:srgbClr val="000000"/>
              </a:solidFill>
              <a:latin typeface="Calibri" pitchFamily="-112" charset="0"/>
            </a:endParaRPr>
          </a:p>
        </p:txBody>
      </p:sp>
      <p:sp>
        <p:nvSpPr>
          <p:cNvPr id="24" name="Oval 23"/>
          <p:cNvSpPr/>
          <p:nvPr/>
        </p:nvSpPr>
        <p:spPr bwMode="auto">
          <a:xfrm>
            <a:off x="3657600" y="838200"/>
            <a:ext cx="381000" cy="304800"/>
          </a:xfrm>
          <a:prstGeom prst="ellipse">
            <a:avLst/>
          </a:prstGeom>
          <a:solidFill>
            <a:srgbClr val="00B8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Box 4"/>
          <p:cNvSpPr txBox="1">
            <a:spLocks noChangeArrowheads="1"/>
          </p:cNvSpPr>
          <p:nvPr/>
        </p:nvSpPr>
        <p:spPr bwMode="auto">
          <a:xfrm>
            <a:off x="609600" y="5181600"/>
            <a:ext cx="6858000" cy="1405642"/>
          </a:xfrm>
          <a:prstGeom prst="rect">
            <a:avLst/>
          </a:prstGeom>
          <a:noFill/>
          <a:ln w="9525">
            <a:noFill/>
            <a:round/>
            <a:headEnd/>
            <a:tailEnd/>
          </a:ln>
        </p:spPr>
        <p:txBody>
          <a:bodyPr wrap="square" lIns="90000" tIns="46800" rIns="90000" bIns="46800">
            <a:spAutoFit/>
          </a:bodyPr>
          <a:lstStyle/>
          <a:p>
            <a:r>
              <a:rPr lang="en-US" sz="2400" dirty="0" err="1" smtClean="0">
                <a:solidFill>
                  <a:srgbClr val="000000"/>
                </a:solidFill>
                <a:latin typeface="+mj-lt"/>
              </a:rPr>
              <a:t>C</a:t>
            </a:r>
            <a:r>
              <a:rPr lang="en-US" sz="2400" baseline="-25000" dirty="0" err="1" smtClean="0">
                <a:solidFill>
                  <a:srgbClr val="000000"/>
                </a:solidFill>
                <a:latin typeface="+mj-lt"/>
              </a:rPr>
              <a:t>tot,c</a:t>
            </a:r>
            <a:r>
              <a:rPr lang="en-US" sz="2400" dirty="0" smtClean="0">
                <a:solidFill>
                  <a:srgbClr val="000000"/>
                </a:solidFill>
                <a:latin typeface="+mj-lt"/>
              </a:rPr>
              <a:t> =	Total commonality of the component</a:t>
            </a:r>
          </a:p>
          <a:p>
            <a:r>
              <a:rPr lang="en-US" sz="2400" dirty="0" err="1" smtClean="0">
                <a:solidFill>
                  <a:srgbClr val="000000"/>
                </a:solidFill>
                <a:latin typeface="+mj-lt"/>
              </a:rPr>
              <a:t>C</a:t>
            </a:r>
            <a:r>
              <a:rPr lang="en-US" sz="2400" baseline="-25000" dirty="0" err="1" smtClean="0">
                <a:solidFill>
                  <a:srgbClr val="000000"/>
                </a:solidFill>
                <a:latin typeface="+mj-lt"/>
              </a:rPr>
              <a:t>tot,f</a:t>
            </a:r>
            <a:r>
              <a:rPr lang="en-US" sz="2400" dirty="0" smtClean="0">
                <a:solidFill>
                  <a:srgbClr val="000000"/>
                </a:solidFill>
                <a:latin typeface="+mj-lt"/>
              </a:rPr>
              <a:t> =	Total commonality of the feature</a:t>
            </a:r>
          </a:p>
          <a:p>
            <a:r>
              <a:rPr lang="en-US" sz="2400" dirty="0" err="1" smtClean="0">
                <a:solidFill>
                  <a:srgbClr val="000000"/>
                </a:solidFill>
                <a:latin typeface="+mj-lt"/>
              </a:rPr>
              <a:t>p</a:t>
            </a:r>
            <a:r>
              <a:rPr lang="en-US" sz="2400" dirty="0" smtClean="0">
                <a:solidFill>
                  <a:srgbClr val="000000"/>
                </a:solidFill>
                <a:latin typeface="+mj-lt"/>
              </a:rPr>
              <a:t>	=	Number of features of component with 					 largest number of features</a:t>
            </a:r>
          </a:p>
          <a:p>
            <a:r>
              <a:rPr lang="en-US" sz="2400" dirty="0" err="1" smtClean="0">
                <a:solidFill>
                  <a:srgbClr val="000000"/>
                </a:solidFill>
                <a:latin typeface="+mj-lt"/>
              </a:rPr>
              <a:t>k</a:t>
            </a:r>
            <a:r>
              <a:rPr lang="en-US" sz="2400" dirty="0" smtClean="0">
                <a:solidFill>
                  <a:srgbClr val="000000"/>
                </a:solidFill>
                <a:latin typeface="+mj-lt"/>
              </a:rPr>
              <a:t>	= 	Sum over features</a:t>
            </a:r>
            <a:endParaRPr lang="en-US" sz="2400" dirty="0">
              <a:solidFill>
                <a:srgbClr val="000000"/>
              </a:solidFill>
              <a:latin typeface="+mj-lt"/>
            </a:endParaRPr>
          </a:p>
        </p:txBody>
      </p:sp>
      <p:grpSp>
        <p:nvGrpSpPr>
          <p:cNvPr id="22" name="Group 21"/>
          <p:cNvGrpSpPr/>
          <p:nvPr/>
        </p:nvGrpSpPr>
        <p:grpSpPr>
          <a:xfrm>
            <a:off x="5029200" y="609493"/>
            <a:ext cx="3834040" cy="2144909"/>
            <a:chOff x="5029200" y="609493"/>
            <a:chExt cx="3834040" cy="2144909"/>
          </a:xfrm>
        </p:grpSpPr>
        <p:pic>
          <p:nvPicPr>
            <p:cNvPr id="10" name="Picture 3"/>
            <p:cNvPicPr>
              <a:picLocks noChangeAspect="1" noChangeArrowheads="1"/>
            </p:cNvPicPr>
            <p:nvPr/>
          </p:nvPicPr>
          <p:blipFill>
            <a:blip r:embed="rId2"/>
            <a:srcRect/>
            <a:stretch>
              <a:fillRect/>
            </a:stretch>
          </p:blipFill>
          <p:spPr bwMode="auto">
            <a:xfrm>
              <a:off x="5029200" y="609493"/>
              <a:ext cx="3658014" cy="2144909"/>
            </a:xfrm>
            <a:prstGeom prst="rect">
              <a:avLst/>
            </a:prstGeom>
            <a:noFill/>
            <a:ln w="9525">
              <a:noFill/>
              <a:round/>
              <a:headEnd/>
              <a:tailEnd/>
            </a:ln>
          </p:spPr>
        </p:pic>
        <p:sp>
          <p:nvSpPr>
            <p:cNvPr id="11" name="Rectangle 4"/>
            <p:cNvSpPr>
              <a:spLocks noChangeArrowheads="1"/>
            </p:cNvSpPr>
            <p:nvPr/>
          </p:nvSpPr>
          <p:spPr bwMode="auto">
            <a:xfrm>
              <a:off x="8001000" y="2057400"/>
              <a:ext cx="862240" cy="253916"/>
            </a:xfrm>
            <a:prstGeom prst="rect">
              <a:avLst/>
            </a:prstGeom>
            <a:noFill/>
            <a:ln w="9525">
              <a:noFill/>
              <a:round/>
              <a:headEnd/>
              <a:tailEnd/>
            </a:ln>
          </p:spPr>
          <p:txBody>
            <a:bodyPr wrap="none" lIns="0" tIns="0" rIns="0" bIns="0">
              <a:spAutoFit/>
            </a:bodyPr>
            <a:lstStyle/>
            <a:p>
              <a:pP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solidFill>
                    <a:srgbClr val="000000"/>
                  </a:solidFill>
                  <a:latin typeface="+mj-lt"/>
                </a:rPr>
                <a:t>Casing 1 </a:t>
              </a:r>
            </a:p>
          </p:txBody>
        </p:sp>
      </p:grpSp>
      <p:grpSp>
        <p:nvGrpSpPr>
          <p:cNvPr id="21" name="Group 20"/>
          <p:cNvGrpSpPr/>
          <p:nvPr/>
        </p:nvGrpSpPr>
        <p:grpSpPr>
          <a:xfrm>
            <a:off x="5029200" y="2971800"/>
            <a:ext cx="3833625" cy="2209907"/>
            <a:chOff x="5029615" y="3124093"/>
            <a:chExt cx="3833625" cy="2209907"/>
          </a:xfrm>
        </p:grpSpPr>
        <p:pic>
          <p:nvPicPr>
            <p:cNvPr id="12" name="Picture 5"/>
            <p:cNvPicPr>
              <a:picLocks noChangeAspect="1" noChangeArrowheads="1"/>
            </p:cNvPicPr>
            <p:nvPr/>
          </p:nvPicPr>
          <p:blipFill>
            <a:blip r:embed="rId3"/>
            <a:srcRect/>
            <a:stretch>
              <a:fillRect/>
            </a:stretch>
          </p:blipFill>
          <p:spPr bwMode="auto">
            <a:xfrm>
              <a:off x="5029615" y="3124093"/>
              <a:ext cx="3657600" cy="2209907"/>
            </a:xfrm>
            <a:prstGeom prst="rect">
              <a:avLst/>
            </a:prstGeom>
            <a:noFill/>
            <a:ln w="9525">
              <a:noFill/>
              <a:round/>
              <a:headEnd/>
              <a:tailEnd/>
            </a:ln>
          </p:spPr>
        </p:pic>
        <p:sp>
          <p:nvSpPr>
            <p:cNvPr id="13" name="Rectangle 6"/>
            <p:cNvSpPr>
              <a:spLocks noChangeArrowheads="1"/>
            </p:cNvSpPr>
            <p:nvPr/>
          </p:nvSpPr>
          <p:spPr bwMode="auto">
            <a:xfrm>
              <a:off x="8001000" y="4724400"/>
              <a:ext cx="862240" cy="253916"/>
            </a:xfrm>
            <a:prstGeom prst="rect">
              <a:avLst/>
            </a:prstGeom>
            <a:noFill/>
            <a:ln w="9525">
              <a:noFill/>
              <a:round/>
              <a:headEnd/>
              <a:tailEnd/>
            </a:ln>
          </p:spPr>
          <p:txBody>
            <a:bodyPr wrap="none" lIns="0" tIns="0" rIns="0" bIns="0">
              <a:spAutoFit/>
            </a:bodyPr>
            <a:lstStyle/>
            <a:p>
              <a:pP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solidFill>
                    <a:srgbClr val="000000"/>
                  </a:solidFill>
                  <a:latin typeface="+mj-lt"/>
                </a:rPr>
                <a:t>Casing 2 </a:t>
              </a:r>
            </a:p>
          </p:txBody>
        </p:sp>
      </p:grpSp>
      <p:sp>
        <p:nvSpPr>
          <p:cNvPr id="9" name="Text Box 2"/>
          <p:cNvSpPr txBox="1">
            <a:spLocks noChangeArrowheads="1"/>
          </p:cNvSpPr>
          <p:nvPr/>
        </p:nvSpPr>
        <p:spPr bwMode="auto">
          <a:xfrm>
            <a:off x="381000" y="838200"/>
            <a:ext cx="4800600" cy="3276600"/>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34" charset="0"/>
              </a:rPr>
              <a:t>Collection of simple geometries</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34" charset="0"/>
              </a:rPr>
              <a:t>Allows the engineer to see how each feature is affects commonality</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400" dirty="0" smtClean="0">
              <a:solidFill>
                <a:srgbClr val="000000"/>
              </a:solidFill>
              <a:latin typeface="Calibri" pitchFamily="34" charset="0"/>
            </a:endParaRP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400" dirty="0" smtClean="0">
              <a:solidFill>
                <a:srgbClr val="000000"/>
              </a:solidFill>
              <a:latin typeface="Calibri" pitchFamily="34" charset="0"/>
            </a:endParaRP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baseline="-25000" dirty="0" smtClean="0">
              <a:solidFill>
                <a:srgbClr val="000000"/>
              </a:solidFill>
              <a:latin typeface="Calibri" pitchFamily="-112" charset="0"/>
            </a:endParaRP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baseline="-25000" dirty="0" smtClean="0">
              <a:solidFill>
                <a:srgbClr val="000000"/>
              </a:solidFill>
              <a:latin typeface="Calibri" pitchFamily="-112" charset="0"/>
            </a:endParaRP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dirty="0">
              <a:solidFill>
                <a:srgbClr val="000000"/>
              </a:solidFill>
              <a:latin typeface="Calibri" pitchFamily="-112" charset="0"/>
            </a:endParaRPr>
          </a:p>
        </p:txBody>
      </p:sp>
      <p:sp>
        <p:nvSpPr>
          <p:cNvPr id="14"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Complex Shapes</a:t>
            </a:r>
            <a:endParaRPr lang="en-GB" sz="4000" dirty="0">
              <a:solidFill>
                <a:srgbClr val="000000"/>
              </a:solidFill>
              <a:latin typeface="Calibri" pitchFamily="-112" charset="0"/>
            </a:endParaRPr>
          </a:p>
        </p:txBody>
      </p:sp>
      <p:pic>
        <p:nvPicPr>
          <p:cNvPr id="18" name="Picture 17" descr="Ctotc.jpg"/>
          <p:cNvPicPr>
            <a:picLocks noChangeAspect="1"/>
          </p:cNvPicPr>
          <p:nvPr/>
        </p:nvPicPr>
        <p:blipFill>
          <a:blip r:embed="rId4"/>
          <a:stretch>
            <a:fillRect/>
          </a:stretch>
        </p:blipFill>
        <p:spPr>
          <a:xfrm>
            <a:off x="457200" y="2971800"/>
            <a:ext cx="4203700" cy="1549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9144000" cy="4522788"/>
          </a:xfrm>
        </p:spPr>
        <p:txBody>
          <a:bodyPr/>
          <a:lstStyle/>
          <a:p>
            <a:r>
              <a:rPr lang="en-US" sz="2800" dirty="0" smtClean="0"/>
              <a:t>Provides more reasonable commonality</a:t>
            </a:r>
          </a:p>
          <a:p>
            <a:pPr lvl="1"/>
            <a:r>
              <a:rPr lang="en-US" sz="2400" dirty="0" smtClean="0"/>
              <a:t>Absence of feature not as weighty in simple components</a:t>
            </a:r>
          </a:p>
          <a:p>
            <a:pPr lvl="1"/>
            <a:r>
              <a:rPr lang="en-US" sz="2400" dirty="0" smtClean="0"/>
              <a:t>Absence of feature in complex components still relatively marginalized</a:t>
            </a:r>
          </a:p>
        </p:txBody>
      </p:sp>
      <p:sp>
        <p:nvSpPr>
          <p:cNvPr id="5" name="Cube 4"/>
          <p:cNvSpPr/>
          <p:nvPr/>
        </p:nvSpPr>
        <p:spPr bwMode="auto">
          <a:xfrm>
            <a:off x="5638800" y="2819400"/>
            <a:ext cx="1676400" cy="1600200"/>
          </a:xfrm>
          <a:prstGeom prst="cub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grpSp>
        <p:nvGrpSpPr>
          <p:cNvPr id="21" name="Group 20"/>
          <p:cNvGrpSpPr/>
          <p:nvPr/>
        </p:nvGrpSpPr>
        <p:grpSpPr>
          <a:xfrm>
            <a:off x="7239000" y="4648200"/>
            <a:ext cx="1676400" cy="1600200"/>
            <a:chOff x="6781800" y="4724400"/>
            <a:chExt cx="1676400" cy="1600200"/>
          </a:xfrm>
        </p:grpSpPr>
        <p:sp>
          <p:nvSpPr>
            <p:cNvPr id="6" name="Cube 5"/>
            <p:cNvSpPr/>
            <p:nvPr/>
          </p:nvSpPr>
          <p:spPr bwMode="auto">
            <a:xfrm>
              <a:off x="6781800" y="4724400"/>
              <a:ext cx="1676400" cy="1600200"/>
            </a:xfrm>
            <a:prstGeom prst="cub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7" name="Oval 6"/>
            <p:cNvSpPr/>
            <p:nvPr/>
          </p:nvSpPr>
          <p:spPr bwMode="auto">
            <a:xfrm>
              <a:off x="7315200" y="4800600"/>
              <a:ext cx="533400" cy="228600"/>
            </a:xfrm>
            <a:prstGeom prst="ellipse">
              <a:avLst/>
            </a:prstGeom>
            <a:ln w="19050" cap="flat" cmpd="sng" algn="ctr">
              <a:solidFill>
                <a:schemeClr val="accent4"/>
              </a:solidFill>
              <a:prstDash val="solid"/>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8" name="Oval 7"/>
            <p:cNvSpPr/>
            <p:nvPr/>
          </p:nvSpPr>
          <p:spPr bwMode="auto">
            <a:xfrm>
              <a:off x="7315200" y="5943600"/>
              <a:ext cx="533400" cy="228600"/>
            </a:xfrm>
            <a:prstGeom prst="ellipse">
              <a:avLst/>
            </a:prstGeom>
            <a:ln w="19050" cap="flat" cmpd="sng" algn="ctr">
              <a:solidFill>
                <a:schemeClr val="accent4"/>
              </a:solidFill>
              <a:prstDash val="sysDash"/>
              <a:round/>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cxnSp>
          <p:nvCxnSpPr>
            <p:cNvPr id="10" name="Straight Connector 9"/>
            <p:cNvCxnSpPr>
              <a:stCxn id="7" idx="2"/>
              <a:endCxn id="8" idx="2"/>
            </p:cNvCxnSpPr>
            <p:nvPr/>
          </p:nvCxnSpPr>
          <p:spPr bwMode="auto">
            <a:xfrm rot="10800000" flipV="1">
              <a:off x="7315200" y="4914900"/>
              <a:ext cx="1588" cy="1143000"/>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1" name="Straight Connector 10"/>
            <p:cNvCxnSpPr>
              <a:stCxn id="7" idx="6"/>
              <a:endCxn id="8" idx="6"/>
            </p:cNvCxnSpPr>
            <p:nvPr/>
          </p:nvCxnSpPr>
          <p:spPr bwMode="auto">
            <a:xfrm>
              <a:off x="7848600" y="4914900"/>
              <a:ext cx="1588" cy="1143000"/>
            </a:xfrm>
            <a:prstGeom prst="line">
              <a:avLst/>
            </a:prstGeom>
            <a:solidFill>
              <a:srgbClr val="00B8FF"/>
            </a:solidFill>
            <a:ln w="19050" cap="flat" cmpd="sng" algn="ctr">
              <a:solidFill>
                <a:schemeClr val="tx1"/>
              </a:solidFill>
              <a:prstDash val="sysDash"/>
              <a:round/>
              <a:headEnd type="none" w="med" len="med"/>
              <a:tailEnd type="none" w="med" len="med"/>
            </a:ln>
            <a:effectLst/>
          </p:spPr>
        </p:cxnSp>
      </p:grpSp>
      <p:grpSp>
        <p:nvGrpSpPr>
          <p:cNvPr id="23" name="Group 22"/>
          <p:cNvGrpSpPr/>
          <p:nvPr/>
        </p:nvGrpSpPr>
        <p:grpSpPr>
          <a:xfrm>
            <a:off x="457200" y="3200400"/>
            <a:ext cx="6096000" cy="3234267"/>
            <a:chOff x="0" y="2785110"/>
            <a:chExt cx="7676651" cy="4072890"/>
          </a:xfrm>
        </p:grpSpPr>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2785110"/>
              <a:ext cx="7676651" cy="4072890"/>
            </a:xfrm>
            <a:prstGeom prst="rect">
              <a:avLst/>
            </a:prstGeom>
          </p:spPr>
        </p:pic>
        <p:sp>
          <p:nvSpPr>
            <p:cNvPr id="22" name="TextBox 21"/>
            <p:cNvSpPr txBox="1"/>
            <p:nvPr/>
          </p:nvSpPr>
          <p:spPr>
            <a:xfrm>
              <a:off x="1631288" y="2785110"/>
              <a:ext cx="4711430" cy="406959"/>
            </a:xfrm>
            <a:prstGeom prst="rect">
              <a:avLst/>
            </a:prstGeom>
            <a:noFill/>
          </p:spPr>
          <p:txBody>
            <a:bodyPr wrap="none" rtlCol="0">
              <a:spAutoFit/>
            </a:bodyPr>
            <a:lstStyle/>
            <a:p>
              <a:r>
                <a:rPr lang="en-US" sz="2000" dirty="0" smtClean="0">
                  <a:solidFill>
                    <a:srgbClr val="000000"/>
                  </a:solidFill>
                  <a:latin typeface="+mj-lt"/>
                </a:rPr>
                <a:t>Commonality vs. Ratio of Features</a:t>
              </a:r>
              <a:endParaRPr lang="en-US" sz="2000" dirty="0">
                <a:solidFill>
                  <a:srgbClr val="000000"/>
                </a:solidFill>
                <a:latin typeface="+mj-lt"/>
              </a:endParaRPr>
            </a:p>
          </p:txBody>
        </p:sp>
      </p:grpSp>
      <p:sp>
        <p:nvSpPr>
          <p:cNvPr id="24" name="TextBox 23"/>
          <p:cNvSpPr txBox="1"/>
          <p:nvPr/>
        </p:nvSpPr>
        <p:spPr>
          <a:xfrm>
            <a:off x="5715000" y="4495800"/>
            <a:ext cx="1342660" cy="300082"/>
          </a:xfrm>
          <a:prstGeom prst="rect">
            <a:avLst/>
          </a:prstGeom>
          <a:noFill/>
        </p:spPr>
        <p:txBody>
          <a:bodyPr wrap="none" rtlCol="0">
            <a:spAutoFit/>
          </a:bodyPr>
          <a:lstStyle/>
          <a:p>
            <a:r>
              <a:rPr lang="en-US" dirty="0" smtClean="0">
                <a:solidFill>
                  <a:srgbClr val="000000"/>
                </a:solidFill>
                <a:latin typeface="+mj-lt"/>
              </a:rPr>
              <a:t>One Feature</a:t>
            </a:r>
            <a:endParaRPr lang="en-US" dirty="0">
              <a:solidFill>
                <a:srgbClr val="000000"/>
              </a:solidFill>
              <a:latin typeface="+mj-lt"/>
            </a:endParaRPr>
          </a:p>
        </p:txBody>
      </p:sp>
      <p:sp>
        <p:nvSpPr>
          <p:cNvPr id="25" name="TextBox 24"/>
          <p:cNvSpPr txBox="1"/>
          <p:nvPr/>
        </p:nvSpPr>
        <p:spPr>
          <a:xfrm>
            <a:off x="7239000" y="6324600"/>
            <a:ext cx="1431364" cy="300082"/>
          </a:xfrm>
          <a:prstGeom prst="rect">
            <a:avLst/>
          </a:prstGeom>
          <a:noFill/>
        </p:spPr>
        <p:txBody>
          <a:bodyPr wrap="none" rtlCol="0">
            <a:spAutoFit/>
          </a:bodyPr>
          <a:lstStyle/>
          <a:p>
            <a:r>
              <a:rPr lang="en-US" dirty="0" smtClean="0">
                <a:solidFill>
                  <a:srgbClr val="000000"/>
                </a:solidFill>
                <a:latin typeface="+mj-lt"/>
              </a:rPr>
              <a:t>Two Features</a:t>
            </a:r>
            <a:endParaRPr lang="en-US" dirty="0">
              <a:solidFill>
                <a:srgbClr val="000000"/>
              </a:solidFill>
              <a:latin typeface="+mj-lt"/>
            </a:endParaRPr>
          </a:p>
        </p:txBody>
      </p:sp>
      <p:sp>
        <p:nvSpPr>
          <p:cNvPr id="1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Complex Shapes</a:t>
            </a:r>
            <a:endParaRPr lang="en-GB" sz="4000" dirty="0">
              <a:solidFill>
                <a:srgbClr val="000000"/>
              </a:solidFill>
              <a:latin typeface="Calibri" pitchFamily="-11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47107" name="Text Box 2"/>
          <p:cNvSpPr txBox="1">
            <a:spLocks noChangeArrowheads="1"/>
          </p:cNvSpPr>
          <p:nvPr/>
        </p:nvSpPr>
        <p:spPr bwMode="auto">
          <a:xfrm>
            <a:off x="381000" y="762000"/>
            <a:ext cx="86106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Step 1: Identify components to be compared within a set of products</a:t>
            </a:r>
          </a:p>
        </p:txBody>
      </p:sp>
      <p:pic>
        <p:nvPicPr>
          <p:cNvPr id="4" name="Picture 3" descr="Vacuum Cleaner 1.JPG"/>
          <p:cNvPicPr>
            <a:picLocks noChangeAspect="1"/>
          </p:cNvPicPr>
          <p:nvPr/>
        </p:nvPicPr>
        <p:blipFill>
          <a:blip r:embed="rId3"/>
          <a:stretch>
            <a:fillRect/>
          </a:stretch>
        </p:blipFill>
        <p:spPr>
          <a:xfrm>
            <a:off x="914400" y="1676400"/>
            <a:ext cx="1955377" cy="4724400"/>
          </a:xfrm>
          <a:prstGeom prst="rect">
            <a:avLst/>
          </a:prstGeom>
        </p:spPr>
      </p:pic>
      <p:pic>
        <p:nvPicPr>
          <p:cNvPr id="5" name="Picture 4" descr="Vacuum Cleaner 2.JPG"/>
          <p:cNvPicPr>
            <a:picLocks noChangeAspect="1"/>
          </p:cNvPicPr>
          <p:nvPr/>
        </p:nvPicPr>
        <p:blipFill>
          <a:blip r:embed="rId4"/>
          <a:stretch>
            <a:fillRect/>
          </a:stretch>
        </p:blipFill>
        <p:spPr>
          <a:xfrm>
            <a:off x="3733800" y="1524000"/>
            <a:ext cx="1849120" cy="4876800"/>
          </a:xfrm>
          <a:prstGeom prst="rect">
            <a:avLst/>
          </a:prstGeom>
        </p:spPr>
      </p:pic>
      <p:pic>
        <p:nvPicPr>
          <p:cNvPr id="6" name="Picture 5" descr="Vacuum Cleaner 3.JPG"/>
          <p:cNvPicPr>
            <a:picLocks noChangeAspect="1"/>
          </p:cNvPicPr>
          <p:nvPr/>
        </p:nvPicPr>
        <p:blipFill>
          <a:blip r:embed="rId5"/>
          <a:stretch>
            <a:fillRect/>
          </a:stretch>
        </p:blipFill>
        <p:spPr>
          <a:xfrm>
            <a:off x="6400800" y="1523999"/>
            <a:ext cx="1828800" cy="4846881"/>
          </a:xfrm>
          <a:prstGeom prst="rect">
            <a:avLst/>
          </a:prstGeom>
        </p:spPr>
      </p:pic>
      <p:sp>
        <p:nvSpPr>
          <p:cNvPr id="7" name="TextBox 6"/>
          <p:cNvSpPr txBox="1"/>
          <p:nvPr/>
        </p:nvSpPr>
        <p:spPr>
          <a:xfrm>
            <a:off x="1371600" y="6324600"/>
            <a:ext cx="1210588" cy="323165"/>
          </a:xfrm>
          <a:prstGeom prst="rect">
            <a:avLst/>
          </a:prstGeom>
          <a:noFill/>
        </p:spPr>
        <p:txBody>
          <a:bodyPr wrap="none" rtlCol="0">
            <a:spAutoFit/>
          </a:bodyPr>
          <a:lstStyle/>
          <a:p>
            <a:r>
              <a:rPr lang="en-US" sz="2000" dirty="0" smtClean="0">
                <a:solidFill>
                  <a:srgbClr val="000000"/>
                </a:solidFill>
                <a:latin typeface="+mj-lt"/>
              </a:rPr>
              <a:t>Vacuum 1</a:t>
            </a:r>
            <a:endParaRPr lang="en-US" sz="2000" dirty="0">
              <a:solidFill>
                <a:srgbClr val="000000"/>
              </a:solidFill>
              <a:latin typeface="+mj-lt"/>
            </a:endParaRPr>
          </a:p>
        </p:txBody>
      </p:sp>
      <p:sp>
        <p:nvSpPr>
          <p:cNvPr id="8" name="TextBox 7"/>
          <p:cNvSpPr txBox="1"/>
          <p:nvPr/>
        </p:nvSpPr>
        <p:spPr>
          <a:xfrm>
            <a:off x="4038600" y="6324600"/>
            <a:ext cx="1209586" cy="323165"/>
          </a:xfrm>
          <a:prstGeom prst="rect">
            <a:avLst/>
          </a:prstGeom>
          <a:noFill/>
        </p:spPr>
        <p:txBody>
          <a:bodyPr wrap="none" rtlCol="0">
            <a:spAutoFit/>
          </a:bodyPr>
          <a:lstStyle/>
          <a:p>
            <a:r>
              <a:rPr lang="en-US" sz="2000" dirty="0" smtClean="0">
                <a:solidFill>
                  <a:srgbClr val="000000"/>
                </a:solidFill>
                <a:latin typeface="+mj-lt"/>
              </a:rPr>
              <a:t>Vacuum 2</a:t>
            </a:r>
            <a:endParaRPr lang="en-US" sz="2000" dirty="0">
              <a:solidFill>
                <a:srgbClr val="000000"/>
              </a:solidFill>
              <a:latin typeface="+mj-lt"/>
            </a:endParaRPr>
          </a:p>
        </p:txBody>
      </p:sp>
      <p:sp>
        <p:nvSpPr>
          <p:cNvPr id="9" name="TextBox 8"/>
          <p:cNvSpPr txBox="1"/>
          <p:nvPr/>
        </p:nvSpPr>
        <p:spPr>
          <a:xfrm>
            <a:off x="6705600" y="6324600"/>
            <a:ext cx="1209586" cy="323165"/>
          </a:xfrm>
          <a:prstGeom prst="rect">
            <a:avLst/>
          </a:prstGeom>
          <a:noFill/>
        </p:spPr>
        <p:txBody>
          <a:bodyPr wrap="none" rtlCol="0">
            <a:spAutoFit/>
          </a:bodyPr>
          <a:lstStyle/>
          <a:p>
            <a:r>
              <a:rPr lang="en-US" sz="2000" dirty="0" smtClean="0">
                <a:solidFill>
                  <a:srgbClr val="000000"/>
                </a:solidFill>
                <a:latin typeface="+mj-lt"/>
              </a:rPr>
              <a:t>Vacuum 3</a:t>
            </a:r>
            <a:endParaRPr lang="en-US" sz="2000" dirty="0">
              <a:solidFill>
                <a:srgbClr val="000000"/>
              </a:solidFill>
              <a:latin typeface="+mj-lt"/>
            </a:endParaRPr>
          </a:p>
        </p:txBody>
      </p:sp>
      <p:sp>
        <p:nvSpPr>
          <p:cNvPr id="14" name="TextBox 13"/>
          <p:cNvSpPr txBox="1"/>
          <p:nvPr/>
        </p:nvSpPr>
        <p:spPr>
          <a:xfrm>
            <a:off x="3124200" y="3200400"/>
            <a:ext cx="184666" cy="300082"/>
          </a:xfrm>
          <a:prstGeom prst="rect">
            <a:avLst/>
          </a:prstGeom>
          <a:noFill/>
        </p:spPr>
        <p:txBody>
          <a:bodyPr wrap="none" rtlCol="0">
            <a:spAutoFit/>
          </a:bodyPr>
          <a:lstStyle/>
          <a:p>
            <a:endParaRPr lang="en-US" dirty="0"/>
          </a:p>
        </p:txBody>
      </p:sp>
      <p:pic>
        <p:nvPicPr>
          <p:cNvPr id="16" name="Picture 15" descr="Crevice Tool 1.JPG"/>
          <p:cNvPicPr>
            <a:picLocks noChangeAspect="1"/>
          </p:cNvPicPr>
          <p:nvPr/>
        </p:nvPicPr>
        <p:blipFill>
          <a:blip r:embed="rId6"/>
          <a:stretch>
            <a:fillRect/>
          </a:stretch>
        </p:blipFill>
        <p:spPr>
          <a:xfrm>
            <a:off x="2514600" y="1752600"/>
            <a:ext cx="304800" cy="1102796"/>
          </a:xfrm>
          <a:prstGeom prst="rect">
            <a:avLst/>
          </a:prstGeom>
        </p:spPr>
      </p:pic>
      <p:pic>
        <p:nvPicPr>
          <p:cNvPr id="17" name="Picture 16" descr="Crevice Tool 2.JPG"/>
          <p:cNvPicPr>
            <a:picLocks noChangeAspect="1"/>
          </p:cNvPicPr>
          <p:nvPr/>
        </p:nvPicPr>
        <p:blipFill>
          <a:blip r:embed="rId7"/>
          <a:stretch>
            <a:fillRect/>
          </a:stretch>
        </p:blipFill>
        <p:spPr>
          <a:xfrm>
            <a:off x="5257800" y="1676400"/>
            <a:ext cx="273332" cy="11622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47107" name="Text Box 2"/>
          <p:cNvSpPr txBox="1">
            <a:spLocks noChangeArrowheads="1"/>
          </p:cNvSpPr>
          <p:nvPr/>
        </p:nvSpPr>
        <p:spPr bwMode="auto">
          <a:xfrm>
            <a:off x="381000" y="762000"/>
            <a:ext cx="86106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Step 1: Identify components to be compared within a set of products</a:t>
            </a:r>
          </a:p>
        </p:txBody>
      </p:sp>
      <p:pic>
        <p:nvPicPr>
          <p:cNvPr id="4" name="Picture 3" descr="Vacuum Cleaner 1.JPG"/>
          <p:cNvPicPr>
            <a:picLocks noChangeAspect="1"/>
          </p:cNvPicPr>
          <p:nvPr/>
        </p:nvPicPr>
        <p:blipFill>
          <a:blip r:embed="rId3"/>
          <a:stretch>
            <a:fillRect/>
          </a:stretch>
        </p:blipFill>
        <p:spPr>
          <a:xfrm>
            <a:off x="914400" y="1676400"/>
            <a:ext cx="1955377" cy="4724400"/>
          </a:xfrm>
          <a:prstGeom prst="rect">
            <a:avLst/>
          </a:prstGeom>
        </p:spPr>
      </p:pic>
      <p:pic>
        <p:nvPicPr>
          <p:cNvPr id="5" name="Picture 4" descr="Vacuum Cleaner 2.JPG"/>
          <p:cNvPicPr>
            <a:picLocks noChangeAspect="1"/>
          </p:cNvPicPr>
          <p:nvPr/>
        </p:nvPicPr>
        <p:blipFill>
          <a:blip r:embed="rId4"/>
          <a:stretch>
            <a:fillRect/>
          </a:stretch>
        </p:blipFill>
        <p:spPr>
          <a:xfrm>
            <a:off x="3733800" y="1524000"/>
            <a:ext cx="1849120" cy="4876800"/>
          </a:xfrm>
          <a:prstGeom prst="rect">
            <a:avLst/>
          </a:prstGeom>
        </p:spPr>
      </p:pic>
      <p:pic>
        <p:nvPicPr>
          <p:cNvPr id="6" name="Picture 5" descr="Vacuum Cleaner 3.JPG"/>
          <p:cNvPicPr>
            <a:picLocks noChangeAspect="1"/>
          </p:cNvPicPr>
          <p:nvPr/>
        </p:nvPicPr>
        <p:blipFill>
          <a:blip r:embed="rId5"/>
          <a:stretch>
            <a:fillRect/>
          </a:stretch>
        </p:blipFill>
        <p:spPr>
          <a:xfrm>
            <a:off x="6400800" y="1523999"/>
            <a:ext cx="1828800" cy="4846881"/>
          </a:xfrm>
          <a:prstGeom prst="rect">
            <a:avLst/>
          </a:prstGeom>
        </p:spPr>
      </p:pic>
      <p:sp>
        <p:nvSpPr>
          <p:cNvPr id="7" name="TextBox 6"/>
          <p:cNvSpPr txBox="1"/>
          <p:nvPr/>
        </p:nvSpPr>
        <p:spPr>
          <a:xfrm>
            <a:off x="1371600" y="6324600"/>
            <a:ext cx="1210588" cy="323165"/>
          </a:xfrm>
          <a:prstGeom prst="rect">
            <a:avLst/>
          </a:prstGeom>
          <a:noFill/>
        </p:spPr>
        <p:txBody>
          <a:bodyPr wrap="none" rtlCol="0">
            <a:spAutoFit/>
          </a:bodyPr>
          <a:lstStyle/>
          <a:p>
            <a:r>
              <a:rPr lang="en-US" sz="2000" dirty="0" smtClean="0">
                <a:solidFill>
                  <a:srgbClr val="000000"/>
                </a:solidFill>
                <a:latin typeface="+mj-lt"/>
              </a:rPr>
              <a:t>Vacuum 1</a:t>
            </a:r>
            <a:endParaRPr lang="en-US" sz="2000" dirty="0">
              <a:solidFill>
                <a:srgbClr val="000000"/>
              </a:solidFill>
              <a:latin typeface="+mj-lt"/>
            </a:endParaRPr>
          </a:p>
        </p:txBody>
      </p:sp>
      <p:sp>
        <p:nvSpPr>
          <p:cNvPr id="8" name="TextBox 7"/>
          <p:cNvSpPr txBox="1"/>
          <p:nvPr/>
        </p:nvSpPr>
        <p:spPr>
          <a:xfrm>
            <a:off x="4038600" y="6324600"/>
            <a:ext cx="1209586" cy="323165"/>
          </a:xfrm>
          <a:prstGeom prst="rect">
            <a:avLst/>
          </a:prstGeom>
          <a:noFill/>
        </p:spPr>
        <p:txBody>
          <a:bodyPr wrap="none" rtlCol="0">
            <a:spAutoFit/>
          </a:bodyPr>
          <a:lstStyle/>
          <a:p>
            <a:r>
              <a:rPr lang="en-US" sz="2000" dirty="0" smtClean="0">
                <a:solidFill>
                  <a:srgbClr val="000000"/>
                </a:solidFill>
                <a:latin typeface="+mj-lt"/>
              </a:rPr>
              <a:t>Vacuum 2</a:t>
            </a:r>
            <a:endParaRPr lang="en-US" sz="2000" dirty="0">
              <a:solidFill>
                <a:srgbClr val="000000"/>
              </a:solidFill>
              <a:latin typeface="+mj-lt"/>
            </a:endParaRPr>
          </a:p>
        </p:txBody>
      </p:sp>
      <p:sp>
        <p:nvSpPr>
          <p:cNvPr id="9" name="TextBox 8"/>
          <p:cNvSpPr txBox="1"/>
          <p:nvPr/>
        </p:nvSpPr>
        <p:spPr>
          <a:xfrm>
            <a:off x="6705600" y="6324600"/>
            <a:ext cx="1209586" cy="323165"/>
          </a:xfrm>
          <a:prstGeom prst="rect">
            <a:avLst/>
          </a:prstGeom>
          <a:noFill/>
        </p:spPr>
        <p:txBody>
          <a:bodyPr wrap="none" rtlCol="0">
            <a:spAutoFit/>
          </a:bodyPr>
          <a:lstStyle/>
          <a:p>
            <a:r>
              <a:rPr lang="en-US" sz="2000" dirty="0" smtClean="0">
                <a:solidFill>
                  <a:srgbClr val="000000"/>
                </a:solidFill>
                <a:latin typeface="+mj-lt"/>
              </a:rPr>
              <a:t>Vacuum 3</a:t>
            </a:r>
            <a:endParaRPr lang="en-US" sz="2000" dirty="0">
              <a:solidFill>
                <a:srgbClr val="000000"/>
              </a:solidFill>
              <a:latin typeface="+mj-lt"/>
            </a:endParaRPr>
          </a:p>
        </p:txBody>
      </p:sp>
      <p:sp>
        <p:nvSpPr>
          <p:cNvPr id="10" name="TextBox 9"/>
          <p:cNvSpPr txBox="1"/>
          <p:nvPr/>
        </p:nvSpPr>
        <p:spPr>
          <a:xfrm>
            <a:off x="228600" y="2895600"/>
            <a:ext cx="849436" cy="300082"/>
          </a:xfrm>
          <a:prstGeom prst="rect">
            <a:avLst/>
          </a:prstGeom>
          <a:noFill/>
        </p:spPr>
        <p:txBody>
          <a:bodyPr wrap="none" rtlCol="0">
            <a:spAutoFit/>
          </a:bodyPr>
          <a:lstStyle/>
          <a:p>
            <a:r>
              <a:rPr lang="en-US" dirty="0" smtClean="0">
                <a:solidFill>
                  <a:srgbClr val="000000"/>
                </a:solidFill>
                <a:latin typeface="+mj-lt"/>
              </a:rPr>
              <a:t>Handle</a:t>
            </a:r>
            <a:endParaRPr lang="en-US" dirty="0">
              <a:solidFill>
                <a:srgbClr val="000000"/>
              </a:solidFill>
              <a:latin typeface="+mj-lt"/>
            </a:endParaRPr>
          </a:p>
        </p:txBody>
      </p:sp>
      <p:sp>
        <p:nvSpPr>
          <p:cNvPr id="11" name="TextBox 10"/>
          <p:cNvSpPr txBox="1"/>
          <p:nvPr/>
        </p:nvSpPr>
        <p:spPr>
          <a:xfrm>
            <a:off x="7620000" y="3581400"/>
            <a:ext cx="1426743" cy="300082"/>
          </a:xfrm>
          <a:prstGeom prst="rect">
            <a:avLst/>
          </a:prstGeom>
          <a:noFill/>
        </p:spPr>
        <p:txBody>
          <a:bodyPr wrap="none" rtlCol="0">
            <a:spAutoFit/>
          </a:bodyPr>
          <a:lstStyle/>
          <a:p>
            <a:r>
              <a:rPr lang="en-US" dirty="0" smtClean="0">
                <a:solidFill>
                  <a:srgbClr val="000000"/>
                </a:solidFill>
                <a:latin typeface="+mj-lt"/>
              </a:rPr>
              <a:t>Container Lid</a:t>
            </a:r>
            <a:endParaRPr lang="en-US" dirty="0">
              <a:solidFill>
                <a:srgbClr val="000000"/>
              </a:solidFill>
              <a:latin typeface="+mj-lt"/>
            </a:endParaRPr>
          </a:p>
        </p:txBody>
      </p:sp>
      <p:sp>
        <p:nvSpPr>
          <p:cNvPr id="12" name="TextBox 11"/>
          <p:cNvSpPr txBox="1"/>
          <p:nvPr/>
        </p:nvSpPr>
        <p:spPr>
          <a:xfrm>
            <a:off x="7635767" y="4876800"/>
            <a:ext cx="1508233" cy="300082"/>
          </a:xfrm>
          <a:prstGeom prst="rect">
            <a:avLst/>
          </a:prstGeom>
          <a:noFill/>
        </p:spPr>
        <p:txBody>
          <a:bodyPr wrap="none" rtlCol="0">
            <a:spAutoFit/>
          </a:bodyPr>
          <a:lstStyle/>
          <a:p>
            <a:r>
              <a:rPr lang="en-US" dirty="0" smtClean="0">
                <a:solidFill>
                  <a:srgbClr val="000000"/>
                </a:solidFill>
                <a:latin typeface="+mj-lt"/>
              </a:rPr>
              <a:t>Dirt Container</a:t>
            </a:r>
            <a:endParaRPr lang="en-US" dirty="0">
              <a:solidFill>
                <a:srgbClr val="000000"/>
              </a:solidFill>
              <a:latin typeface="+mj-lt"/>
            </a:endParaRPr>
          </a:p>
        </p:txBody>
      </p:sp>
      <p:sp>
        <p:nvSpPr>
          <p:cNvPr id="13" name="TextBox 12"/>
          <p:cNvSpPr txBox="1"/>
          <p:nvPr/>
        </p:nvSpPr>
        <p:spPr>
          <a:xfrm>
            <a:off x="5715000" y="5715000"/>
            <a:ext cx="838200" cy="493981"/>
          </a:xfrm>
          <a:prstGeom prst="rect">
            <a:avLst/>
          </a:prstGeom>
          <a:noFill/>
        </p:spPr>
        <p:txBody>
          <a:bodyPr wrap="square" rtlCol="0">
            <a:spAutoFit/>
          </a:bodyPr>
          <a:lstStyle/>
          <a:p>
            <a:pPr algn="ctr"/>
            <a:r>
              <a:rPr lang="en-US" dirty="0" smtClean="0">
                <a:solidFill>
                  <a:srgbClr val="000000"/>
                </a:solidFill>
                <a:latin typeface="+mj-lt"/>
              </a:rPr>
              <a:t>Motor Casing</a:t>
            </a:r>
            <a:endParaRPr lang="en-US" dirty="0">
              <a:solidFill>
                <a:srgbClr val="000000"/>
              </a:solidFill>
              <a:latin typeface="+mj-lt"/>
            </a:endParaRPr>
          </a:p>
        </p:txBody>
      </p:sp>
      <p:sp>
        <p:nvSpPr>
          <p:cNvPr id="14" name="TextBox 13"/>
          <p:cNvSpPr txBox="1"/>
          <p:nvPr/>
        </p:nvSpPr>
        <p:spPr>
          <a:xfrm>
            <a:off x="3124200" y="3200400"/>
            <a:ext cx="184666" cy="300082"/>
          </a:xfrm>
          <a:prstGeom prst="rect">
            <a:avLst/>
          </a:prstGeom>
          <a:noFill/>
        </p:spPr>
        <p:txBody>
          <a:bodyPr wrap="none" rtlCol="0">
            <a:spAutoFit/>
          </a:bodyPr>
          <a:lstStyle/>
          <a:p>
            <a:endParaRPr lang="en-US" dirty="0"/>
          </a:p>
        </p:txBody>
      </p:sp>
      <p:sp>
        <p:nvSpPr>
          <p:cNvPr id="15" name="TextBox 14"/>
          <p:cNvSpPr txBox="1"/>
          <p:nvPr/>
        </p:nvSpPr>
        <p:spPr>
          <a:xfrm>
            <a:off x="3276600" y="3429000"/>
            <a:ext cx="762000" cy="493981"/>
          </a:xfrm>
          <a:prstGeom prst="rect">
            <a:avLst/>
          </a:prstGeom>
          <a:noFill/>
        </p:spPr>
        <p:txBody>
          <a:bodyPr wrap="square" rtlCol="0">
            <a:spAutoFit/>
          </a:bodyPr>
          <a:lstStyle/>
          <a:p>
            <a:pPr algn="ctr"/>
            <a:r>
              <a:rPr lang="en-US" dirty="0" smtClean="0">
                <a:solidFill>
                  <a:srgbClr val="000000"/>
                </a:solidFill>
                <a:latin typeface="+mj-lt"/>
              </a:rPr>
              <a:t>Tool Caddy</a:t>
            </a:r>
          </a:p>
        </p:txBody>
      </p:sp>
      <p:pic>
        <p:nvPicPr>
          <p:cNvPr id="16" name="Picture 15" descr="Crevice Tool 1.JPG"/>
          <p:cNvPicPr>
            <a:picLocks noChangeAspect="1"/>
          </p:cNvPicPr>
          <p:nvPr/>
        </p:nvPicPr>
        <p:blipFill>
          <a:blip r:embed="rId6"/>
          <a:stretch>
            <a:fillRect/>
          </a:stretch>
        </p:blipFill>
        <p:spPr>
          <a:xfrm>
            <a:off x="2514600" y="1752600"/>
            <a:ext cx="304800" cy="1102796"/>
          </a:xfrm>
          <a:prstGeom prst="rect">
            <a:avLst/>
          </a:prstGeom>
        </p:spPr>
      </p:pic>
      <p:pic>
        <p:nvPicPr>
          <p:cNvPr id="17" name="Picture 16" descr="Crevice Tool 2.JPG"/>
          <p:cNvPicPr>
            <a:picLocks noChangeAspect="1"/>
          </p:cNvPicPr>
          <p:nvPr/>
        </p:nvPicPr>
        <p:blipFill>
          <a:blip r:embed="rId7"/>
          <a:stretch>
            <a:fillRect/>
          </a:stretch>
        </p:blipFill>
        <p:spPr>
          <a:xfrm>
            <a:off x="5257800" y="1676400"/>
            <a:ext cx="273332" cy="1162200"/>
          </a:xfrm>
          <a:prstGeom prst="rect">
            <a:avLst/>
          </a:prstGeom>
        </p:spPr>
      </p:pic>
      <p:sp>
        <p:nvSpPr>
          <p:cNvPr id="19" name="TextBox 18"/>
          <p:cNvSpPr txBox="1"/>
          <p:nvPr/>
        </p:nvSpPr>
        <p:spPr>
          <a:xfrm>
            <a:off x="4953000" y="2971800"/>
            <a:ext cx="914399" cy="493981"/>
          </a:xfrm>
          <a:prstGeom prst="rect">
            <a:avLst/>
          </a:prstGeom>
          <a:noFill/>
        </p:spPr>
        <p:txBody>
          <a:bodyPr wrap="square" rtlCol="0">
            <a:spAutoFit/>
          </a:bodyPr>
          <a:lstStyle/>
          <a:p>
            <a:pPr algn="ctr"/>
            <a:r>
              <a:rPr lang="en-US" dirty="0" smtClean="0">
                <a:solidFill>
                  <a:srgbClr val="000000"/>
                </a:solidFill>
                <a:latin typeface="+mj-lt"/>
              </a:rPr>
              <a:t>Crevice Tool</a:t>
            </a:r>
            <a:endParaRPr lang="en-US" dirty="0">
              <a:solidFill>
                <a:srgbClr val="000000"/>
              </a:solidFill>
              <a:latin typeface="+mj-lt"/>
            </a:endParaRPr>
          </a:p>
        </p:txBody>
      </p:sp>
      <p:sp>
        <p:nvSpPr>
          <p:cNvPr id="21" name="TextBox 20"/>
          <p:cNvSpPr txBox="1"/>
          <p:nvPr/>
        </p:nvSpPr>
        <p:spPr>
          <a:xfrm>
            <a:off x="457200" y="4419600"/>
            <a:ext cx="1066800" cy="493981"/>
          </a:xfrm>
          <a:prstGeom prst="rect">
            <a:avLst/>
          </a:prstGeom>
          <a:noFill/>
        </p:spPr>
        <p:txBody>
          <a:bodyPr wrap="square" rtlCol="0">
            <a:spAutoFit/>
          </a:bodyPr>
          <a:lstStyle/>
          <a:p>
            <a:r>
              <a:rPr lang="en-US" dirty="0" smtClean="0">
                <a:solidFill>
                  <a:srgbClr val="000000"/>
                </a:solidFill>
                <a:latin typeface="+mj-lt"/>
              </a:rPr>
              <a:t>Back Support</a:t>
            </a:r>
            <a:endParaRPr lang="en-US" dirty="0">
              <a:solidFill>
                <a:srgbClr val="000000"/>
              </a:solidFill>
              <a:latin typeface="+mj-lt"/>
            </a:endParaRPr>
          </a:p>
        </p:txBody>
      </p:sp>
      <p:sp>
        <p:nvSpPr>
          <p:cNvPr id="22" name="TextBox 21"/>
          <p:cNvSpPr txBox="1"/>
          <p:nvPr/>
        </p:nvSpPr>
        <p:spPr>
          <a:xfrm>
            <a:off x="2286000" y="4953000"/>
            <a:ext cx="1364476" cy="300082"/>
          </a:xfrm>
          <a:prstGeom prst="rect">
            <a:avLst/>
          </a:prstGeom>
          <a:noFill/>
        </p:spPr>
        <p:txBody>
          <a:bodyPr wrap="none" rtlCol="0">
            <a:spAutoFit/>
          </a:bodyPr>
          <a:lstStyle/>
          <a:p>
            <a:r>
              <a:rPr lang="en-US" dirty="0" smtClean="0">
                <a:solidFill>
                  <a:srgbClr val="000000"/>
                </a:solidFill>
                <a:latin typeface="+mj-lt"/>
              </a:rPr>
              <a:t>Upper Cover</a:t>
            </a:r>
            <a:endParaRPr lang="en-US" dirty="0">
              <a:solidFill>
                <a:srgbClr val="000000"/>
              </a:solidFill>
              <a:latin typeface="+mj-lt"/>
            </a:endParaRPr>
          </a:p>
        </p:txBody>
      </p:sp>
      <p:sp>
        <p:nvSpPr>
          <p:cNvPr id="23" name="TextBox 22"/>
          <p:cNvSpPr txBox="1"/>
          <p:nvPr/>
        </p:nvSpPr>
        <p:spPr>
          <a:xfrm>
            <a:off x="381000" y="5715000"/>
            <a:ext cx="1143000" cy="493981"/>
          </a:xfrm>
          <a:prstGeom prst="rect">
            <a:avLst/>
          </a:prstGeom>
          <a:noFill/>
        </p:spPr>
        <p:txBody>
          <a:bodyPr wrap="square" rtlCol="0">
            <a:spAutoFit/>
          </a:bodyPr>
          <a:lstStyle/>
          <a:p>
            <a:r>
              <a:rPr lang="en-US" dirty="0" smtClean="0">
                <a:solidFill>
                  <a:srgbClr val="000000"/>
                </a:solidFill>
                <a:latin typeface="+mj-lt"/>
              </a:rPr>
              <a:t>Lower Cover</a:t>
            </a:r>
            <a:endParaRPr lang="en-US" dirty="0">
              <a:solidFill>
                <a:srgbClr val="000000"/>
              </a:solidFill>
              <a:latin typeface="+mj-lt"/>
            </a:endParaRPr>
          </a:p>
        </p:txBody>
      </p:sp>
      <p:sp>
        <p:nvSpPr>
          <p:cNvPr id="24" name="TextBox 23"/>
          <p:cNvSpPr txBox="1"/>
          <p:nvPr/>
        </p:nvSpPr>
        <p:spPr>
          <a:xfrm>
            <a:off x="6831235" y="1295400"/>
            <a:ext cx="2312765" cy="300082"/>
          </a:xfrm>
          <a:prstGeom prst="rect">
            <a:avLst/>
          </a:prstGeom>
          <a:noFill/>
        </p:spPr>
        <p:txBody>
          <a:bodyPr wrap="none" rtlCol="0">
            <a:spAutoFit/>
          </a:bodyPr>
          <a:lstStyle/>
          <a:p>
            <a:r>
              <a:rPr lang="en-US" dirty="0" smtClean="0">
                <a:solidFill>
                  <a:srgbClr val="000000"/>
                </a:solidFill>
                <a:latin typeface="+mj-lt"/>
              </a:rPr>
              <a:t>Not Shown: Brush Tool</a:t>
            </a:r>
            <a:endParaRPr lang="en-US" dirty="0">
              <a:solidFill>
                <a:srgbClr val="000000"/>
              </a:solidFill>
              <a:latin typeface="+mj-lt"/>
            </a:endParaRPr>
          </a:p>
        </p:txBody>
      </p:sp>
      <p:cxnSp>
        <p:nvCxnSpPr>
          <p:cNvPr id="26" name="Straight Connector 25"/>
          <p:cNvCxnSpPr>
            <a:stCxn id="10" idx="0"/>
          </p:cNvCxnSpPr>
          <p:nvPr/>
        </p:nvCxnSpPr>
        <p:spPr bwMode="auto">
          <a:xfrm rot="5400000" flipH="1" flipV="1">
            <a:off x="821959" y="2193559"/>
            <a:ext cx="533400" cy="870682"/>
          </a:xfrm>
          <a:prstGeom prst="line">
            <a:avLst/>
          </a:prstGeom>
          <a:solidFill>
            <a:srgbClr val="00B8FF"/>
          </a:solidFill>
          <a:ln w="12700" cap="flat" cmpd="sng" algn="ctr">
            <a:solidFill>
              <a:schemeClr val="tx1"/>
            </a:solidFill>
            <a:prstDash val="solid"/>
            <a:round/>
            <a:headEnd type="none" w="med" len="med"/>
            <a:tailEnd type="none" w="med" len="med"/>
          </a:ln>
          <a:effectLst/>
        </p:spPr>
      </p:cxnSp>
      <p:cxnSp>
        <p:nvCxnSpPr>
          <p:cNvPr id="27" name="Straight Connector 26"/>
          <p:cNvCxnSpPr>
            <a:stCxn id="21" idx="2"/>
          </p:cNvCxnSpPr>
          <p:nvPr/>
        </p:nvCxnSpPr>
        <p:spPr bwMode="auto">
          <a:xfrm rot="16200000" flipH="1">
            <a:off x="1161391" y="4742790"/>
            <a:ext cx="191819" cy="533400"/>
          </a:xfrm>
          <a:prstGeom prst="line">
            <a:avLst/>
          </a:prstGeom>
          <a:solidFill>
            <a:srgbClr val="00B8FF"/>
          </a:solid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1143000" y="6019800"/>
            <a:ext cx="457200" cy="76200"/>
          </a:xfrm>
          <a:prstGeom prst="line">
            <a:avLst/>
          </a:prstGeom>
          <a:solidFill>
            <a:srgbClr val="00B8FF"/>
          </a:solid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V="1">
            <a:off x="2286000" y="5181600"/>
            <a:ext cx="718282" cy="609600"/>
          </a:xfrm>
          <a:prstGeom prst="line">
            <a:avLst/>
          </a:prstGeom>
          <a:solidFill>
            <a:srgbClr val="00B8FF"/>
          </a:solidFill>
          <a:ln w="127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3657601" y="3886200"/>
            <a:ext cx="381001" cy="304802"/>
          </a:xfrm>
          <a:prstGeom prst="line">
            <a:avLst/>
          </a:prstGeom>
          <a:solidFill>
            <a:srgbClr val="00B8FF"/>
          </a:solidFill>
          <a:ln w="127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6553201" y="5943600"/>
            <a:ext cx="457199" cy="304800"/>
          </a:xfrm>
          <a:prstGeom prst="line">
            <a:avLst/>
          </a:prstGeom>
          <a:solidFill>
            <a:srgbClr val="00B8FF"/>
          </a:solidFill>
          <a:ln w="127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7239002" y="4800602"/>
            <a:ext cx="380999" cy="191817"/>
          </a:xfrm>
          <a:prstGeom prst="line">
            <a:avLst/>
          </a:prstGeom>
          <a:solidFill>
            <a:srgbClr val="00B8FF"/>
          </a:solidFill>
          <a:ln w="127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V="1">
            <a:off x="7239001" y="3886202"/>
            <a:ext cx="609601" cy="304798"/>
          </a:xfrm>
          <a:prstGeom prst="line">
            <a:avLst/>
          </a:prstGeom>
          <a:solidFill>
            <a:srgbClr val="00B8FF"/>
          </a:solidFill>
          <a:ln w="1270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16200000" flipH="1">
            <a:off x="5390491" y="2686708"/>
            <a:ext cx="420417" cy="228599"/>
          </a:xfrm>
          <a:prstGeom prst="line">
            <a:avLst/>
          </a:prstGeom>
          <a:solidFill>
            <a:srgbClr val="00B8FF"/>
          </a:solidFill>
          <a:ln w="12700" cap="flat" cmpd="sng" algn="ctr">
            <a:solidFill>
              <a:schemeClr val="tx1"/>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47107" name="Text Box 2"/>
          <p:cNvSpPr txBox="1">
            <a:spLocks noChangeArrowheads="1"/>
          </p:cNvSpPr>
          <p:nvPr/>
        </p:nvSpPr>
        <p:spPr bwMode="auto">
          <a:xfrm>
            <a:off x="381000" y="762000"/>
            <a:ext cx="86106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Step 2: Identify features to be compared between a set of components</a:t>
            </a:r>
          </a:p>
        </p:txBody>
      </p:sp>
      <p:pic>
        <p:nvPicPr>
          <p:cNvPr id="48" name="Picture 47" descr="Motor 1.JPG"/>
          <p:cNvPicPr>
            <a:picLocks noChangeAspect="1"/>
          </p:cNvPicPr>
          <p:nvPr/>
        </p:nvPicPr>
        <p:blipFill>
          <a:blip r:embed="rId3"/>
          <a:srcRect l="31667" t="5081" r="24167" b="7327"/>
          <a:stretch>
            <a:fillRect/>
          </a:stretch>
        </p:blipFill>
        <p:spPr>
          <a:xfrm>
            <a:off x="533400" y="2057400"/>
            <a:ext cx="2520748" cy="3657601"/>
          </a:xfrm>
          <a:prstGeom prst="rect">
            <a:avLst/>
          </a:prstGeom>
        </p:spPr>
      </p:pic>
      <p:sp>
        <p:nvSpPr>
          <p:cNvPr id="49" name="TextBox 48"/>
          <p:cNvSpPr txBox="1"/>
          <p:nvPr/>
        </p:nvSpPr>
        <p:spPr>
          <a:xfrm>
            <a:off x="838200" y="5791200"/>
            <a:ext cx="1795058" cy="323165"/>
          </a:xfrm>
          <a:prstGeom prst="rect">
            <a:avLst/>
          </a:prstGeom>
          <a:noFill/>
        </p:spPr>
        <p:txBody>
          <a:bodyPr wrap="none" rtlCol="0">
            <a:spAutoFit/>
          </a:bodyPr>
          <a:lstStyle/>
          <a:p>
            <a:r>
              <a:rPr lang="en-US" sz="2000" b="1" dirty="0" smtClean="0">
                <a:solidFill>
                  <a:srgbClr val="000000"/>
                </a:solidFill>
                <a:latin typeface="+mj-lt"/>
              </a:rPr>
              <a:t>Motor Casing 1</a:t>
            </a:r>
            <a:endParaRPr lang="en-US" sz="2000" b="1" dirty="0">
              <a:solidFill>
                <a:srgbClr val="000000"/>
              </a:solidFill>
              <a:latin typeface="+mj-lt"/>
            </a:endParaRPr>
          </a:p>
        </p:txBody>
      </p:sp>
      <p:grpSp>
        <p:nvGrpSpPr>
          <p:cNvPr id="2" name="Group 65"/>
          <p:cNvGrpSpPr/>
          <p:nvPr/>
        </p:nvGrpSpPr>
        <p:grpSpPr>
          <a:xfrm>
            <a:off x="3352800" y="2209800"/>
            <a:ext cx="2667000" cy="3947893"/>
            <a:chOff x="3657600" y="4431193"/>
            <a:chExt cx="2184095" cy="3481164"/>
          </a:xfrm>
        </p:grpSpPr>
        <p:pic>
          <p:nvPicPr>
            <p:cNvPr id="67" name="Picture 66" descr="Motor 2.JPG"/>
            <p:cNvPicPr>
              <a:picLocks noChangeAspect="1"/>
            </p:cNvPicPr>
            <p:nvPr/>
          </p:nvPicPr>
          <p:blipFill>
            <a:blip r:embed="rId4"/>
            <a:srcRect l="20833" t="2835" r="28333" b="3958"/>
            <a:stretch>
              <a:fillRect/>
            </a:stretch>
          </p:blipFill>
          <p:spPr>
            <a:xfrm>
              <a:off x="3657600" y="4431193"/>
              <a:ext cx="2184095" cy="2971800"/>
            </a:xfrm>
            <a:prstGeom prst="rect">
              <a:avLst/>
            </a:prstGeom>
          </p:spPr>
        </p:pic>
        <p:sp>
          <p:nvSpPr>
            <p:cNvPr id="68" name="TextBox 67"/>
            <p:cNvSpPr txBox="1"/>
            <p:nvPr/>
          </p:nvSpPr>
          <p:spPr>
            <a:xfrm>
              <a:off x="3844808" y="7589192"/>
              <a:ext cx="1795058" cy="323165"/>
            </a:xfrm>
            <a:prstGeom prst="rect">
              <a:avLst/>
            </a:prstGeom>
            <a:noFill/>
          </p:spPr>
          <p:txBody>
            <a:bodyPr wrap="none" rtlCol="0">
              <a:spAutoFit/>
            </a:bodyPr>
            <a:lstStyle/>
            <a:p>
              <a:r>
                <a:rPr lang="en-US" sz="2000" b="1" dirty="0" smtClean="0">
                  <a:solidFill>
                    <a:srgbClr val="000000"/>
                  </a:solidFill>
                  <a:latin typeface="+mj-lt"/>
                </a:rPr>
                <a:t>Motor Casing 2</a:t>
              </a:r>
              <a:endParaRPr lang="en-US" sz="2000" b="1" dirty="0">
                <a:solidFill>
                  <a:srgbClr val="000000"/>
                </a:solidFill>
                <a:latin typeface="+mj-lt"/>
              </a:endParaRPr>
            </a:p>
          </p:txBody>
        </p:sp>
      </p:grpSp>
      <p:grpSp>
        <p:nvGrpSpPr>
          <p:cNvPr id="3" name="Group 68"/>
          <p:cNvGrpSpPr/>
          <p:nvPr/>
        </p:nvGrpSpPr>
        <p:grpSpPr>
          <a:xfrm>
            <a:off x="6553200" y="2590799"/>
            <a:ext cx="2590800" cy="3529109"/>
            <a:chOff x="6781800" y="3863068"/>
            <a:chExt cx="2362200" cy="3469587"/>
          </a:xfrm>
        </p:grpSpPr>
        <p:pic>
          <p:nvPicPr>
            <p:cNvPr id="70" name="Picture 69" descr="Motor 3.JPG"/>
            <p:cNvPicPr>
              <a:picLocks noChangeAspect="1"/>
            </p:cNvPicPr>
            <p:nvPr/>
          </p:nvPicPr>
          <p:blipFill>
            <a:blip r:embed="rId5"/>
            <a:srcRect l="25000" t="15188" r="28333" b="5081"/>
            <a:stretch>
              <a:fillRect/>
            </a:stretch>
          </p:blipFill>
          <p:spPr>
            <a:xfrm>
              <a:off x="6781800" y="3863068"/>
              <a:ext cx="2362200" cy="2994932"/>
            </a:xfrm>
            <a:prstGeom prst="rect">
              <a:avLst/>
            </a:prstGeom>
          </p:spPr>
        </p:pic>
        <p:sp>
          <p:nvSpPr>
            <p:cNvPr id="71" name="TextBox 70"/>
            <p:cNvSpPr txBox="1"/>
            <p:nvPr/>
          </p:nvSpPr>
          <p:spPr>
            <a:xfrm>
              <a:off x="6920753" y="7009490"/>
              <a:ext cx="1795058" cy="323165"/>
            </a:xfrm>
            <a:prstGeom prst="rect">
              <a:avLst/>
            </a:prstGeom>
            <a:noFill/>
          </p:spPr>
          <p:txBody>
            <a:bodyPr wrap="none" rtlCol="0">
              <a:spAutoFit/>
            </a:bodyPr>
            <a:lstStyle/>
            <a:p>
              <a:r>
                <a:rPr lang="en-US" sz="2000" b="1" dirty="0" smtClean="0">
                  <a:solidFill>
                    <a:srgbClr val="000000"/>
                  </a:solidFill>
                  <a:latin typeface="+mn-lt"/>
                </a:rPr>
                <a:t>Motor Casing 3</a:t>
              </a:r>
              <a:endParaRPr lang="en-US" sz="2000" b="1" dirty="0">
                <a:solidFill>
                  <a:srgbClr val="000000"/>
                </a:solidFill>
                <a:latin typeface="+mn-lt"/>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47107" name="Text Box 2"/>
          <p:cNvSpPr txBox="1">
            <a:spLocks noChangeArrowheads="1"/>
          </p:cNvSpPr>
          <p:nvPr/>
        </p:nvSpPr>
        <p:spPr bwMode="auto">
          <a:xfrm>
            <a:off x="381000" y="762000"/>
            <a:ext cx="86106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Step 2: Identify features to be compared between a set of components</a:t>
            </a:r>
          </a:p>
        </p:txBody>
      </p:sp>
      <p:pic>
        <p:nvPicPr>
          <p:cNvPr id="48" name="Picture 47" descr="Motor 1.JPG"/>
          <p:cNvPicPr>
            <a:picLocks noChangeAspect="1"/>
          </p:cNvPicPr>
          <p:nvPr/>
        </p:nvPicPr>
        <p:blipFill>
          <a:blip r:embed="rId3"/>
          <a:srcRect l="31667" t="5081" r="24167" b="7327"/>
          <a:stretch>
            <a:fillRect/>
          </a:stretch>
        </p:blipFill>
        <p:spPr>
          <a:xfrm>
            <a:off x="533400" y="2057400"/>
            <a:ext cx="2520748" cy="3657601"/>
          </a:xfrm>
          <a:prstGeom prst="rect">
            <a:avLst/>
          </a:prstGeom>
        </p:spPr>
      </p:pic>
      <p:sp>
        <p:nvSpPr>
          <p:cNvPr id="49" name="TextBox 48"/>
          <p:cNvSpPr txBox="1"/>
          <p:nvPr/>
        </p:nvSpPr>
        <p:spPr>
          <a:xfrm>
            <a:off x="838200" y="5791200"/>
            <a:ext cx="1795058" cy="323165"/>
          </a:xfrm>
          <a:prstGeom prst="rect">
            <a:avLst/>
          </a:prstGeom>
          <a:noFill/>
        </p:spPr>
        <p:txBody>
          <a:bodyPr wrap="none" rtlCol="0">
            <a:spAutoFit/>
          </a:bodyPr>
          <a:lstStyle/>
          <a:p>
            <a:r>
              <a:rPr lang="en-US" sz="2000" b="1" dirty="0" smtClean="0">
                <a:solidFill>
                  <a:srgbClr val="000000"/>
                </a:solidFill>
                <a:latin typeface="+mj-lt"/>
              </a:rPr>
              <a:t>Motor Casing 1</a:t>
            </a:r>
            <a:endParaRPr lang="en-US" sz="2000" b="1" dirty="0">
              <a:solidFill>
                <a:srgbClr val="000000"/>
              </a:solidFill>
              <a:latin typeface="+mj-lt"/>
            </a:endParaRPr>
          </a:p>
        </p:txBody>
      </p:sp>
      <p:grpSp>
        <p:nvGrpSpPr>
          <p:cNvPr id="2" name="Group 65"/>
          <p:cNvGrpSpPr/>
          <p:nvPr/>
        </p:nvGrpSpPr>
        <p:grpSpPr>
          <a:xfrm>
            <a:off x="3352800" y="2209800"/>
            <a:ext cx="2667000" cy="3947893"/>
            <a:chOff x="3657600" y="4431193"/>
            <a:chExt cx="2184095" cy="3481164"/>
          </a:xfrm>
        </p:grpSpPr>
        <p:pic>
          <p:nvPicPr>
            <p:cNvPr id="67" name="Picture 66" descr="Motor 2.JPG"/>
            <p:cNvPicPr>
              <a:picLocks noChangeAspect="1"/>
            </p:cNvPicPr>
            <p:nvPr/>
          </p:nvPicPr>
          <p:blipFill>
            <a:blip r:embed="rId4"/>
            <a:srcRect l="20833" t="2835" r="28333" b="3958"/>
            <a:stretch>
              <a:fillRect/>
            </a:stretch>
          </p:blipFill>
          <p:spPr>
            <a:xfrm>
              <a:off x="3657600" y="4431193"/>
              <a:ext cx="2184095" cy="2971800"/>
            </a:xfrm>
            <a:prstGeom prst="rect">
              <a:avLst/>
            </a:prstGeom>
          </p:spPr>
        </p:pic>
        <p:sp>
          <p:nvSpPr>
            <p:cNvPr id="68" name="TextBox 67"/>
            <p:cNvSpPr txBox="1"/>
            <p:nvPr/>
          </p:nvSpPr>
          <p:spPr>
            <a:xfrm>
              <a:off x="3844808" y="7589192"/>
              <a:ext cx="1795058" cy="323165"/>
            </a:xfrm>
            <a:prstGeom prst="rect">
              <a:avLst/>
            </a:prstGeom>
            <a:noFill/>
          </p:spPr>
          <p:txBody>
            <a:bodyPr wrap="none" rtlCol="0">
              <a:spAutoFit/>
            </a:bodyPr>
            <a:lstStyle/>
            <a:p>
              <a:r>
                <a:rPr lang="en-US" sz="2000" b="1" dirty="0" smtClean="0">
                  <a:solidFill>
                    <a:srgbClr val="000000"/>
                  </a:solidFill>
                  <a:latin typeface="+mj-lt"/>
                </a:rPr>
                <a:t>Motor Casing 2</a:t>
              </a:r>
              <a:endParaRPr lang="en-US" sz="2000" b="1" dirty="0">
                <a:solidFill>
                  <a:srgbClr val="000000"/>
                </a:solidFill>
                <a:latin typeface="+mj-lt"/>
              </a:endParaRPr>
            </a:p>
          </p:txBody>
        </p:sp>
      </p:grpSp>
      <p:grpSp>
        <p:nvGrpSpPr>
          <p:cNvPr id="3" name="Group 68"/>
          <p:cNvGrpSpPr/>
          <p:nvPr/>
        </p:nvGrpSpPr>
        <p:grpSpPr>
          <a:xfrm>
            <a:off x="6553200" y="2590799"/>
            <a:ext cx="2590800" cy="3529109"/>
            <a:chOff x="6781800" y="3863068"/>
            <a:chExt cx="2362200" cy="3469587"/>
          </a:xfrm>
        </p:grpSpPr>
        <p:pic>
          <p:nvPicPr>
            <p:cNvPr id="70" name="Picture 69" descr="Motor 3.JPG"/>
            <p:cNvPicPr>
              <a:picLocks noChangeAspect="1"/>
            </p:cNvPicPr>
            <p:nvPr/>
          </p:nvPicPr>
          <p:blipFill>
            <a:blip r:embed="rId5"/>
            <a:srcRect l="25000" t="15188" r="28333" b="5081"/>
            <a:stretch>
              <a:fillRect/>
            </a:stretch>
          </p:blipFill>
          <p:spPr>
            <a:xfrm>
              <a:off x="6781800" y="3863068"/>
              <a:ext cx="2362200" cy="2994932"/>
            </a:xfrm>
            <a:prstGeom prst="rect">
              <a:avLst/>
            </a:prstGeom>
          </p:spPr>
        </p:pic>
        <p:sp>
          <p:nvSpPr>
            <p:cNvPr id="71" name="TextBox 70"/>
            <p:cNvSpPr txBox="1"/>
            <p:nvPr/>
          </p:nvSpPr>
          <p:spPr>
            <a:xfrm>
              <a:off x="6920753" y="7009490"/>
              <a:ext cx="1795058" cy="323165"/>
            </a:xfrm>
            <a:prstGeom prst="rect">
              <a:avLst/>
            </a:prstGeom>
            <a:noFill/>
          </p:spPr>
          <p:txBody>
            <a:bodyPr wrap="none" rtlCol="0">
              <a:spAutoFit/>
            </a:bodyPr>
            <a:lstStyle/>
            <a:p>
              <a:r>
                <a:rPr lang="en-US" sz="2000" b="1" dirty="0" smtClean="0">
                  <a:solidFill>
                    <a:srgbClr val="000000"/>
                  </a:solidFill>
                  <a:latin typeface="+mn-lt"/>
                </a:rPr>
                <a:t>Motor Casing 3</a:t>
              </a:r>
              <a:endParaRPr lang="en-US" sz="2000" b="1" dirty="0">
                <a:solidFill>
                  <a:srgbClr val="000000"/>
                </a:solidFill>
                <a:latin typeface="+mn-lt"/>
              </a:endParaRPr>
            </a:p>
          </p:txBody>
        </p:sp>
      </p:grpSp>
      <p:cxnSp>
        <p:nvCxnSpPr>
          <p:cNvPr id="12" name="Straight Arrow Connector 11"/>
          <p:cNvCxnSpPr>
            <a:stCxn id="20" idx="3"/>
          </p:cNvCxnSpPr>
          <p:nvPr/>
        </p:nvCxnSpPr>
        <p:spPr bwMode="auto">
          <a:xfrm flipV="1">
            <a:off x="1095259" y="5105400"/>
            <a:ext cx="352541" cy="531041"/>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flipH="1" flipV="1">
            <a:off x="571500" y="2933700"/>
            <a:ext cx="381000" cy="1524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a:off x="1219200" y="2743200"/>
            <a:ext cx="609600" cy="4572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6200000" flipV="1">
            <a:off x="2209800" y="4876800"/>
            <a:ext cx="685800" cy="2286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6" name="Straight Arrow Connector 15"/>
          <p:cNvCxnSpPr>
            <a:stCxn id="18" idx="2"/>
          </p:cNvCxnSpPr>
          <p:nvPr/>
        </p:nvCxnSpPr>
        <p:spPr bwMode="auto">
          <a:xfrm rot="5400000">
            <a:off x="2062135" y="3190947"/>
            <a:ext cx="461918" cy="4713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7" name="TextBox 16"/>
          <p:cNvSpPr txBox="1"/>
          <p:nvPr/>
        </p:nvSpPr>
        <p:spPr>
          <a:xfrm>
            <a:off x="0" y="3200400"/>
            <a:ext cx="909399" cy="300082"/>
          </a:xfrm>
          <a:prstGeom prst="rect">
            <a:avLst/>
          </a:prstGeom>
          <a:noFill/>
        </p:spPr>
        <p:txBody>
          <a:bodyPr wrap="none" rtlCol="0">
            <a:spAutoFit/>
          </a:bodyPr>
          <a:lstStyle/>
          <a:p>
            <a:r>
              <a:rPr lang="en-US" dirty="0" smtClean="0">
                <a:solidFill>
                  <a:srgbClr val="000000"/>
                </a:solidFill>
                <a:latin typeface="+mj-lt"/>
              </a:rPr>
              <a:t>Column</a:t>
            </a:r>
            <a:endParaRPr lang="en-US" dirty="0">
              <a:solidFill>
                <a:srgbClr val="000000"/>
              </a:solidFill>
              <a:latin typeface="+mj-lt"/>
            </a:endParaRPr>
          </a:p>
        </p:txBody>
      </p:sp>
      <p:sp>
        <p:nvSpPr>
          <p:cNvPr id="18" name="TextBox 17"/>
          <p:cNvSpPr txBox="1"/>
          <p:nvPr/>
        </p:nvSpPr>
        <p:spPr>
          <a:xfrm>
            <a:off x="1857176" y="2895600"/>
            <a:ext cx="1343224" cy="300082"/>
          </a:xfrm>
          <a:prstGeom prst="rect">
            <a:avLst/>
          </a:prstGeom>
          <a:noFill/>
        </p:spPr>
        <p:txBody>
          <a:bodyPr wrap="none" rtlCol="0">
            <a:spAutoFit/>
          </a:bodyPr>
          <a:lstStyle/>
          <a:p>
            <a:r>
              <a:rPr lang="en-US" dirty="0" smtClean="0">
                <a:solidFill>
                  <a:srgbClr val="000000"/>
                </a:solidFill>
                <a:latin typeface="+mj-lt"/>
              </a:rPr>
              <a:t>Top Cylinder</a:t>
            </a:r>
            <a:endParaRPr lang="en-US" dirty="0">
              <a:solidFill>
                <a:srgbClr val="000000"/>
              </a:solidFill>
              <a:latin typeface="+mj-lt"/>
            </a:endParaRPr>
          </a:p>
        </p:txBody>
      </p:sp>
      <p:sp>
        <p:nvSpPr>
          <p:cNvPr id="19" name="TextBox 18"/>
          <p:cNvSpPr txBox="1"/>
          <p:nvPr/>
        </p:nvSpPr>
        <p:spPr>
          <a:xfrm>
            <a:off x="2438400" y="5334000"/>
            <a:ext cx="1066800" cy="493981"/>
          </a:xfrm>
          <a:prstGeom prst="rect">
            <a:avLst/>
          </a:prstGeom>
          <a:noFill/>
        </p:spPr>
        <p:txBody>
          <a:bodyPr wrap="square" rtlCol="0">
            <a:spAutoFit/>
          </a:bodyPr>
          <a:lstStyle/>
          <a:p>
            <a:r>
              <a:rPr lang="en-US" dirty="0" smtClean="0">
                <a:solidFill>
                  <a:srgbClr val="000000"/>
                </a:solidFill>
                <a:latin typeface="+mj-lt"/>
              </a:rPr>
              <a:t>Bottom Cylinder</a:t>
            </a:r>
            <a:endParaRPr lang="en-US" dirty="0">
              <a:solidFill>
                <a:srgbClr val="000000"/>
              </a:solidFill>
              <a:latin typeface="+mj-lt"/>
            </a:endParaRPr>
          </a:p>
        </p:txBody>
      </p:sp>
      <p:sp>
        <p:nvSpPr>
          <p:cNvPr id="20" name="TextBox 19"/>
          <p:cNvSpPr txBox="1"/>
          <p:nvPr/>
        </p:nvSpPr>
        <p:spPr>
          <a:xfrm>
            <a:off x="0" y="5486400"/>
            <a:ext cx="1095259" cy="300082"/>
          </a:xfrm>
          <a:prstGeom prst="rect">
            <a:avLst/>
          </a:prstGeom>
          <a:noFill/>
        </p:spPr>
        <p:txBody>
          <a:bodyPr wrap="none" rtlCol="0">
            <a:spAutoFit/>
          </a:bodyPr>
          <a:lstStyle/>
          <a:p>
            <a:r>
              <a:rPr lang="en-US" dirty="0" smtClean="0">
                <a:solidFill>
                  <a:srgbClr val="000000"/>
                </a:solidFill>
                <a:latin typeface="+mj-lt"/>
              </a:rPr>
              <a:t>Extension</a:t>
            </a:r>
            <a:endParaRPr lang="en-US" dirty="0">
              <a:solidFill>
                <a:srgbClr val="000000"/>
              </a:solidFill>
              <a:latin typeface="+mj-lt"/>
            </a:endParaRPr>
          </a:p>
        </p:txBody>
      </p:sp>
      <p:sp>
        <p:nvSpPr>
          <p:cNvPr id="21" name="TextBox 20"/>
          <p:cNvSpPr txBox="1"/>
          <p:nvPr/>
        </p:nvSpPr>
        <p:spPr>
          <a:xfrm>
            <a:off x="1295400" y="2133600"/>
            <a:ext cx="1371600" cy="493981"/>
          </a:xfrm>
          <a:prstGeom prst="rect">
            <a:avLst/>
          </a:prstGeom>
          <a:noFill/>
        </p:spPr>
        <p:txBody>
          <a:bodyPr wrap="square" rtlCol="0">
            <a:spAutoFit/>
          </a:bodyPr>
          <a:lstStyle/>
          <a:p>
            <a:r>
              <a:rPr lang="en-US" dirty="0" smtClean="0">
                <a:solidFill>
                  <a:srgbClr val="000000"/>
                </a:solidFill>
                <a:latin typeface="+mj-lt"/>
              </a:rPr>
              <a:t>Supporting Structure</a:t>
            </a:r>
            <a:endParaRPr lang="en-US" dirty="0">
              <a:solidFill>
                <a:srgbClr val="000000"/>
              </a:solidFill>
              <a:latin typeface="+mj-lt"/>
            </a:endParaRPr>
          </a:p>
        </p:txBody>
      </p:sp>
      <p:cxnSp>
        <p:nvCxnSpPr>
          <p:cNvPr id="29" name="Straight Connector 28"/>
          <p:cNvCxnSpPr/>
          <p:nvPr/>
        </p:nvCxnSpPr>
        <p:spPr bwMode="auto">
          <a:xfrm rot="16200000" flipH="1">
            <a:off x="6477000" y="2666999"/>
            <a:ext cx="914401" cy="914400"/>
          </a:xfrm>
          <a:prstGeom prst="line">
            <a:avLst/>
          </a:prstGeom>
          <a:solidFill>
            <a:srgbClr val="00B8FF"/>
          </a:solidFill>
          <a:ln w="9525" cap="flat" cmpd="sng" algn="ctr">
            <a:solidFill>
              <a:schemeClr val="tx1"/>
            </a:solidFill>
            <a:prstDash val="solid"/>
            <a:round/>
            <a:headEnd type="none" w="med" len="med"/>
            <a:tailEnd type="triangle" w="lg"/>
          </a:ln>
          <a:effectLst/>
        </p:spPr>
      </p:cxnSp>
      <p:sp>
        <p:nvSpPr>
          <p:cNvPr id="30" name="TextBox 29"/>
          <p:cNvSpPr txBox="1"/>
          <p:nvPr/>
        </p:nvSpPr>
        <p:spPr>
          <a:xfrm>
            <a:off x="5638800" y="2362200"/>
            <a:ext cx="1063362" cy="300082"/>
          </a:xfrm>
          <a:prstGeom prst="rect">
            <a:avLst/>
          </a:prstGeom>
          <a:noFill/>
        </p:spPr>
        <p:txBody>
          <a:bodyPr wrap="square" rtlCol="0">
            <a:spAutoFit/>
          </a:bodyPr>
          <a:lstStyle/>
          <a:p>
            <a:r>
              <a:rPr lang="en-US" dirty="0" smtClean="0">
                <a:solidFill>
                  <a:srgbClr val="000000"/>
                </a:solidFill>
                <a:latin typeface="+mj-lt"/>
              </a:rPr>
              <a:t>Extrusion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47107" name="Text Box 2"/>
          <p:cNvSpPr txBox="1">
            <a:spLocks noChangeArrowheads="1"/>
          </p:cNvSpPr>
          <p:nvPr/>
        </p:nvSpPr>
        <p:spPr bwMode="auto">
          <a:xfrm>
            <a:off x="381000" y="762000"/>
            <a:ext cx="86106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chemeClr val="tx1"/>
                </a:solidFill>
                <a:latin typeface="Calibri" pitchFamily="-112" charset="0"/>
              </a:rPr>
              <a:t>Step 3: Measure Commonalities between each feature</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dirty="0" smtClean="0">
              <a:solidFill>
                <a:srgbClr val="000000"/>
              </a:solidFill>
              <a:latin typeface="Calibri" pitchFamily="-112" charset="0"/>
            </a:endParaRPr>
          </a:p>
        </p:txBody>
      </p:sp>
      <p:pic>
        <p:nvPicPr>
          <p:cNvPr id="48" name="Picture 47" descr="Motor 1.JPG"/>
          <p:cNvPicPr>
            <a:picLocks noChangeAspect="1"/>
          </p:cNvPicPr>
          <p:nvPr/>
        </p:nvPicPr>
        <p:blipFill>
          <a:blip r:embed="rId3"/>
          <a:srcRect l="31667" t="5081" r="24167" b="7327"/>
          <a:stretch>
            <a:fillRect/>
          </a:stretch>
        </p:blipFill>
        <p:spPr>
          <a:xfrm>
            <a:off x="533400" y="2057400"/>
            <a:ext cx="2520748" cy="3657601"/>
          </a:xfrm>
          <a:prstGeom prst="rect">
            <a:avLst/>
          </a:prstGeom>
        </p:spPr>
      </p:pic>
      <p:sp>
        <p:nvSpPr>
          <p:cNvPr id="49" name="TextBox 48"/>
          <p:cNvSpPr txBox="1"/>
          <p:nvPr/>
        </p:nvSpPr>
        <p:spPr>
          <a:xfrm>
            <a:off x="838200" y="5791200"/>
            <a:ext cx="1795058" cy="323165"/>
          </a:xfrm>
          <a:prstGeom prst="rect">
            <a:avLst/>
          </a:prstGeom>
          <a:noFill/>
        </p:spPr>
        <p:txBody>
          <a:bodyPr wrap="none" rtlCol="0">
            <a:spAutoFit/>
          </a:bodyPr>
          <a:lstStyle/>
          <a:p>
            <a:r>
              <a:rPr lang="en-US" sz="2000" b="1" dirty="0" smtClean="0">
                <a:solidFill>
                  <a:srgbClr val="000000"/>
                </a:solidFill>
                <a:latin typeface="+mj-lt"/>
              </a:rPr>
              <a:t>Motor Casing 1</a:t>
            </a:r>
            <a:endParaRPr lang="en-US" sz="2000" b="1" dirty="0">
              <a:solidFill>
                <a:srgbClr val="000000"/>
              </a:solidFill>
              <a:latin typeface="+mj-lt"/>
            </a:endParaRPr>
          </a:p>
        </p:txBody>
      </p:sp>
      <p:grpSp>
        <p:nvGrpSpPr>
          <p:cNvPr id="2" name="Group 65"/>
          <p:cNvGrpSpPr/>
          <p:nvPr/>
        </p:nvGrpSpPr>
        <p:grpSpPr>
          <a:xfrm>
            <a:off x="3352800" y="2209800"/>
            <a:ext cx="2667000" cy="3947893"/>
            <a:chOff x="3657600" y="4431193"/>
            <a:chExt cx="2184095" cy="3481164"/>
          </a:xfrm>
        </p:grpSpPr>
        <p:pic>
          <p:nvPicPr>
            <p:cNvPr id="67" name="Picture 66" descr="Motor 2.JPG"/>
            <p:cNvPicPr>
              <a:picLocks noChangeAspect="1"/>
            </p:cNvPicPr>
            <p:nvPr/>
          </p:nvPicPr>
          <p:blipFill>
            <a:blip r:embed="rId4"/>
            <a:srcRect l="20833" t="2835" r="28333" b="3958"/>
            <a:stretch>
              <a:fillRect/>
            </a:stretch>
          </p:blipFill>
          <p:spPr>
            <a:xfrm>
              <a:off x="3657600" y="4431193"/>
              <a:ext cx="2184095" cy="2971800"/>
            </a:xfrm>
            <a:prstGeom prst="rect">
              <a:avLst/>
            </a:prstGeom>
          </p:spPr>
        </p:pic>
        <p:sp>
          <p:nvSpPr>
            <p:cNvPr id="68" name="TextBox 67"/>
            <p:cNvSpPr txBox="1"/>
            <p:nvPr/>
          </p:nvSpPr>
          <p:spPr>
            <a:xfrm>
              <a:off x="3844808" y="7589192"/>
              <a:ext cx="1795058" cy="323165"/>
            </a:xfrm>
            <a:prstGeom prst="rect">
              <a:avLst/>
            </a:prstGeom>
            <a:noFill/>
          </p:spPr>
          <p:txBody>
            <a:bodyPr wrap="none" rtlCol="0">
              <a:spAutoFit/>
            </a:bodyPr>
            <a:lstStyle/>
            <a:p>
              <a:r>
                <a:rPr lang="en-US" sz="2000" b="1" dirty="0" smtClean="0">
                  <a:solidFill>
                    <a:srgbClr val="000000"/>
                  </a:solidFill>
                  <a:latin typeface="+mj-lt"/>
                </a:rPr>
                <a:t>Motor Casing 2</a:t>
              </a:r>
              <a:endParaRPr lang="en-US" sz="2000" b="1" dirty="0">
                <a:solidFill>
                  <a:srgbClr val="000000"/>
                </a:solidFill>
                <a:latin typeface="+mj-lt"/>
              </a:endParaRPr>
            </a:p>
          </p:txBody>
        </p:sp>
      </p:grpSp>
      <p:grpSp>
        <p:nvGrpSpPr>
          <p:cNvPr id="3" name="Group 68"/>
          <p:cNvGrpSpPr/>
          <p:nvPr/>
        </p:nvGrpSpPr>
        <p:grpSpPr>
          <a:xfrm>
            <a:off x="6553200" y="2590799"/>
            <a:ext cx="2590800" cy="3529109"/>
            <a:chOff x="6781800" y="3863068"/>
            <a:chExt cx="2362200" cy="3469587"/>
          </a:xfrm>
        </p:grpSpPr>
        <p:pic>
          <p:nvPicPr>
            <p:cNvPr id="70" name="Picture 69" descr="Motor 3.JPG"/>
            <p:cNvPicPr>
              <a:picLocks noChangeAspect="1"/>
            </p:cNvPicPr>
            <p:nvPr/>
          </p:nvPicPr>
          <p:blipFill>
            <a:blip r:embed="rId5"/>
            <a:srcRect l="25000" t="15188" r="28333" b="5081"/>
            <a:stretch>
              <a:fillRect/>
            </a:stretch>
          </p:blipFill>
          <p:spPr>
            <a:xfrm>
              <a:off x="6781800" y="3863068"/>
              <a:ext cx="2362200" cy="2994932"/>
            </a:xfrm>
            <a:prstGeom prst="rect">
              <a:avLst/>
            </a:prstGeom>
          </p:spPr>
        </p:pic>
        <p:sp>
          <p:nvSpPr>
            <p:cNvPr id="71" name="TextBox 70"/>
            <p:cNvSpPr txBox="1"/>
            <p:nvPr/>
          </p:nvSpPr>
          <p:spPr>
            <a:xfrm>
              <a:off x="6920753" y="7009490"/>
              <a:ext cx="1795058" cy="323165"/>
            </a:xfrm>
            <a:prstGeom prst="rect">
              <a:avLst/>
            </a:prstGeom>
            <a:noFill/>
          </p:spPr>
          <p:txBody>
            <a:bodyPr wrap="none" rtlCol="0">
              <a:spAutoFit/>
            </a:bodyPr>
            <a:lstStyle/>
            <a:p>
              <a:r>
                <a:rPr lang="en-US" sz="2000" b="1" dirty="0" smtClean="0">
                  <a:solidFill>
                    <a:srgbClr val="000000"/>
                  </a:solidFill>
                  <a:latin typeface="+mn-lt"/>
                </a:rPr>
                <a:t>Motor Casing 3</a:t>
              </a:r>
              <a:endParaRPr lang="en-US" sz="2000" b="1" dirty="0">
                <a:solidFill>
                  <a:srgbClr val="000000"/>
                </a:solidFill>
                <a:latin typeface="+mn-lt"/>
              </a:endParaRPr>
            </a:p>
          </p:txBody>
        </p:sp>
      </p:grpSp>
      <p:cxnSp>
        <p:nvCxnSpPr>
          <p:cNvPr id="12" name="Straight Arrow Connector 11"/>
          <p:cNvCxnSpPr>
            <a:stCxn id="20" idx="3"/>
          </p:cNvCxnSpPr>
          <p:nvPr/>
        </p:nvCxnSpPr>
        <p:spPr bwMode="auto">
          <a:xfrm flipV="1">
            <a:off x="1095259" y="5105400"/>
            <a:ext cx="352541" cy="531041"/>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flipH="1" flipV="1">
            <a:off x="571500" y="2933700"/>
            <a:ext cx="381000" cy="1524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a:off x="1219200" y="2743200"/>
            <a:ext cx="609600" cy="4572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6200000" flipV="1">
            <a:off x="2209800" y="4876800"/>
            <a:ext cx="685800" cy="2286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6" name="Straight Arrow Connector 15"/>
          <p:cNvCxnSpPr>
            <a:stCxn id="18" idx="2"/>
          </p:cNvCxnSpPr>
          <p:nvPr/>
        </p:nvCxnSpPr>
        <p:spPr bwMode="auto">
          <a:xfrm rot="5400000">
            <a:off x="2062135" y="3190947"/>
            <a:ext cx="461918" cy="4713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7" name="TextBox 16"/>
          <p:cNvSpPr txBox="1"/>
          <p:nvPr/>
        </p:nvSpPr>
        <p:spPr>
          <a:xfrm>
            <a:off x="0" y="3200400"/>
            <a:ext cx="909399" cy="300082"/>
          </a:xfrm>
          <a:prstGeom prst="rect">
            <a:avLst/>
          </a:prstGeom>
          <a:noFill/>
        </p:spPr>
        <p:txBody>
          <a:bodyPr wrap="none" rtlCol="0">
            <a:spAutoFit/>
          </a:bodyPr>
          <a:lstStyle/>
          <a:p>
            <a:r>
              <a:rPr lang="en-US" dirty="0" smtClean="0">
                <a:solidFill>
                  <a:srgbClr val="000000"/>
                </a:solidFill>
                <a:latin typeface="+mj-lt"/>
              </a:rPr>
              <a:t>Column</a:t>
            </a:r>
            <a:endParaRPr lang="en-US" dirty="0">
              <a:solidFill>
                <a:srgbClr val="000000"/>
              </a:solidFill>
              <a:latin typeface="+mj-lt"/>
            </a:endParaRPr>
          </a:p>
        </p:txBody>
      </p:sp>
      <p:sp>
        <p:nvSpPr>
          <p:cNvPr id="18" name="TextBox 17"/>
          <p:cNvSpPr txBox="1"/>
          <p:nvPr/>
        </p:nvSpPr>
        <p:spPr>
          <a:xfrm>
            <a:off x="1857176" y="2895600"/>
            <a:ext cx="1343224" cy="300082"/>
          </a:xfrm>
          <a:prstGeom prst="rect">
            <a:avLst/>
          </a:prstGeom>
          <a:noFill/>
        </p:spPr>
        <p:txBody>
          <a:bodyPr wrap="none" rtlCol="0">
            <a:spAutoFit/>
          </a:bodyPr>
          <a:lstStyle/>
          <a:p>
            <a:r>
              <a:rPr lang="en-US" dirty="0" smtClean="0">
                <a:solidFill>
                  <a:srgbClr val="000000"/>
                </a:solidFill>
                <a:latin typeface="+mj-lt"/>
              </a:rPr>
              <a:t>Top Cylinder</a:t>
            </a:r>
            <a:endParaRPr lang="en-US" dirty="0">
              <a:solidFill>
                <a:srgbClr val="000000"/>
              </a:solidFill>
              <a:latin typeface="+mj-lt"/>
            </a:endParaRPr>
          </a:p>
        </p:txBody>
      </p:sp>
      <p:sp>
        <p:nvSpPr>
          <p:cNvPr id="19" name="TextBox 18"/>
          <p:cNvSpPr txBox="1"/>
          <p:nvPr/>
        </p:nvSpPr>
        <p:spPr>
          <a:xfrm>
            <a:off x="2438400" y="5334000"/>
            <a:ext cx="1066800" cy="493981"/>
          </a:xfrm>
          <a:prstGeom prst="rect">
            <a:avLst/>
          </a:prstGeom>
          <a:noFill/>
        </p:spPr>
        <p:txBody>
          <a:bodyPr wrap="square" rtlCol="0">
            <a:spAutoFit/>
          </a:bodyPr>
          <a:lstStyle/>
          <a:p>
            <a:r>
              <a:rPr lang="en-US" dirty="0" smtClean="0">
                <a:solidFill>
                  <a:srgbClr val="000000"/>
                </a:solidFill>
                <a:latin typeface="+mj-lt"/>
              </a:rPr>
              <a:t>Bottom Cylinder</a:t>
            </a:r>
            <a:endParaRPr lang="en-US" dirty="0">
              <a:solidFill>
                <a:srgbClr val="000000"/>
              </a:solidFill>
              <a:latin typeface="+mj-lt"/>
            </a:endParaRPr>
          </a:p>
        </p:txBody>
      </p:sp>
      <p:sp>
        <p:nvSpPr>
          <p:cNvPr id="20" name="TextBox 19"/>
          <p:cNvSpPr txBox="1"/>
          <p:nvPr/>
        </p:nvSpPr>
        <p:spPr>
          <a:xfrm>
            <a:off x="0" y="5486400"/>
            <a:ext cx="1095259" cy="300082"/>
          </a:xfrm>
          <a:prstGeom prst="rect">
            <a:avLst/>
          </a:prstGeom>
          <a:noFill/>
        </p:spPr>
        <p:txBody>
          <a:bodyPr wrap="none" rtlCol="0">
            <a:spAutoFit/>
          </a:bodyPr>
          <a:lstStyle/>
          <a:p>
            <a:r>
              <a:rPr lang="en-US" dirty="0" smtClean="0">
                <a:solidFill>
                  <a:srgbClr val="000000"/>
                </a:solidFill>
                <a:latin typeface="+mj-lt"/>
              </a:rPr>
              <a:t>Extension</a:t>
            </a:r>
            <a:endParaRPr lang="en-US" dirty="0">
              <a:solidFill>
                <a:srgbClr val="000000"/>
              </a:solidFill>
              <a:latin typeface="+mj-lt"/>
            </a:endParaRPr>
          </a:p>
        </p:txBody>
      </p:sp>
      <p:sp>
        <p:nvSpPr>
          <p:cNvPr id="21" name="TextBox 20"/>
          <p:cNvSpPr txBox="1"/>
          <p:nvPr/>
        </p:nvSpPr>
        <p:spPr>
          <a:xfrm>
            <a:off x="1295400" y="2133600"/>
            <a:ext cx="1371600" cy="493981"/>
          </a:xfrm>
          <a:prstGeom prst="rect">
            <a:avLst/>
          </a:prstGeom>
          <a:noFill/>
        </p:spPr>
        <p:txBody>
          <a:bodyPr wrap="square" rtlCol="0">
            <a:spAutoFit/>
          </a:bodyPr>
          <a:lstStyle/>
          <a:p>
            <a:r>
              <a:rPr lang="en-US" dirty="0" smtClean="0">
                <a:solidFill>
                  <a:srgbClr val="000000"/>
                </a:solidFill>
                <a:latin typeface="+mj-lt"/>
              </a:rPr>
              <a:t>Supporting Structure</a:t>
            </a:r>
            <a:endParaRPr lang="en-US" dirty="0">
              <a:solidFill>
                <a:srgbClr val="000000"/>
              </a:solidFill>
              <a:latin typeface="+mj-lt"/>
            </a:endParaRPr>
          </a:p>
        </p:txBody>
      </p:sp>
      <p:cxnSp>
        <p:nvCxnSpPr>
          <p:cNvPr id="29" name="Straight Connector 28"/>
          <p:cNvCxnSpPr/>
          <p:nvPr/>
        </p:nvCxnSpPr>
        <p:spPr bwMode="auto">
          <a:xfrm rot="16200000" flipH="1">
            <a:off x="6477000" y="2666999"/>
            <a:ext cx="914401" cy="914400"/>
          </a:xfrm>
          <a:prstGeom prst="line">
            <a:avLst/>
          </a:prstGeom>
          <a:solidFill>
            <a:srgbClr val="00B8FF"/>
          </a:solidFill>
          <a:ln w="9525" cap="flat" cmpd="sng" algn="ctr">
            <a:solidFill>
              <a:schemeClr val="tx1"/>
            </a:solidFill>
            <a:prstDash val="solid"/>
            <a:round/>
            <a:headEnd type="none" w="med" len="med"/>
            <a:tailEnd type="triangle" w="lg"/>
          </a:ln>
          <a:effectLst/>
        </p:spPr>
      </p:cxnSp>
      <p:sp>
        <p:nvSpPr>
          <p:cNvPr id="30" name="TextBox 29"/>
          <p:cNvSpPr txBox="1"/>
          <p:nvPr/>
        </p:nvSpPr>
        <p:spPr>
          <a:xfrm>
            <a:off x="5638800" y="2362200"/>
            <a:ext cx="1063362" cy="300082"/>
          </a:xfrm>
          <a:prstGeom prst="rect">
            <a:avLst/>
          </a:prstGeom>
          <a:noFill/>
        </p:spPr>
        <p:txBody>
          <a:bodyPr wrap="square" rtlCol="0">
            <a:spAutoFit/>
          </a:bodyPr>
          <a:lstStyle/>
          <a:p>
            <a:r>
              <a:rPr lang="en-US" dirty="0" smtClean="0">
                <a:solidFill>
                  <a:srgbClr val="000000"/>
                </a:solidFill>
                <a:latin typeface="+mj-lt"/>
              </a:rPr>
              <a:t>Extrusion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3352800"/>
          </a:xfrm>
        </p:spPr>
        <p:txBody>
          <a:bodyPr/>
          <a:lstStyle/>
          <a:p>
            <a:r>
              <a:rPr lang="en-GB" sz="2800" dirty="0" smtClean="0">
                <a:latin typeface="Calibri" pitchFamily="-112" charset="0"/>
              </a:rPr>
              <a:t>Step 3: Measure Commonalities between each feature</a:t>
            </a:r>
            <a:endParaRPr lang="en-US" sz="2800" dirty="0" smtClean="0"/>
          </a:p>
          <a:p>
            <a:pPr lvl="1"/>
            <a:r>
              <a:rPr lang="en-US" sz="2400" dirty="0" smtClean="0"/>
              <a:t>Since more than two components are being compared, commonality is measured using:</a:t>
            </a:r>
          </a:p>
        </p:txBody>
      </p:sp>
      <p:grpSp>
        <p:nvGrpSpPr>
          <p:cNvPr id="33" name="Group 32"/>
          <p:cNvGrpSpPr/>
          <p:nvPr/>
        </p:nvGrpSpPr>
        <p:grpSpPr>
          <a:xfrm>
            <a:off x="1447800" y="4572000"/>
            <a:ext cx="6967021" cy="1403461"/>
            <a:chOff x="762000" y="4114800"/>
            <a:chExt cx="6967021" cy="1403461"/>
          </a:xfrm>
        </p:grpSpPr>
        <p:sp>
          <p:nvSpPr>
            <p:cNvPr id="26" name="TextBox 25"/>
            <p:cNvSpPr txBox="1"/>
            <p:nvPr/>
          </p:nvSpPr>
          <p:spPr>
            <a:xfrm>
              <a:off x="762000" y="4114800"/>
              <a:ext cx="6967021" cy="1403461"/>
            </a:xfrm>
            <a:prstGeom prst="rect">
              <a:avLst/>
            </a:prstGeom>
            <a:noFill/>
          </p:spPr>
          <p:txBody>
            <a:bodyPr wrap="none" rtlCol="0">
              <a:spAutoFit/>
            </a:bodyPr>
            <a:lstStyle/>
            <a:p>
              <a:r>
                <a:rPr lang="en-US" sz="2400" dirty="0" err="1" smtClean="0">
                  <a:solidFill>
                    <a:srgbClr val="000000"/>
                  </a:solidFill>
                  <a:latin typeface="+mj-lt"/>
                </a:rPr>
                <a:t>C</a:t>
              </a:r>
              <a:r>
                <a:rPr lang="en-US" sz="2400" baseline="-25000" dirty="0" err="1" smtClean="0">
                  <a:solidFill>
                    <a:srgbClr val="000000"/>
                  </a:solidFill>
                  <a:latin typeface="+mj-lt"/>
                </a:rPr>
                <a:t>x</a:t>
              </a:r>
              <a:r>
                <a:rPr lang="en-US" sz="2400" dirty="0" smtClean="0">
                  <a:solidFill>
                    <a:srgbClr val="000000"/>
                  </a:solidFill>
                  <a:latin typeface="+mj-lt"/>
                </a:rPr>
                <a:t>	= 	Commonality measured</a:t>
              </a:r>
            </a:p>
            <a:p>
              <a:r>
                <a:rPr lang="en-US" sz="2400" dirty="0" err="1" smtClean="0">
                  <a:solidFill>
                    <a:srgbClr val="000000"/>
                  </a:solidFill>
                  <a:latin typeface="+mj-lt"/>
                </a:rPr>
                <a:t>σ</a:t>
              </a:r>
              <a:r>
                <a:rPr lang="en-US" sz="2400" dirty="0" smtClean="0">
                  <a:solidFill>
                    <a:srgbClr val="000000"/>
                  </a:solidFill>
                  <a:latin typeface="+mj-lt"/>
                </a:rPr>
                <a:t>	=	Standard deviation of the measured values</a:t>
              </a:r>
            </a:p>
            <a:p>
              <a:r>
                <a:rPr lang="en-US" sz="2400" dirty="0" err="1" smtClean="0">
                  <a:solidFill>
                    <a:srgbClr val="000000"/>
                  </a:solidFill>
                  <a:latin typeface="+mj-lt"/>
                </a:rPr>
                <a:t>x</a:t>
              </a:r>
              <a:r>
                <a:rPr lang="en-US" sz="2400" dirty="0" smtClean="0">
                  <a:solidFill>
                    <a:srgbClr val="000000"/>
                  </a:solidFill>
                  <a:latin typeface="+mj-lt"/>
                </a:rPr>
                <a:t>	=	Average of the measured values</a:t>
              </a:r>
            </a:p>
            <a:p>
              <a:r>
                <a:rPr lang="en-US" sz="2400" dirty="0" smtClean="0">
                  <a:solidFill>
                    <a:srgbClr val="000000"/>
                  </a:solidFill>
                  <a:latin typeface="+mj-lt"/>
                </a:rPr>
                <a:t>Subscript “</a:t>
              </a:r>
              <a:r>
                <a:rPr lang="en-US" sz="2400" dirty="0" err="1" smtClean="0">
                  <a:solidFill>
                    <a:srgbClr val="000000"/>
                  </a:solidFill>
                  <a:latin typeface="+mj-lt"/>
                </a:rPr>
                <a:t>x</a:t>
              </a:r>
              <a:r>
                <a:rPr lang="en-US" sz="2400" dirty="0" smtClean="0">
                  <a:solidFill>
                    <a:srgbClr val="000000"/>
                  </a:solidFill>
                  <a:latin typeface="+mj-lt"/>
                </a:rPr>
                <a:t>”=  The component of the index calculated</a:t>
              </a:r>
            </a:p>
            <a:p>
              <a:endParaRPr lang="en-US" sz="2400" dirty="0">
                <a:solidFill>
                  <a:srgbClr val="000000"/>
                </a:solidFill>
                <a:latin typeface="+mj-lt"/>
              </a:endParaRPr>
            </a:p>
          </p:txBody>
        </p:sp>
        <p:cxnSp>
          <p:nvCxnSpPr>
            <p:cNvPr id="31" name="Straight Connector 30"/>
            <p:cNvCxnSpPr/>
            <p:nvPr/>
          </p:nvCxnSpPr>
          <p:spPr bwMode="auto">
            <a:xfrm>
              <a:off x="838200" y="4724400"/>
              <a:ext cx="1524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pic>
        <p:nvPicPr>
          <p:cNvPr id="11" name="Picture 10" descr="Cx.jpg"/>
          <p:cNvPicPr>
            <a:picLocks noChangeAspect="1"/>
          </p:cNvPicPr>
          <p:nvPr/>
        </p:nvPicPr>
        <p:blipFill>
          <a:blip r:embed="rId3"/>
          <a:stretch>
            <a:fillRect/>
          </a:stretch>
        </p:blipFill>
        <p:spPr>
          <a:xfrm>
            <a:off x="2819400" y="2514600"/>
            <a:ext cx="2844800" cy="1625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990600"/>
          </a:xfrm>
        </p:spPr>
        <p:txBody>
          <a:bodyPr/>
          <a:lstStyle/>
          <a:p>
            <a:r>
              <a:rPr lang="en-GB" sz="2800" dirty="0" smtClean="0">
                <a:latin typeface="Calibri" pitchFamily="-112" charset="0"/>
              </a:rPr>
              <a:t>Step 3: Measure Commonalities between each feature</a:t>
            </a:r>
            <a:endParaRPr lang="en-US" sz="2800" dirty="0" smtClean="0"/>
          </a:p>
        </p:txBody>
      </p:sp>
      <p:pic>
        <p:nvPicPr>
          <p:cNvPr id="5" name="Picture 4" descr="Motor 2 Top Cylinder.JPG"/>
          <p:cNvPicPr>
            <a:picLocks noChangeAspect="1"/>
          </p:cNvPicPr>
          <p:nvPr/>
        </p:nvPicPr>
        <p:blipFill>
          <a:blip r:embed="rId3"/>
          <a:stretch>
            <a:fillRect/>
          </a:stretch>
        </p:blipFill>
        <p:spPr>
          <a:xfrm>
            <a:off x="457200" y="3048000"/>
            <a:ext cx="2019861" cy="1524000"/>
          </a:xfrm>
          <a:prstGeom prst="rect">
            <a:avLst/>
          </a:prstGeom>
        </p:spPr>
      </p:pic>
      <p:pic>
        <p:nvPicPr>
          <p:cNvPr id="6" name="Picture 5" descr="Motor 3 Top Cylinder.JPG"/>
          <p:cNvPicPr>
            <a:picLocks noChangeAspect="1"/>
          </p:cNvPicPr>
          <p:nvPr/>
        </p:nvPicPr>
        <p:blipFill>
          <a:blip r:embed="rId4"/>
          <a:stretch>
            <a:fillRect/>
          </a:stretch>
        </p:blipFill>
        <p:spPr>
          <a:xfrm>
            <a:off x="381000" y="4800600"/>
            <a:ext cx="2133600" cy="1752992"/>
          </a:xfrm>
          <a:prstGeom prst="rect">
            <a:avLst/>
          </a:prstGeom>
        </p:spPr>
      </p:pic>
      <p:pic>
        <p:nvPicPr>
          <p:cNvPr id="8" name="Picture 7" descr="Motor 2 Top Cylinder.JPG"/>
          <p:cNvPicPr>
            <a:picLocks noChangeAspect="1"/>
          </p:cNvPicPr>
          <p:nvPr/>
        </p:nvPicPr>
        <p:blipFill>
          <a:blip r:embed="rId3"/>
          <a:stretch>
            <a:fillRect/>
          </a:stretch>
        </p:blipFill>
        <p:spPr>
          <a:xfrm>
            <a:off x="457200" y="1295400"/>
            <a:ext cx="2019861" cy="1524000"/>
          </a:xfrm>
          <a:prstGeom prst="rect">
            <a:avLst/>
          </a:prstGeom>
        </p:spPr>
      </p:pic>
      <p:sp>
        <p:nvSpPr>
          <p:cNvPr id="10" name="TextBox 9"/>
          <p:cNvSpPr txBox="1"/>
          <p:nvPr/>
        </p:nvSpPr>
        <p:spPr>
          <a:xfrm>
            <a:off x="609600" y="2743200"/>
            <a:ext cx="1659930" cy="323165"/>
          </a:xfrm>
          <a:prstGeom prst="rect">
            <a:avLst/>
          </a:prstGeom>
          <a:noFill/>
        </p:spPr>
        <p:txBody>
          <a:bodyPr wrap="none" rtlCol="0">
            <a:spAutoFit/>
          </a:bodyPr>
          <a:lstStyle/>
          <a:p>
            <a:r>
              <a:rPr lang="en-US" sz="2000" dirty="0" smtClean="0">
                <a:solidFill>
                  <a:schemeClr val="tx1"/>
                </a:solidFill>
                <a:latin typeface="+mj-lt"/>
              </a:rPr>
              <a:t>Top Cylinder 1</a:t>
            </a:r>
            <a:endParaRPr lang="en-US" sz="2000" dirty="0">
              <a:solidFill>
                <a:schemeClr val="tx1"/>
              </a:solidFill>
              <a:latin typeface="+mj-lt"/>
            </a:endParaRPr>
          </a:p>
        </p:txBody>
      </p:sp>
      <p:sp>
        <p:nvSpPr>
          <p:cNvPr id="11" name="TextBox 10"/>
          <p:cNvSpPr txBox="1"/>
          <p:nvPr/>
        </p:nvSpPr>
        <p:spPr>
          <a:xfrm>
            <a:off x="609600" y="4495800"/>
            <a:ext cx="1659930" cy="323165"/>
          </a:xfrm>
          <a:prstGeom prst="rect">
            <a:avLst/>
          </a:prstGeom>
          <a:noFill/>
        </p:spPr>
        <p:txBody>
          <a:bodyPr wrap="none" rtlCol="0">
            <a:spAutoFit/>
          </a:bodyPr>
          <a:lstStyle/>
          <a:p>
            <a:r>
              <a:rPr lang="en-US" sz="2000" dirty="0" smtClean="0">
                <a:solidFill>
                  <a:schemeClr val="tx1"/>
                </a:solidFill>
                <a:latin typeface="+mj-lt"/>
              </a:rPr>
              <a:t>Top Cylinder 2</a:t>
            </a:r>
            <a:endParaRPr lang="en-US" sz="2000" dirty="0">
              <a:solidFill>
                <a:schemeClr val="tx1"/>
              </a:solidFill>
              <a:latin typeface="+mj-lt"/>
            </a:endParaRPr>
          </a:p>
        </p:txBody>
      </p:sp>
      <p:sp>
        <p:nvSpPr>
          <p:cNvPr id="12" name="TextBox 11"/>
          <p:cNvSpPr txBox="1"/>
          <p:nvPr/>
        </p:nvSpPr>
        <p:spPr>
          <a:xfrm>
            <a:off x="609600" y="6557918"/>
            <a:ext cx="1217350" cy="253916"/>
          </a:xfrm>
          <a:prstGeom prst="rect">
            <a:avLst/>
          </a:prstGeom>
          <a:noFill/>
        </p:spPr>
        <p:txBody>
          <a:bodyPr wrap="none" rtlCol="0">
            <a:spAutoFit/>
          </a:bodyPr>
          <a:lstStyle/>
          <a:p>
            <a:r>
              <a:rPr lang="en-US" sz="2000" dirty="0" smtClean="0">
                <a:solidFill>
                  <a:schemeClr val="tx1"/>
                </a:solidFill>
                <a:latin typeface="+mj-lt"/>
              </a:rPr>
              <a:t>Top Cylinder 3</a:t>
            </a:r>
            <a:endParaRPr lang="en-US" sz="2000" dirty="0">
              <a:solidFill>
                <a:schemeClr val="tx1"/>
              </a:solidFill>
              <a:latin typeface="+mj-lt"/>
            </a:endParaRPr>
          </a:p>
        </p:txBody>
      </p:sp>
      <p:sp>
        <p:nvSpPr>
          <p:cNvPr id="14" name="Content Placeholder 2"/>
          <p:cNvSpPr txBox="1">
            <a:spLocks/>
          </p:cNvSpPr>
          <p:nvPr/>
        </p:nvSpPr>
        <p:spPr bwMode="auto">
          <a:xfrm>
            <a:off x="2819400" y="1295400"/>
            <a:ext cx="6324600" cy="53340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39725" marR="0" lvl="0" indent="-339725" algn="l" defTabSz="457200" rtl="0" eaLnBrk="0" fontAlgn="base" latinLnBrk="0" hangingPunct="0">
              <a:lnSpc>
                <a:spcPct val="106000"/>
              </a:lnSpc>
              <a:spcBef>
                <a:spcPts val="600"/>
              </a:spcBef>
              <a:spcAft>
                <a:spcPct val="0"/>
              </a:spcAft>
              <a:buClr>
                <a:srgbClr val="000000"/>
              </a:buClr>
              <a:buSzPct val="100000"/>
              <a:buFont typeface="Arial" charset="0"/>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Angles</a:t>
            </a:r>
          </a:p>
          <a:p>
            <a:pPr marL="739775" marR="0" lvl="1" indent="-282575" algn="l" defTabSz="457200" rtl="0" eaLnBrk="0" fontAlgn="base" latinLnBrk="0" hangingPunct="0">
              <a:lnSpc>
                <a:spcPct val="106000"/>
              </a:lnSpc>
              <a:spcBef>
                <a:spcPts val="500"/>
              </a:spcBef>
              <a:spcAft>
                <a:spcPct val="0"/>
              </a:spcAft>
              <a:buClr>
                <a:srgbClr val="000000"/>
              </a:buClr>
              <a:buSzPct val="100000"/>
              <a:buFont typeface="Arial" charset="0"/>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Cylinder 1</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n-lt"/>
              </a:rPr>
              <a:t>Top= 		One 360° Arc</a:t>
            </a:r>
          </a:p>
          <a:p>
            <a:pPr marL="1196975" lvl="2" indent="-282575" eaLnBrk="0" hangingPunct="0">
              <a:lnSpc>
                <a:spcPct val="106000"/>
              </a:lnSpc>
              <a:spcBef>
                <a:spcPts val="500"/>
              </a:spcBef>
              <a:buFont typeface="Wingdings" charset="2"/>
              <a:buChar char="§"/>
            </a:pPr>
            <a:r>
              <a:rPr kumimoji="0" lang="en-US" b="0" i="0" u="none" strike="noStrike" kern="0" cap="none" spc="0" normalizeH="0" baseline="0" noProof="0" dirty="0" smtClean="0">
                <a:ln>
                  <a:noFill/>
                </a:ln>
                <a:solidFill>
                  <a:srgbClr val="000000"/>
                </a:solidFill>
                <a:effectLst/>
                <a:uLnTx/>
                <a:uFillTx/>
                <a:latin typeface="+mn-lt"/>
                <a:ea typeface="+mn-ea"/>
                <a:cs typeface="+mn-cs"/>
              </a:rPr>
              <a:t>Bottom= 	One 360° Arc</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n-lt"/>
              </a:rPr>
              <a:t>Side=		Revolved around four 90° Angles</a:t>
            </a:r>
            <a:endParaRPr kumimoji="0" lang="en-US" b="0" i="0" u="none" strike="noStrike" kern="0" cap="none" spc="0" normalizeH="0" baseline="0" noProof="0" dirty="0" smtClean="0">
              <a:ln>
                <a:noFill/>
              </a:ln>
              <a:solidFill>
                <a:srgbClr val="000000"/>
              </a:solidFill>
              <a:effectLst/>
              <a:uLnTx/>
              <a:uFillTx/>
              <a:latin typeface="+mn-lt"/>
              <a:ea typeface="+mn-ea"/>
              <a:cs typeface="+mn-cs"/>
            </a:endParaRP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Cylinder 2</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Top= 		One 360° Arc</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Bottom= 	One 360° Arc</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Side=		Revolved around four 90° Angles</a:t>
            </a: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Cylinder 3</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Top= 		One 360° Arc</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Bottom= 	One 360° Arc</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Side=		Revolved around four 90° Angles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381000" y="762000"/>
            <a:ext cx="45720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3200" dirty="0" smtClean="0">
                <a:solidFill>
                  <a:srgbClr val="000000"/>
                </a:solidFill>
                <a:latin typeface="Calibri" pitchFamily="-112" charset="0"/>
              </a:rPr>
              <a:t>Shape </a:t>
            </a:r>
            <a:r>
              <a:rPr lang="en-GB" sz="3200" dirty="0">
                <a:solidFill>
                  <a:srgbClr val="000000"/>
                </a:solidFill>
                <a:latin typeface="Calibri" pitchFamily="-112" charset="0"/>
              </a:rPr>
              <a:t>Commonality </a:t>
            </a:r>
            <a:r>
              <a:rPr lang="en-GB" sz="3200" dirty="0" smtClean="0">
                <a:solidFill>
                  <a:srgbClr val="000000"/>
                </a:solidFill>
                <a:latin typeface="Calibri" pitchFamily="-112" charset="0"/>
              </a:rPr>
              <a:t>Index</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3200" dirty="0" smtClean="0">
                <a:solidFill>
                  <a:srgbClr val="000000"/>
                </a:solidFill>
                <a:latin typeface="Calibri" pitchFamily="-112" charset="0"/>
              </a:rPr>
              <a:t>Commonality</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3200" dirty="0" smtClean="0">
                <a:solidFill>
                  <a:srgbClr val="000000"/>
                </a:solidFill>
                <a:latin typeface="Calibri" pitchFamily="-112" charset="0"/>
              </a:rPr>
              <a:t>Breakdown of Index</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3200" dirty="0" smtClean="0">
                <a:solidFill>
                  <a:srgbClr val="000000"/>
                </a:solidFill>
                <a:latin typeface="Calibri" pitchFamily="-112" charset="0"/>
              </a:rPr>
              <a:t>Complex Shapes</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3200" dirty="0" smtClean="0">
                <a:solidFill>
                  <a:srgbClr val="000000"/>
                </a:solidFill>
                <a:latin typeface="Calibri" pitchFamily="-112" charset="0"/>
              </a:rPr>
              <a:t>Example</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3200" dirty="0" smtClean="0">
                <a:solidFill>
                  <a:srgbClr val="000000"/>
                </a:solidFill>
                <a:latin typeface="Calibri" pitchFamily="-112" charset="0"/>
              </a:rPr>
              <a:t>Conclusion</a:t>
            </a:r>
            <a:endParaRPr lang="en-GB" sz="3200" dirty="0">
              <a:solidFill>
                <a:srgbClr val="000000"/>
              </a:solidFill>
              <a:latin typeface="Calibri" pitchFamily="-112" charset="0"/>
            </a:endParaRPr>
          </a:p>
        </p:txBody>
      </p:sp>
      <p:pic>
        <p:nvPicPr>
          <p:cNvPr id="21" name="Picture 20" descr="vemp_0709_12_z+2008_chevrolet_corvette+assembly_line.jpg"/>
          <p:cNvPicPr>
            <a:picLocks noChangeAspect="1"/>
          </p:cNvPicPr>
          <p:nvPr/>
        </p:nvPicPr>
        <p:blipFill>
          <a:blip r:embed="rId3"/>
          <a:stretch>
            <a:fillRect/>
          </a:stretch>
        </p:blipFill>
        <p:spPr>
          <a:xfrm>
            <a:off x="4953000" y="3581400"/>
            <a:ext cx="3962400" cy="2971800"/>
          </a:xfrm>
          <a:prstGeom prst="rect">
            <a:avLst/>
          </a:prstGeom>
        </p:spPr>
      </p:pic>
      <p:sp>
        <p:nvSpPr>
          <p:cNvPr id="22" name="Rectangle 21"/>
          <p:cNvSpPr/>
          <p:nvPr/>
        </p:nvSpPr>
        <p:spPr>
          <a:xfrm>
            <a:off x="4953000" y="6553200"/>
            <a:ext cx="4038600" cy="276999"/>
          </a:xfrm>
          <a:prstGeom prst="rect">
            <a:avLst/>
          </a:prstGeom>
        </p:spPr>
        <p:txBody>
          <a:bodyPr wrap="square">
            <a:spAutoFit/>
          </a:bodyPr>
          <a:lstStyle/>
          <a:p>
            <a:pPr algn="ctr"/>
            <a:r>
              <a:rPr lang="en-US" sz="1600" b="1" dirty="0" smtClean="0">
                <a:solidFill>
                  <a:srgbClr val="000000"/>
                </a:solidFill>
              </a:rPr>
              <a:t>2008 Chevrolet Corvette Assembly Line</a:t>
            </a:r>
            <a:endParaRPr lang="en-US" sz="1600" dirty="0">
              <a:solidFill>
                <a:srgbClr val="000000"/>
              </a:solidFill>
            </a:endParaRPr>
          </a:p>
        </p:txBody>
      </p:sp>
      <p:pic>
        <p:nvPicPr>
          <p:cNvPr id="23" name="Picture 22" descr="AAKA001978.jpg"/>
          <p:cNvPicPr>
            <a:picLocks noChangeAspect="1"/>
          </p:cNvPicPr>
          <p:nvPr/>
        </p:nvPicPr>
        <p:blipFill>
          <a:blip r:embed="rId4"/>
          <a:stretch>
            <a:fillRect/>
          </a:stretch>
        </p:blipFill>
        <p:spPr>
          <a:xfrm>
            <a:off x="4953000" y="0"/>
            <a:ext cx="4035973" cy="2743200"/>
          </a:xfrm>
          <a:prstGeom prst="rect">
            <a:avLst/>
          </a:prstGeom>
        </p:spPr>
      </p:pic>
      <p:sp>
        <p:nvSpPr>
          <p:cNvPr id="24" name="Rectangle 23"/>
          <p:cNvSpPr/>
          <p:nvPr/>
        </p:nvSpPr>
        <p:spPr>
          <a:xfrm>
            <a:off x="4953000" y="2743200"/>
            <a:ext cx="4038600" cy="276999"/>
          </a:xfrm>
          <a:prstGeom prst="rect">
            <a:avLst/>
          </a:prstGeom>
        </p:spPr>
        <p:txBody>
          <a:bodyPr wrap="square">
            <a:spAutoFit/>
          </a:bodyPr>
          <a:lstStyle/>
          <a:p>
            <a:pPr algn="ctr"/>
            <a:r>
              <a:rPr lang="en-US" sz="1600" b="1" dirty="0" smtClean="0">
                <a:solidFill>
                  <a:srgbClr val="000000"/>
                </a:solidFill>
              </a:rPr>
              <a:t>Assembly Line Worker at Dell</a:t>
            </a:r>
            <a:endParaRPr lang="en-US" sz="1600" dirty="0">
              <a:solidFill>
                <a:srgbClr val="000000"/>
              </a:solidFill>
            </a:endParaRPr>
          </a:p>
        </p:txBody>
      </p:sp>
      <p:sp>
        <p:nvSpPr>
          <p:cNvPr id="9" name="Text Box 1"/>
          <p:cNvSpPr txBox="1">
            <a:spLocks noChangeArrowheads="1"/>
          </p:cNvSpPr>
          <p:nvPr/>
        </p:nvSpPr>
        <p:spPr bwMode="auto">
          <a:xfrm>
            <a:off x="533400" y="0"/>
            <a:ext cx="4495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Outline</a:t>
            </a:r>
            <a:endParaRPr lang="en-GB" sz="4000" dirty="0">
              <a:solidFill>
                <a:srgbClr val="000000"/>
              </a:solidFill>
              <a:latin typeface="Calibri" pitchFamily="-11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990600"/>
          </a:xfrm>
        </p:spPr>
        <p:txBody>
          <a:bodyPr/>
          <a:lstStyle/>
          <a:p>
            <a:r>
              <a:rPr lang="en-GB" sz="2800" dirty="0" smtClean="0">
                <a:latin typeface="Calibri" pitchFamily="-112" charset="0"/>
              </a:rPr>
              <a:t>Step 3: Measure Commonalities between each feature</a:t>
            </a:r>
            <a:endParaRPr lang="en-US" sz="2800" dirty="0" smtClean="0"/>
          </a:p>
        </p:txBody>
      </p:sp>
      <p:pic>
        <p:nvPicPr>
          <p:cNvPr id="5" name="Picture 4" descr="Motor 2 Top Cylinder.JPG"/>
          <p:cNvPicPr>
            <a:picLocks noChangeAspect="1"/>
          </p:cNvPicPr>
          <p:nvPr/>
        </p:nvPicPr>
        <p:blipFill>
          <a:blip r:embed="rId3"/>
          <a:stretch>
            <a:fillRect/>
          </a:stretch>
        </p:blipFill>
        <p:spPr>
          <a:xfrm>
            <a:off x="457200" y="3048000"/>
            <a:ext cx="2019861" cy="1524000"/>
          </a:xfrm>
          <a:prstGeom prst="rect">
            <a:avLst/>
          </a:prstGeom>
        </p:spPr>
      </p:pic>
      <p:pic>
        <p:nvPicPr>
          <p:cNvPr id="6" name="Picture 5" descr="Motor 3 Top Cylinder.JPG"/>
          <p:cNvPicPr>
            <a:picLocks noChangeAspect="1"/>
          </p:cNvPicPr>
          <p:nvPr/>
        </p:nvPicPr>
        <p:blipFill>
          <a:blip r:embed="rId4"/>
          <a:stretch>
            <a:fillRect/>
          </a:stretch>
        </p:blipFill>
        <p:spPr>
          <a:xfrm>
            <a:off x="381000" y="4800600"/>
            <a:ext cx="2133600" cy="1752992"/>
          </a:xfrm>
          <a:prstGeom prst="rect">
            <a:avLst/>
          </a:prstGeom>
        </p:spPr>
      </p:pic>
      <p:pic>
        <p:nvPicPr>
          <p:cNvPr id="8" name="Picture 7" descr="Motor 2 Top Cylinder.JPG"/>
          <p:cNvPicPr>
            <a:picLocks noChangeAspect="1"/>
          </p:cNvPicPr>
          <p:nvPr/>
        </p:nvPicPr>
        <p:blipFill>
          <a:blip r:embed="rId3"/>
          <a:stretch>
            <a:fillRect/>
          </a:stretch>
        </p:blipFill>
        <p:spPr>
          <a:xfrm>
            <a:off x="457200" y="1295400"/>
            <a:ext cx="2019861" cy="1524000"/>
          </a:xfrm>
          <a:prstGeom prst="rect">
            <a:avLst/>
          </a:prstGeom>
        </p:spPr>
      </p:pic>
      <p:sp>
        <p:nvSpPr>
          <p:cNvPr id="10" name="TextBox 9"/>
          <p:cNvSpPr txBox="1"/>
          <p:nvPr/>
        </p:nvSpPr>
        <p:spPr>
          <a:xfrm>
            <a:off x="609600" y="2743200"/>
            <a:ext cx="1659930" cy="323165"/>
          </a:xfrm>
          <a:prstGeom prst="rect">
            <a:avLst/>
          </a:prstGeom>
          <a:noFill/>
        </p:spPr>
        <p:txBody>
          <a:bodyPr wrap="none" rtlCol="0">
            <a:spAutoFit/>
          </a:bodyPr>
          <a:lstStyle/>
          <a:p>
            <a:r>
              <a:rPr lang="en-US" sz="2000" dirty="0" smtClean="0">
                <a:solidFill>
                  <a:schemeClr val="tx1"/>
                </a:solidFill>
                <a:latin typeface="+mj-lt"/>
              </a:rPr>
              <a:t>Top Cylinder 1</a:t>
            </a:r>
            <a:endParaRPr lang="en-US" sz="2000" dirty="0">
              <a:solidFill>
                <a:schemeClr val="tx1"/>
              </a:solidFill>
              <a:latin typeface="+mj-lt"/>
            </a:endParaRPr>
          </a:p>
        </p:txBody>
      </p:sp>
      <p:sp>
        <p:nvSpPr>
          <p:cNvPr id="11" name="TextBox 10"/>
          <p:cNvSpPr txBox="1"/>
          <p:nvPr/>
        </p:nvSpPr>
        <p:spPr>
          <a:xfrm>
            <a:off x="609600" y="4495800"/>
            <a:ext cx="1659930" cy="323165"/>
          </a:xfrm>
          <a:prstGeom prst="rect">
            <a:avLst/>
          </a:prstGeom>
          <a:noFill/>
        </p:spPr>
        <p:txBody>
          <a:bodyPr wrap="none" rtlCol="0">
            <a:spAutoFit/>
          </a:bodyPr>
          <a:lstStyle/>
          <a:p>
            <a:r>
              <a:rPr lang="en-US" sz="2000" dirty="0" smtClean="0">
                <a:solidFill>
                  <a:schemeClr val="tx1"/>
                </a:solidFill>
                <a:latin typeface="+mj-lt"/>
              </a:rPr>
              <a:t>Top Cylinder 2</a:t>
            </a:r>
            <a:endParaRPr lang="en-US" sz="2000" dirty="0">
              <a:solidFill>
                <a:schemeClr val="tx1"/>
              </a:solidFill>
              <a:latin typeface="+mj-lt"/>
            </a:endParaRPr>
          </a:p>
        </p:txBody>
      </p:sp>
      <p:sp>
        <p:nvSpPr>
          <p:cNvPr id="12" name="TextBox 11"/>
          <p:cNvSpPr txBox="1"/>
          <p:nvPr/>
        </p:nvSpPr>
        <p:spPr>
          <a:xfrm>
            <a:off x="609600" y="6557918"/>
            <a:ext cx="1659930" cy="323165"/>
          </a:xfrm>
          <a:prstGeom prst="rect">
            <a:avLst/>
          </a:prstGeom>
          <a:noFill/>
        </p:spPr>
        <p:txBody>
          <a:bodyPr wrap="none" rtlCol="0">
            <a:spAutoFit/>
          </a:bodyPr>
          <a:lstStyle/>
          <a:p>
            <a:r>
              <a:rPr lang="en-US" sz="2000" dirty="0" smtClean="0">
                <a:solidFill>
                  <a:schemeClr val="tx1"/>
                </a:solidFill>
                <a:latin typeface="+mj-lt"/>
              </a:rPr>
              <a:t>Top Cylinder 3</a:t>
            </a:r>
            <a:endParaRPr lang="en-US" sz="2000" dirty="0">
              <a:solidFill>
                <a:schemeClr val="tx1"/>
              </a:solidFill>
              <a:latin typeface="+mj-lt"/>
            </a:endParaRPr>
          </a:p>
        </p:txBody>
      </p:sp>
      <p:sp>
        <p:nvSpPr>
          <p:cNvPr id="30" name="Content Placeholder 2"/>
          <p:cNvSpPr txBox="1">
            <a:spLocks/>
          </p:cNvSpPr>
          <p:nvPr/>
        </p:nvSpPr>
        <p:spPr bwMode="auto">
          <a:xfrm>
            <a:off x="2819400" y="1295400"/>
            <a:ext cx="6324600" cy="53340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39725" marR="0" lvl="0" indent="-339725" algn="l" defTabSz="457200" rtl="0" eaLnBrk="0" fontAlgn="base" latinLnBrk="0" hangingPunct="0">
              <a:lnSpc>
                <a:spcPct val="106000"/>
              </a:lnSpc>
              <a:spcBef>
                <a:spcPts val="600"/>
              </a:spcBef>
              <a:spcAft>
                <a:spcPct val="0"/>
              </a:spcAft>
              <a:buClr>
                <a:srgbClr val="000000"/>
              </a:buClr>
              <a:buSzPct val="100000"/>
              <a:buFont typeface="Arial" charset="0"/>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Angles</a:t>
            </a: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Top</a:t>
            </a: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σ</a:t>
            </a:r>
            <a:r>
              <a:rPr lang="en-US" kern="0" dirty="0" smtClean="0">
                <a:solidFill>
                  <a:srgbClr val="000000"/>
                </a:solidFill>
                <a:latin typeface="+mj-lt"/>
              </a:rPr>
              <a:t>= 	</a:t>
            </a:r>
            <a:r>
              <a:rPr lang="en-US" dirty="0" smtClean="0">
                <a:solidFill>
                  <a:srgbClr val="000000"/>
                </a:solidFill>
                <a:latin typeface="+mj-lt"/>
              </a:rPr>
              <a:t>0°</a:t>
            </a:r>
            <a:endParaRPr lang="en-US" kern="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x</a:t>
            </a:r>
            <a:r>
              <a:rPr lang="en-US" kern="0" dirty="0" smtClean="0">
                <a:solidFill>
                  <a:srgbClr val="000000"/>
                </a:solidFill>
                <a:latin typeface="+mj-lt"/>
              </a:rPr>
              <a:t>=	</a:t>
            </a:r>
            <a:r>
              <a:rPr lang="en-US" dirty="0" smtClean="0">
                <a:solidFill>
                  <a:srgbClr val="000000"/>
                </a:solidFill>
                <a:latin typeface="+mj-lt"/>
              </a:rPr>
              <a:t>360° </a:t>
            </a:r>
          </a:p>
          <a:p>
            <a:pPr marL="1196975" lvl="2" indent="-282575" eaLnBrk="0" hangingPunct="0">
              <a:lnSpc>
                <a:spcPct val="106000"/>
              </a:lnSpc>
              <a:spcBef>
                <a:spcPts val="500"/>
              </a:spcBef>
              <a:buFont typeface="Wingdings" charset="2"/>
              <a:buChar char="§"/>
              <a:defRPr/>
            </a:pPr>
            <a:r>
              <a:rPr lang="en-US" kern="0" dirty="0" smtClean="0">
                <a:solidFill>
                  <a:srgbClr val="000000"/>
                </a:solidFill>
                <a:latin typeface="+mj-lt"/>
              </a:rPr>
              <a:t>C</a:t>
            </a:r>
            <a:r>
              <a:rPr lang="en-US" kern="0" baseline="-25000" dirty="0" smtClean="0">
                <a:solidFill>
                  <a:srgbClr val="000000"/>
                </a:solidFill>
                <a:latin typeface="+mj-lt"/>
              </a:rPr>
              <a:t>α</a:t>
            </a:r>
            <a:r>
              <a:rPr lang="en-US" kern="0" dirty="0" smtClean="0">
                <a:solidFill>
                  <a:srgbClr val="000000"/>
                </a:solidFill>
                <a:latin typeface="+mj-lt"/>
              </a:rPr>
              <a:t>=	</a:t>
            </a:r>
            <a:r>
              <a:rPr lang="en-US" dirty="0" smtClean="0">
                <a:solidFill>
                  <a:srgbClr val="000000"/>
                </a:solidFill>
                <a:latin typeface="+mj-lt"/>
              </a:rPr>
              <a:t>100%</a:t>
            </a:r>
            <a:endParaRPr lang="en-US" kern="0" dirty="0" smtClean="0">
              <a:solidFill>
                <a:srgbClr val="000000"/>
              </a:solidFill>
              <a:latin typeface="+mj-lt"/>
            </a:endParaRP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Bottom</a:t>
            </a: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σ</a:t>
            </a:r>
            <a:r>
              <a:rPr lang="en-US" kern="0" dirty="0" smtClean="0">
                <a:solidFill>
                  <a:srgbClr val="000000"/>
                </a:solidFill>
                <a:latin typeface="+mj-lt"/>
              </a:rPr>
              <a:t>= 	</a:t>
            </a:r>
            <a:r>
              <a:rPr lang="en-US" dirty="0" smtClean="0">
                <a:solidFill>
                  <a:srgbClr val="000000"/>
                </a:solidFill>
                <a:latin typeface="+mj-lt"/>
              </a:rPr>
              <a:t>0°</a:t>
            </a:r>
            <a:endParaRPr lang="en-US" kern="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x</a:t>
            </a:r>
            <a:r>
              <a:rPr lang="en-US" kern="0" dirty="0" smtClean="0">
                <a:solidFill>
                  <a:srgbClr val="000000"/>
                </a:solidFill>
                <a:latin typeface="+mj-lt"/>
              </a:rPr>
              <a:t>=	</a:t>
            </a:r>
            <a:r>
              <a:rPr lang="en-US" dirty="0" smtClean="0">
                <a:solidFill>
                  <a:srgbClr val="000000"/>
                </a:solidFill>
                <a:latin typeface="+mj-lt"/>
              </a:rPr>
              <a:t>360° </a:t>
            </a:r>
            <a:endParaRPr lang="en-US" kern="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r>
              <a:rPr lang="en-US" kern="0" dirty="0" smtClean="0">
                <a:solidFill>
                  <a:srgbClr val="000000"/>
                </a:solidFill>
                <a:latin typeface="+mj-lt"/>
              </a:rPr>
              <a:t>C</a:t>
            </a:r>
            <a:r>
              <a:rPr lang="en-US" kern="0" baseline="-25000" dirty="0" smtClean="0">
                <a:solidFill>
                  <a:srgbClr val="000000"/>
                </a:solidFill>
                <a:latin typeface="+mj-lt"/>
              </a:rPr>
              <a:t>α</a:t>
            </a:r>
            <a:r>
              <a:rPr lang="en-US" kern="0" dirty="0" smtClean="0">
                <a:solidFill>
                  <a:srgbClr val="000000"/>
                </a:solidFill>
                <a:latin typeface="+mj-lt"/>
              </a:rPr>
              <a:t>=	</a:t>
            </a:r>
            <a:r>
              <a:rPr lang="en-US" dirty="0" smtClean="0">
                <a:solidFill>
                  <a:srgbClr val="000000"/>
                </a:solidFill>
                <a:latin typeface="+mj-lt"/>
              </a:rPr>
              <a:t>100% </a:t>
            </a: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Side (for each 90° angle)</a:t>
            </a: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σ</a:t>
            </a:r>
            <a:r>
              <a:rPr lang="en-US" kern="0" dirty="0" smtClean="0">
                <a:solidFill>
                  <a:srgbClr val="000000"/>
                </a:solidFill>
                <a:latin typeface="+mj-lt"/>
              </a:rPr>
              <a:t>= 	</a:t>
            </a:r>
            <a:r>
              <a:rPr lang="en-US" dirty="0" smtClean="0">
                <a:solidFill>
                  <a:srgbClr val="000000"/>
                </a:solidFill>
                <a:latin typeface="+mj-lt"/>
              </a:rPr>
              <a:t>0°</a:t>
            </a:r>
            <a:endParaRPr lang="en-US" kern="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x</a:t>
            </a:r>
            <a:r>
              <a:rPr lang="en-US" kern="0" dirty="0" smtClean="0">
                <a:solidFill>
                  <a:srgbClr val="000000"/>
                </a:solidFill>
                <a:latin typeface="+mj-lt"/>
              </a:rPr>
              <a:t>=	</a:t>
            </a:r>
            <a:r>
              <a:rPr lang="en-US" dirty="0" smtClean="0">
                <a:solidFill>
                  <a:srgbClr val="000000"/>
                </a:solidFill>
                <a:latin typeface="+mj-lt"/>
              </a:rPr>
              <a:t>90°</a:t>
            </a:r>
          </a:p>
          <a:p>
            <a:pPr marL="1196975" lvl="2" indent="-282575" eaLnBrk="0" hangingPunct="0">
              <a:lnSpc>
                <a:spcPct val="106000"/>
              </a:lnSpc>
              <a:spcBef>
                <a:spcPts val="500"/>
              </a:spcBef>
              <a:buFont typeface="Wingdings" charset="2"/>
              <a:buChar char="§"/>
              <a:defRPr/>
            </a:pPr>
            <a:r>
              <a:rPr lang="en-US" kern="0" dirty="0" smtClean="0">
                <a:solidFill>
                  <a:srgbClr val="000000"/>
                </a:solidFill>
                <a:latin typeface="+mj-lt"/>
              </a:rPr>
              <a:t>C</a:t>
            </a:r>
            <a:r>
              <a:rPr lang="en-US" kern="0" baseline="-25000" dirty="0" smtClean="0">
                <a:solidFill>
                  <a:srgbClr val="000000"/>
                </a:solidFill>
                <a:latin typeface="+mj-lt"/>
              </a:rPr>
              <a:t>α</a:t>
            </a:r>
            <a:r>
              <a:rPr lang="en-US" kern="0" dirty="0" smtClean="0">
                <a:solidFill>
                  <a:srgbClr val="000000"/>
                </a:solidFill>
                <a:latin typeface="+mj-lt"/>
              </a:rPr>
              <a:t>=	</a:t>
            </a:r>
            <a:r>
              <a:rPr lang="en-US" dirty="0" smtClean="0">
                <a:solidFill>
                  <a:srgbClr val="000000"/>
                </a:solidFill>
                <a:latin typeface="+mj-lt"/>
              </a:rPr>
              <a:t>100% </a:t>
            </a:r>
          </a:p>
          <a:p>
            <a:pPr marL="339725" lvl="0" indent="-339725" eaLnBrk="0" hangingPunct="0">
              <a:lnSpc>
                <a:spcPct val="106000"/>
              </a:lnSpc>
              <a:spcBef>
                <a:spcPts val="600"/>
              </a:spcBef>
              <a:buFont typeface="Arial" charset="0"/>
              <a:buChar char="•"/>
              <a:defRPr/>
            </a:pPr>
            <a:r>
              <a:rPr lang="en-US" sz="2400" kern="0" dirty="0" smtClean="0">
                <a:solidFill>
                  <a:srgbClr val="000000"/>
                </a:solidFill>
                <a:latin typeface="+mj-lt"/>
              </a:rPr>
              <a:t>Avg. C</a:t>
            </a:r>
            <a:r>
              <a:rPr lang="en-US" sz="2400" kern="0" baseline="-25000" dirty="0" smtClean="0">
                <a:solidFill>
                  <a:srgbClr val="000000"/>
                </a:solidFill>
                <a:latin typeface="+mj-lt"/>
              </a:rPr>
              <a:t>α</a:t>
            </a:r>
            <a:r>
              <a:rPr lang="en-US" sz="2400" kern="0" dirty="0" smtClean="0">
                <a:solidFill>
                  <a:srgbClr val="000000"/>
                </a:solidFill>
                <a:latin typeface="+mj-lt"/>
              </a:rPr>
              <a:t>= 100%</a:t>
            </a:r>
            <a:endParaRPr lang="en-US" sz="2400" kern="0" baseline="-2500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endParaRPr lang="en-US" sz="2000" kern="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endParaRPr lang="en-US" sz="2000" kern="0" dirty="0" smtClean="0">
              <a:solidFill>
                <a:srgbClr val="000000"/>
              </a:solidFill>
              <a:latin typeface="+mj-lt"/>
            </a:endParaRPr>
          </a:p>
          <a:p>
            <a:pPr marL="739775" lvl="1" indent="-282575" eaLnBrk="0" hangingPunct="0">
              <a:lnSpc>
                <a:spcPct val="106000"/>
              </a:lnSpc>
              <a:spcBef>
                <a:spcPts val="500"/>
              </a:spcBef>
              <a:buFont typeface="Arial" charset="0"/>
              <a:buChar char="–"/>
              <a:defRPr/>
            </a:pPr>
            <a:endParaRPr lang="en-US" kern="0" dirty="0" smtClean="0">
              <a:solidFill>
                <a:srgbClr val="000000"/>
              </a:solidFill>
              <a:latin typeface="+mj-lt"/>
            </a:endParaRPr>
          </a:p>
        </p:txBody>
      </p:sp>
      <p:sp>
        <p:nvSpPr>
          <p:cNvPr id="17" name="Freeform 16"/>
          <p:cNvSpPr/>
          <p:nvPr/>
        </p:nvSpPr>
        <p:spPr bwMode="auto">
          <a:xfrm>
            <a:off x="4089400" y="5530850"/>
            <a:ext cx="114300" cy="0"/>
          </a:xfrm>
          <a:custGeom>
            <a:avLst/>
            <a:gdLst>
              <a:gd name="connsiteX0" fmla="*/ 0 w 114300"/>
              <a:gd name="connsiteY0" fmla="*/ 0 h 0"/>
              <a:gd name="connsiteX1" fmla="*/ 114300 w 114300"/>
              <a:gd name="connsiteY1" fmla="*/ 0 h 0"/>
            </a:gdLst>
            <a:ahLst/>
            <a:cxnLst>
              <a:cxn ang="0">
                <a:pos x="connsiteX0" y="connsiteY0"/>
              </a:cxn>
              <a:cxn ang="0">
                <a:pos x="connsiteX1" y="connsiteY1"/>
              </a:cxn>
            </a:cxnLst>
            <a:rect l="l" t="t" r="r" b="b"/>
            <a:pathLst>
              <a:path w="114300">
                <a:moveTo>
                  <a:pt x="0" y="0"/>
                </a:moveTo>
                <a:lnTo>
                  <a:pt x="114300" y="0"/>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18" name="Freeform 17"/>
          <p:cNvSpPr/>
          <p:nvPr/>
        </p:nvSpPr>
        <p:spPr bwMode="auto">
          <a:xfrm>
            <a:off x="4095750" y="4089400"/>
            <a:ext cx="101600" cy="0"/>
          </a:xfrm>
          <a:custGeom>
            <a:avLst/>
            <a:gdLst>
              <a:gd name="connsiteX0" fmla="*/ 0 w 101600"/>
              <a:gd name="connsiteY0" fmla="*/ 0 h 0"/>
              <a:gd name="connsiteX1" fmla="*/ 101600 w 101600"/>
              <a:gd name="connsiteY1" fmla="*/ 0 h 0"/>
            </a:gdLst>
            <a:ahLst/>
            <a:cxnLst>
              <a:cxn ang="0">
                <a:pos x="connsiteX0" y="connsiteY0"/>
              </a:cxn>
              <a:cxn ang="0">
                <a:pos x="connsiteX1" y="connsiteY1"/>
              </a:cxn>
            </a:cxnLst>
            <a:rect l="l" t="t" r="r" b="b"/>
            <a:pathLst>
              <a:path w="101600">
                <a:moveTo>
                  <a:pt x="0" y="0"/>
                </a:moveTo>
                <a:lnTo>
                  <a:pt x="101600" y="0"/>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dirty="0">
              <a:ln>
                <a:noFill/>
              </a:ln>
              <a:solidFill>
                <a:schemeClr val="bg1"/>
              </a:solidFill>
              <a:effectLst/>
              <a:latin typeface="Arial" pitchFamily="-112" charset="0"/>
            </a:endParaRPr>
          </a:p>
        </p:txBody>
      </p:sp>
      <p:sp>
        <p:nvSpPr>
          <p:cNvPr id="20" name="Freeform 19"/>
          <p:cNvSpPr/>
          <p:nvPr/>
        </p:nvSpPr>
        <p:spPr bwMode="auto">
          <a:xfrm>
            <a:off x="4114800" y="2590800"/>
            <a:ext cx="114300" cy="0"/>
          </a:xfrm>
          <a:custGeom>
            <a:avLst/>
            <a:gdLst>
              <a:gd name="connsiteX0" fmla="*/ 0 w 114300"/>
              <a:gd name="connsiteY0" fmla="*/ 0 h 0"/>
              <a:gd name="connsiteX1" fmla="*/ 114300 w 114300"/>
              <a:gd name="connsiteY1" fmla="*/ 0 h 0"/>
            </a:gdLst>
            <a:ahLst/>
            <a:cxnLst>
              <a:cxn ang="0">
                <a:pos x="connsiteX0" y="connsiteY0"/>
              </a:cxn>
              <a:cxn ang="0">
                <a:pos x="connsiteX1" y="connsiteY1"/>
              </a:cxn>
            </a:cxnLst>
            <a:rect l="l" t="t" r="r" b="b"/>
            <a:pathLst>
              <a:path w="114300">
                <a:moveTo>
                  <a:pt x="0" y="0"/>
                </a:moveTo>
                <a:lnTo>
                  <a:pt x="114300" y="0"/>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990600"/>
          </a:xfrm>
        </p:spPr>
        <p:txBody>
          <a:bodyPr/>
          <a:lstStyle/>
          <a:p>
            <a:r>
              <a:rPr lang="en-GB" sz="2800" dirty="0" smtClean="0">
                <a:latin typeface="Calibri" pitchFamily="-112" charset="0"/>
              </a:rPr>
              <a:t>Step 3: Measure Commonalities between each feature</a:t>
            </a:r>
            <a:endParaRPr lang="en-US" sz="2800" dirty="0" smtClean="0"/>
          </a:p>
        </p:txBody>
      </p:sp>
      <p:pic>
        <p:nvPicPr>
          <p:cNvPr id="5" name="Picture 4" descr="Motor 2 Top Cylinder.JPG"/>
          <p:cNvPicPr>
            <a:picLocks noChangeAspect="1"/>
          </p:cNvPicPr>
          <p:nvPr/>
        </p:nvPicPr>
        <p:blipFill>
          <a:blip r:embed="rId3"/>
          <a:stretch>
            <a:fillRect/>
          </a:stretch>
        </p:blipFill>
        <p:spPr>
          <a:xfrm>
            <a:off x="457200" y="3048000"/>
            <a:ext cx="2019861" cy="1524000"/>
          </a:xfrm>
          <a:prstGeom prst="rect">
            <a:avLst/>
          </a:prstGeom>
        </p:spPr>
      </p:pic>
      <p:pic>
        <p:nvPicPr>
          <p:cNvPr id="6" name="Picture 5" descr="Motor 3 Top Cylinder.JPG"/>
          <p:cNvPicPr>
            <a:picLocks noChangeAspect="1"/>
          </p:cNvPicPr>
          <p:nvPr/>
        </p:nvPicPr>
        <p:blipFill>
          <a:blip r:embed="rId4"/>
          <a:stretch>
            <a:fillRect/>
          </a:stretch>
        </p:blipFill>
        <p:spPr>
          <a:xfrm>
            <a:off x="381000" y="4800600"/>
            <a:ext cx="2133600" cy="1752992"/>
          </a:xfrm>
          <a:prstGeom prst="rect">
            <a:avLst/>
          </a:prstGeom>
        </p:spPr>
      </p:pic>
      <p:pic>
        <p:nvPicPr>
          <p:cNvPr id="8" name="Picture 7" descr="Motor 2 Top Cylinder.JPG"/>
          <p:cNvPicPr>
            <a:picLocks noChangeAspect="1"/>
          </p:cNvPicPr>
          <p:nvPr/>
        </p:nvPicPr>
        <p:blipFill>
          <a:blip r:embed="rId3"/>
          <a:stretch>
            <a:fillRect/>
          </a:stretch>
        </p:blipFill>
        <p:spPr>
          <a:xfrm>
            <a:off x="457200" y="1295400"/>
            <a:ext cx="2019861" cy="1524000"/>
          </a:xfrm>
          <a:prstGeom prst="rect">
            <a:avLst/>
          </a:prstGeom>
        </p:spPr>
      </p:pic>
      <p:sp>
        <p:nvSpPr>
          <p:cNvPr id="10" name="TextBox 9"/>
          <p:cNvSpPr txBox="1"/>
          <p:nvPr/>
        </p:nvSpPr>
        <p:spPr>
          <a:xfrm>
            <a:off x="609600" y="2743200"/>
            <a:ext cx="1659930" cy="323165"/>
          </a:xfrm>
          <a:prstGeom prst="rect">
            <a:avLst/>
          </a:prstGeom>
          <a:noFill/>
        </p:spPr>
        <p:txBody>
          <a:bodyPr wrap="none" rtlCol="0">
            <a:spAutoFit/>
          </a:bodyPr>
          <a:lstStyle/>
          <a:p>
            <a:r>
              <a:rPr lang="en-US" sz="2000" dirty="0" smtClean="0">
                <a:solidFill>
                  <a:schemeClr val="tx1"/>
                </a:solidFill>
                <a:latin typeface="+mj-lt"/>
              </a:rPr>
              <a:t>Top Cylinder 1</a:t>
            </a:r>
            <a:endParaRPr lang="en-US" sz="2000" dirty="0">
              <a:solidFill>
                <a:schemeClr val="tx1"/>
              </a:solidFill>
              <a:latin typeface="+mj-lt"/>
            </a:endParaRPr>
          </a:p>
        </p:txBody>
      </p:sp>
      <p:sp>
        <p:nvSpPr>
          <p:cNvPr id="11" name="TextBox 10"/>
          <p:cNvSpPr txBox="1"/>
          <p:nvPr/>
        </p:nvSpPr>
        <p:spPr>
          <a:xfrm>
            <a:off x="609600" y="4495800"/>
            <a:ext cx="1659930" cy="323165"/>
          </a:xfrm>
          <a:prstGeom prst="rect">
            <a:avLst/>
          </a:prstGeom>
          <a:noFill/>
        </p:spPr>
        <p:txBody>
          <a:bodyPr wrap="none" rtlCol="0">
            <a:spAutoFit/>
          </a:bodyPr>
          <a:lstStyle/>
          <a:p>
            <a:r>
              <a:rPr lang="en-US" sz="2000" dirty="0" smtClean="0">
                <a:solidFill>
                  <a:schemeClr val="tx1"/>
                </a:solidFill>
                <a:latin typeface="+mj-lt"/>
              </a:rPr>
              <a:t>Top Cylinder 2</a:t>
            </a:r>
            <a:endParaRPr lang="en-US" sz="2000" dirty="0">
              <a:solidFill>
                <a:schemeClr val="tx1"/>
              </a:solidFill>
              <a:latin typeface="+mj-lt"/>
            </a:endParaRPr>
          </a:p>
        </p:txBody>
      </p:sp>
      <p:sp>
        <p:nvSpPr>
          <p:cNvPr id="12" name="TextBox 11"/>
          <p:cNvSpPr txBox="1"/>
          <p:nvPr/>
        </p:nvSpPr>
        <p:spPr>
          <a:xfrm>
            <a:off x="609600" y="6557918"/>
            <a:ext cx="1659930" cy="323165"/>
          </a:xfrm>
          <a:prstGeom prst="rect">
            <a:avLst/>
          </a:prstGeom>
          <a:noFill/>
        </p:spPr>
        <p:txBody>
          <a:bodyPr wrap="none" rtlCol="0">
            <a:spAutoFit/>
          </a:bodyPr>
          <a:lstStyle/>
          <a:p>
            <a:r>
              <a:rPr lang="en-US" sz="2000" dirty="0" smtClean="0">
                <a:solidFill>
                  <a:schemeClr val="tx1"/>
                </a:solidFill>
                <a:latin typeface="+mj-lt"/>
              </a:rPr>
              <a:t>Top Cylinder 3</a:t>
            </a:r>
            <a:endParaRPr lang="en-US" sz="2000" dirty="0">
              <a:solidFill>
                <a:schemeClr val="tx1"/>
              </a:solidFill>
              <a:latin typeface="+mj-lt"/>
            </a:endParaRPr>
          </a:p>
        </p:txBody>
      </p:sp>
      <p:sp>
        <p:nvSpPr>
          <p:cNvPr id="14" name="Content Placeholder 2"/>
          <p:cNvSpPr txBox="1">
            <a:spLocks/>
          </p:cNvSpPr>
          <p:nvPr/>
        </p:nvSpPr>
        <p:spPr bwMode="auto">
          <a:xfrm>
            <a:off x="2819400" y="1295400"/>
            <a:ext cx="6324600" cy="53340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39725" marR="0" lvl="0" indent="-339725" algn="l" defTabSz="457200" rtl="0" eaLnBrk="0" fontAlgn="base" latinLnBrk="0" hangingPunct="0">
              <a:lnSpc>
                <a:spcPct val="106000"/>
              </a:lnSpc>
              <a:spcBef>
                <a:spcPts val="600"/>
              </a:spcBef>
              <a:spcAft>
                <a:spcPct val="0"/>
              </a:spcAft>
              <a:buClr>
                <a:srgbClr val="000000"/>
              </a:buClr>
              <a:buSzPct val="100000"/>
              <a:buFont typeface="Arial" charset="0"/>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Perimeter</a:t>
            </a:r>
          </a:p>
          <a:p>
            <a:pPr marL="739775" marR="0" lvl="1" indent="-282575" algn="l" defTabSz="457200" rtl="0" eaLnBrk="0" fontAlgn="base" latinLnBrk="0" hangingPunct="0">
              <a:lnSpc>
                <a:spcPct val="106000"/>
              </a:lnSpc>
              <a:spcBef>
                <a:spcPts val="500"/>
              </a:spcBef>
              <a:spcAft>
                <a:spcPct val="0"/>
              </a:spcAft>
              <a:buClr>
                <a:srgbClr val="000000"/>
              </a:buClr>
              <a:buSzPct val="100000"/>
              <a:buFont typeface="Arial" charset="0"/>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Cylinder 1</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n-lt"/>
              </a:rPr>
              <a:t>Top= 		329.87 mm</a:t>
            </a:r>
          </a:p>
          <a:p>
            <a:pPr marL="1196975" lvl="2" indent="-282575" eaLnBrk="0" hangingPunct="0">
              <a:lnSpc>
                <a:spcPct val="106000"/>
              </a:lnSpc>
              <a:spcBef>
                <a:spcPts val="500"/>
              </a:spcBef>
              <a:buFont typeface="Wingdings" charset="2"/>
              <a:buChar char="§"/>
            </a:pPr>
            <a:r>
              <a:rPr kumimoji="0" lang="en-US" b="0" i="0" u="none" strike="noStrike" kern="0" cap="none" spc="0" normalizeH="0" baseline="0" noProof="0" dirty="0" smtClean="0">
                <a:ln>
                  <a:noFill/>
                </a:ln>
                <a:solidFill>
                  <a:srgbClr val="000000"/>
                </a:solidFill>
                <a:effectLst/>
                <a:uLnTx/>
                <a:uFillTx/>
                <a:latin typeface="+mn-lt"/>
                <a:ea typeface="+mn-ea"/>
                <a:cs typeface="+mn-cs"/>
              </a:rPr>
              <a:t>Bottom= 	329.87 mm</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n-lt"/>
              </a:rPr>
              <a:t>Side=		Avg. height of 30 mm</a:t>
            </a:r>
            <a:endParaRPr kumimoji="0" lang="en-US" b="0" i="0" u="none" strike="noStrike" kern="0" cap="none" spc="0" normalizeH="0" baseline="0" noProof="0" dirty="0" smtClean="0">
              <a:ln>
                <a:noFill/>
              </a:ln>
              <a:solidFill>
                <a:srgbClr val="000000"/>
              </a:solidFill>
              <a:effectLst/>
              <a:uLnTx/>
              <a:uFillTx/>
              <a:latin typeface="+mn-lt"/>
              <a:ea typeface="+mn-ea"/>
              <a:cs typeface="+mn-cs"/>
            </a:endParaRP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Cylinder 2</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Top= 		329.87 mm</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Bottom= 	329.87 mm</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Side=		Avg. height of 30 mm</a:t>
            </a: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Cylinder 3</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Top= 		351.86 mm</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Bottom= 	351.86 mm</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Side=		Avg. height of 40 mm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990600"/>
          </a:xfrm>
        </p:spPr>
        <p:txBody>
          <a:bodyPr/>
          <a:lstStyle/>
          <a:p>
            <a:r>
              <a:rPr lang="en-GB" sz="2800" dirty="0" smtClean="0">
                <a:latin typeface="Calibri" pitchFamily="-112" charset="0"/>
              </a:rPr>
              <a:t>Step 3: Measure Commonalities between each feature</a:t>
            </a:r>
            <a:endParaRPr lang="en-US" sz="2800" dirty="0" smtClean="0"/>
          </a:p>
        </p:txBody>
      </p:sp>
      <p:pic>
        <p:nvPicPr>
          <p:cNvPr id="5" name="Picture 4" descr="Motor 2 Top Cylinder.JPG"/>
          <p:cNvPicPr>
            <a:picLocks noChangeAspect="1"/>
          </p:cNvPicPr>
          <p:nvPr/>
        </p:nvPicPr>
        <p:blipFill>
          <a:blip r:embed="rId3"/>
          <a:stretch>
            <a:fillRect/>
          </a:stretch>
        </p:blipFill>
        <p:spPr>
          <a:xfrm>
            <a:off x="457200" y="3048000"/>
            <a:ext cx="2019861" cy="1524000"/>
          </a:xfrm>
          <a:prstGeom prst="rect">
            <a:avLst/>
          </a:prstGeom>
        </p:spPr>
      </p:pic>
      <p:pic>
        <p:nvPicPr>
          <p:cNvPr id="6" name="Picture 5" descr="Motor 3 Top Cylinder.JPG"/>
          <p:cNvPicPr>
            <a:picLocks noChangeAspect="1"/>
          </p:cNvPicPr>
          <p:nvPr/>
        </p:nvPicPr>
        <p:blipFill>
          <a:blip r:embed="rId4"/>
          <a:stretch>
            <a:fillRect/>
          </a:stretch>
        </p:blipFill>
        <p:spPr>
          <a:xfrm>
            <a:off x="381000" y="4800600"/>
            <a:ext cx="2133600" cy="1752992"/>
          </a:xfrm>
          <a:prstGeom prst="rect">
            <a:avLst/>
          </a:prstGeom>
        </p:spPr>
      </p:pic>
      <p:pic>
        <p:nvPicPr>
          <p:cNvPr id="8" name="Picture 7" descr="Motor 2 Top Cylinder.JPG"/>
          <p:cNvPicPr>
            <a:picLocks noChangeAspect="1"/>
          </p:cNvPicPr>
          <p:nvPr/>
        </p:nvPicPr>
        <p:blipFill>
          <a:blip r:embed="rId3"/>
          <a:stretch>
            <a:fillRect/>
          </a:stretch>
        </p:blipFill>
        <p:spPr>
          <a:xfrm>
            <a:off x="457200" y="1295400"/>
            <a:ext cx="2019861" cy="1524000"/>
          </a:xfrm>
          <a:prstGeom prst="rect">
            <a:avLst/>
          </a:prstGeom>
        </p:spPr>
      </p:pic>
      <p:sp>
        <p:nvSpPr>
          <p:cNvPr id="10" name="TextBox 9"/>
          <p:cNvSpPr txBox="1"/>
          <p:nvPr/>
        </p:nvSpPr>
        <p:spPr>
          <a:xfrm>
            <a:off x="609600" y="2743200"/>
            <a:ext cx="1659930" cy="323165"/>
          </a:xfrm>
          <a:prstGeom prst="rect">
            <a:avLst/>
          </a:prstGeom>
          <a:noFill/>
        </p:spPr>
        <p:txBody>
          <a:bodyPr wrap="none" rtlCol="0">
            <a:spAutoFit/>
          </a:bodyPr>
          <a:lstStyle/>
          <a:p>
            <a:r>
              <a:rPr lang="en-US" sz="2000" dirty="0" smtClean="0">
                <a:solidFill>
                  <a:schemeClr val="tx1"/>
                </a:solidFill>
                <a:latin typeface="+mj-lt"/>
              </a:rPr>
              <a:t>Top Cylinder 1</a:t>
            </a:r>
            <a:endParaRPr lang="en-US" sz="2000" dirty="0">
              <a:solidFill>
                <a:schemeClr val="tx1"/>
              </a:solidFill>
              <a:latin typeface="+mj-lt"/>
            </a:endParaRPr>
          </a:p>
        </p:txBody>
      </p:sp>
      <p:sp>
        <p:nvSpPr>
          <p:cNvPr id="11" name="TextBox 10"/>
          <p:cNvSpPr txBox="1"/>
          <p:nvPr/>
        </p:nvSpPr>
        <p:spPr>
          <a:xfrm>
            <a:off x="609600" y="4495800"/>
            <a:ext cx="1659930" cy="323165"/>
          </a:xfrm>
          <a:prstGeom prst="rect">
            <a:avLst/>
          </a:prstGeom>
          <a:noFill/>
        </p:spPr>
        <p:txBody>
          <a:bodyPr wrap="none" rtlCol="0">
            <a:spAutoFit/>
          </a:bodyPr>
          <a:lstStyle/>
          <a:p>
            <a:r>
              <a:rPr lang="en-US" sz="2000" dirty="0" smtClean="0">
                <a:solidFill>
                  <a:schemeClr val="tx1"/>
                </a:solidFill>
                <a:latin typeface="+mj-lt"/>
              </a:rPr>
              <a:t>Top Cylinder 2</a:t>
            </a:r>
            <a:endParaRPr lang="en-US" sz="2000" dirty="0">
              <a:solidFill>
                <a:schemeClr val="tx1"/>
              </a:solidFill>
              <a:latin typeface="+mj-lt"/>
            </a:endParaRPr>
          </a:p>
        </p:txBody>
      </p:sp>
      <p:sp>
        <p:nvSpPr>
          <p:cNvPr id="12" name="TextBox 11"/>
          <p:cNvSpPr txBox="1"/>
          <p:nvPr/>
        </p:nvSpPr>
        <p:spPr>
          <a:xfrm>
            <a:off x="609600" y="6557918"/>
            <a:ext cx="1659930" cy="323165"/>
          </a:xfrm>
          <a:prstGeom prst="rect">
            <a:avLst/>
          </a:prstGeom>
          <a:noFill/>
        </p:spPr>
        <p:txBody>
          <a:bodyPr wrap="none" rtlCol="0">
            <a:spAutoFit/>
          </a:bodyPr>
          <a:lstStyle/>
          <a:p>
            <a:r>
              <a:rPr lang="en-US" sz="2000" dirty="0" smtClean="0">
                <a:solidFill>
                  <a:schemeClr val="tx1"/>
                </a:solidFill>
                <a:latin typeface="+mj-lt"/>
              </a:rPr>
              <a:t>Top Cylinder 3</a:t>
            </a:r>
            <a:endParaRPr lang="en-US" sz="2000" dirty="0">
              <a:solidFill>
                <a:schemeClr val="tx1"/>
              </a:solidFill>
              <a:latin typeface="+mj-lt"/>
            </a:endParaRPr>
          </a:p>
        </p:txBody>
      </p:sp>
      <p:grpSp>
        <p:nvGrpSpPr>
          <p:cNvPr id="20" name="Group 19"/>
          <p:cNvGrpSpPr/>
          <p:nvPr/>
        </p:nvGrpSpPr>
        <p:grpSpPr>
          <a:xfrm>
            <a:off x="2819400" y="1295400"/>
            <a:ext cx="6324600" cy="5334000"/>
            <a:chOff x="2819400" y="1295400"/>
            <a:chExt cx="6324600" cy="5334000"/>
          </a:xfrm>
        </p:grpSpPr>
        <p:sp>
          <p:nvSpPr>
            <p:cNvPr id="30" name="Content Placeholder 2"/>
            <p:cNvSpPr txBox="1">
              <a:spLocks/>
            </p:cNvSpPr>
            <p:nvPr/>
          </p:nvSpPr>
          <p:spPr bwMode="auto">
            <a:xfrm>
              <a:off x="2819400" y="1295400"/>
              <a:ext cx="6324600" cy="53340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39725" marR="0" lvl="0" indent="-339725" algn="l" defTabSz="457200" rtl="0" eaLnBrk="0" fontAlgn="base" latinLnBrk="0" hangingPunct="0">
                <a:lnSpc>
                  <a:spcPct val="106000"/>
                </a:lnSpc>
                <a:spcBef>
                  <a:spcPts val="600"/>
                </a:spcBef>
                <a:spcAft>
                  <a:spcPct val="0"/>
                </a:spcAft>
                <a:buClr>
                  <a:srgbClr val="000000"/>
                </a:buClr>
                <a:buSzPct val="100000"/>
                <a:buFont typeface="Arial" charset="0"/>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Perimeter</a:t>
              </a: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Top</a:t>
              </a: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σ</a:t>
              </a:r>
              <a:r>
                <a:rPr lang="en-US" kern="0" dirty="0" smtClean="0">
                  <a:solidFill>
                    <a:srgbClr val="000000"/>
                  </a:solidFill>
                  <a:latin typeface="+mj-lt"/>
                </a:rPr>
                <a:t>= 	</a:t>
              </a:r>
              <a:r>
                <a:rPr lang="en-US" dirty="0" smtClean="0">
                  <a:solidFill>
                    <a:srgbClr val="000000"/>
                  </a:solidFill>
                  <a:latin typeface="+mj-lt"/>
                </a:rPr>
                <a:t>10.37  mm</a:t>
              </a:r>
              <a:endParaRPr lang="en-US" kern="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x</a:t>
              </a:r>
              <a:r>
                <a:rPr lang="en-US" kern="0" dirty="0" smtClean="0">
                  <a:solidFill>
                    <a:srgbClr val="000000"/>
                  </a:solidFill>
                  <a:latin typeface="+mj-lt"/>
                </a:rPr>
                <a:t>=	</a:t>
              </a:r>
              <a:r>
                <a:rPr lang="en-US" dirty="0" smtClean="0">
                  <a:solidFill>
                    <a:srgbClr val="000000"/>
                  </a:solidFill>
                  <a:latin typeface="+mj-lt"/>
                </a:rPr>
                <a:t>337.20 mm</a:t>
              </a:r>
            </a:p>
            <a:p>
              <a:pPr marL="1196975" lvl="2" indent="-282575" eaLnBrk="0" hangingPunct="0">
                <a:lnSpc>
                  <a:spcPct val="106000"/>
                </a:lnSpc>
                <a:spcBef>
                  <a:spcPts val="500"/>
                </a:spcBef>
                <a:buFont typeface="Wingdings" charset="2"/>
                <a:buChar char="§"/>
                <a:defRPr/>
              </a:pPr>
              <a:r>
                <a:rPr lang="en-US" kern="0" dirty="0" smtClean="0">
                  <a:solidFill>
                    <a:srgbClr val="000000"/>
                  </a:solidFill>
                  <a:latin typeface="+mj-lt"/>
                </a:rPr>
                <a:t>C</a:t>
              </a:r>
              <a:r>
                <a:rPr lang="en-US" kern="0" baseline="-25000" dirty="0" smtClean="0">
                  <a:solidFill>
                    <a:srgbClr val="000000"/>
                  </a:solidFill>
                  <a:latin typeface="+mj-lt"/>
                </a:rPr>
                <a:t>L</a:t>
              </a:r>
              <a:r>
                <a:rPr lang="en-US" kern="0" dirty="0" smtClean="0">
                  <a:solidFill>
                    <a:srgbClr val="000000"/>
                  </a:solidFill>
                  <a:latin typeface="+mj-lt"/>
                </a:rPr>
                <a:t>=	</a:t>
              </a:r>
              <a:r>
                <a:rPr lang="en-US" dirty="0" smtClean="0">
                  <a:solidFill>
                    <a:srgbClr val="000000"/>
                  </a:solidFill>
                  <a:latin typeface="+mj-lt"/>
                </a:rPr>
                <a:t>96.93% </a:t>
              </a:r>
              <a:endParaRPr lang="en-US" kern="0" dirty="0" smtClean="0">
                <a:solidFill>
                  <a:srgbClr val="000000"/>
                </a:solidFill>
                <a:latin typeface="+mj-lt"/>
              </a:endParaRP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Bottom</a:t>
              </a: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σ</a:t>
              </a:r>
              <a:r>
                <a:rPr lang="en-US" kern="0" dirty="0" smtClean="0">
                  <a:solidFill>
                    <a:srgbClr val="000000"/>
                  </a:solidFill>
                  <a:latin typeface="+mj-lt"/>
                </a:rPr>
                <a:t>= 	</a:t>
              </a:r>
              <a:r>
                <a:rPr lang="en-US" dirty="0" smtClean="0">
                  <a:solidFill>
                    <a:srgbClr val="000000"/>
                  </a:solidFill>
                  <a:latin typeface="+mj-lt"/>
                </a:rPr>
                <a:t>10.37  mm</a:t>
              </a:r>
              <a:endParaRPr lang="en-US" kern="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x</a:t>
              </a:r>
              <a:r>
                <a:rPr lang="en-US" kern="0" dirty="0" smtClean="0">
                  <a:solidFill>
                    <a:srgbClr val="000000"/>
                  </a:solidFill>
                  <a:latin typeface="+mj-lt"/>
                </a:rPr>
                <a:t>=	</a:t>
              </a:r>
              <a:r>
                <a:rPr lang="en-US" dirty="0" smtClean="0">
                  <a:solidFill>
                    <a:srgbClr val="000000"/>
                  </a:solidFill>
                  <a:latin typeface="+mj-lt"/>
                </a:rPr>
                <a:t>337.20 mm</a:t>
              </a:r>
              <a:endParaRPr lang="en-US" kern="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r>
                <a:rPr lang="en-US" kern="0" dirty="0" smtClean="0">
                  <a:solidFill>
                    <a:srgbClr val="000000"/>
                  </a:solidFill>
                  <a:latin typeface="+mj-lt"/>
                </a:rPr>
                <a:t>C</a:t>
              </a:r>
              <a:r>
                <a:rPr lang="en-US" kern="0" baseline="-25000" dirty="0" smtClean="0">
                  <a:solidFill>
                    <a:srgbClr val="000000"/>
                  </a:solidFill>
                  <a:latin typeface="+mj-lt"/>
                </a:rPr>
                <a:t>L</a:t>
              </a:r>
              <a:r>
                <a:rPr lang="en-US" kern="0" dirty="0" smtClean="0">
                  <a:solidFill>
                    <a:srgbClr val="000000"/>
                  </a:solidFill>
                  <a:latin typeface="+mj-lt"/>
                </a:rPr>
                <a:t>=	</a:t>
              </a:r>
              <a:r>
                <a:rPr lang="en-US" dirty="0" smtClean="0">
                  <a:solidFill>
                    <a:srgbClr val="000000"/>
                  </a:solidFill>
                  <a:latin typeface="+mj-lt"/>
                </a:rPr>
                <a:t>96.93% </a:t>
              </a: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Side</a:t>
              </a: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σ</a:t>
              </a:r>
              <a:r>
                <a:rPr lang="en-US" kern="0" dirty="0" smtClean="0">
                  <a:solidFill>
                    <a:srgbClr val="000000"/>
                  </a:solidFill>
                  <a:latin typeface="+mj-lt"/>
                </a:rPr>
                <a:t>= 	</a:t>
              </a:r>
              <a:r>
                <a:rPr lang="en-US" dirty="0" smtClean="0">
                  <a:solidFill>
                    <a:srgbClr val="000000"/>
                  </a:solidFill>
                  <a:latin typeface="+mj-lt"/>
                </a:rPr>
                <a:t>4.71  mm</a:t>
              </a:r>
              <a:endParaRPr lang="en-US" kern="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r>
                <a:rPr lang="en-US" kern="0" dirty="0" err="1" smtClean="0">
                  <a:solidFill>
                    <a:srgbClr val="000000"/>
                  </a:solidFill>
                  <a:latin typeface="+mj-lt"/>
                </a:rPr>
                <a:t>x</a:t>
              </a:r>
              <a:r>
                <a:rPr lang="en-US" kern="0" dirty="0" smtClean="0">
                  <a:solidFill>
                    <a:srgbClr val="000000"/>
                  </a:solidFill>
                  <a:latin typeface="+mj-lt"/>
                </a:rPr>
                <a:t>=	</a:t>
              </a:r>
              <a:r>
                <a:rPr lang="en-US" dirty="0" smtClean="0">
                  <a:solidFill>
                    <a:srgbClr val="000000"/>
                  </a:solidFill>
                  <a:latin typeface="+mj-lt"/>
                </a:rPr>
                <a:t>33.33 mm</a:t>
              </a:r>
            </a:p>
            <a:p>
              <a:pPr marL="1196975" lvl="2" indent="-282575" eaLnBrk="0" hangingPunct="0">
                <a:lnSpc>
                  <a:spcPct val="106000"/>
                </a:lnSpc>
                <a:spcBef>
                  <a:spcPts val="500"/>
                </a:spcBef>
                <a:buFont typeface="Wingdings" charset="2"/>
                <a:buChar char="§"/>
                <a:defRPr/>
              </a:pPr>
              <a:r>
                <a:rPr lang="en-US" kern="0" dirty="0" smtClean="0">
                  <a:solidFill>
                    <a:srgbClr val="000000"/>
                  </a:solidFill>
                  <a:latin typeface="+mj-lt"/>
                </a:rPr>
                <a:t>C</a:t>
              </a:r>
              <a:r>
                <a:rPr lang="en-US" kern="0" baseline="-25000" dirty="0" smtClean="0">
                  <a:solidFill>
                    <a:srgbClr val="000000"/>
                  </a:solidFill>
                  <a:latin typeface="+mj-lt"/>
                </a:rPr>
                <a:t>L</a:t>
              </a:r>
              <a:r>
                <a:rPr lang="en-US" kern="0" dirty="0" smtClean="0">
                  <a:solidFill>
                    <a:srgbClr val="000000"/>
                  </a:solidFill>
                  <a:latin typeface="+mj-lt"/>
                </a:rPr>
                <a:t>=	85.86%</a:t>
              </a:r>
            </a:p>
            <a:p>
              <a:pPr marL="339725" lvl="0" indent="-339725" eaLnBrk="0" hangingPunct="0">
                <a:lnSpc>
                  <a:spcPct val="106000"/>
                </a:lnSpc>
                <a:spcBef>
                  <a:spcPts val="600"/>
                </a:spcBef>
                <a:buFont typeface="Arial" charset="0"/>
                <a:buChar char="•"/>
                <a:defRPr/>
              </a:pPr>
              <a:r>
                <a:rPr lang="en-US" sz="2400" kern="0" dirty="0" smtClean="0">
                  <a:solidFill>
                    <a:srgbClr val="000000"/>
                  </a:solidFill>
                  <a:latin typeface="+mj-lt"/>
                </a:rPr>
                <a:t>Avg. C</a:t>
              </a:r>
              <a:r>
                <a:rPr lang="en-US" sz="2400" kern="0" baseline="-25000" dirty="0" smtClean="0">
                  <a:solidFill>
                    <a:srgbClr val="000000"/>
                  </a:solidFill>
                  <a:latin typeface="+mj-lt"/>
                </a:rPr>
                <a:t>L</a:t>
              </a:r>
              <a:r>
                <a:rPr lang="en-US" sz="2400" kern="0" dirty="0" smtClean="0">
                  <a:solidFill>
                    <a:srgbClr val="000000"/>
                  </a:solidFill>
                  <a:latin typeface="+mj-lt"/>
                </a:rPr>
                <a:t>= 	92.65%</a:t>
              </a:r>
              <a:endParaRPr lang="en-US" sz="2400" kern="0" dirty="0" smtClean="0">
                <a:solidFill>
                  <a:srgbClr val="000000"/>
                </a:solidFill>
              </a:endParaRPr>
            </a:p>
            <a:p>
              <a:pPr marL="1196975" lvl="2" indent="-282575" eaLnBrk="0" hangingPunct="0">
                <a:lnSpc>
                  <a:spcPct val="106000"/>
                </a:lnSpc>
                <a:spcBef>
                  <a:spcPts val="500"/>
                </a:spcBef>
                <a:buFont typeface="Wingdings" charset="2"/>
                <a:buChar char="§"/>
                <a:defRPr/>
              </a:pPr>
              <a:endParaRPr lang="en-US" kern="0" dirty="0" smtClean="0">
                <a:solidFill>
                  <a:srgbClr val="000000"/>
                </a:solidFill>
                <a:latin typeface="+mj-lt"/>
              </a:endParaRPr>
            </a:p>
            <a:p>
              <a:pPr marL="1196975" lvl="2" indent="-282575" eaLnBrk="0" hangingPunct="0">
                <a:lnSpc>
                  <a:spcPct val="106000"/>
                </a:lnSpc>
                <a:spcBef>
                  <a:spcPts val="500"/>
                </a:spcBef>
                <a:buFont typeface="Wingdings" charset="2"/>
                <a:buChar char="§"/>
                <a:defRPr/>
              </a:pPr>
              <a:endParaRPr lang="en-US" sz="2000" kern="0" dirty="0" smtClean="0">
                <a:solidFill>
                  <a:srgbClr val="000000"/>
                </a:solidFill>
                <a:latin typeface="+mj-lt"/>
              </a:endParaRPr>
            </a:p>
            <a:p>
              <a:pPr marL="739775" lvl="1" indent="-282575" eaLnBrk="0" hangingPunct="0">
                <a:lnSpc>
                  <a:spcPct val="106000"/>
                </a:lnSpc>
                <a:spcBef>
                  <a:spcPts val="500"/>
                </a:spcBef>
                <a:buFont typeface="Arial" charset="0"/>
                <a:buChar char="–"/>
                <a:defRPr/>
              </a:pPr>
              <a:endParaRPr lang="en-US" kern="0" dirty="0" smtClean="0">
                <a:solidFill>
                  <a:srgbClr val="000000"/>
                </a:solidFill>
                <a:latin typeface="+mj-lt"/>
              </a:endParaRPr>
            </a:p>
          </p:txBody>
        </p:sp>
        <p:sp>
          <p:nvSpPr>
            <p:cNvPr id="17" name="Freeform 16"/>
            <p:cNvSpPr/>
            <p:nvPr/>
          </p:nvSpPr>
          <p:spPr bwMode="auto">
            <a:xfrm>
              <a:off x="4095750" y="2641600"/>
              <a:ext cx="114300" cy="0"/>
            </a:xfrm>
            <a:custGeom>
              <a:avLst/>
              <a:gdLst>
                <a:gd name="connsiteX0" fmla="*/ 0 w 114300"/>
                <a:gd name="connsiteY0" fmla="*/ 0 h 0"/>
                <a:gd name="connsiteX1" fmla="*/ 114300 w 114300"/>
                <a:gd name="connsiteY1" fmla="*/ 0 h 0"/>
              </a:gdLst>
              <a:ahLst/>
              <a:cxnLst>
                <a:cxn ang="0">
                  <a:pos x="connsiteX0" y="connsiteY0"/>
                </a:cxn>
                <a:cxn ang="0">
                  <a:pos x="connsiteX1" y="connsiteY1"/>
                </a:cxn>
              </a:cxnLst>
              <a:rect l="l" t="t" r="r" b="b"/>
              <a:pathLst>
                <a:path w="114300">
                  <a:moveTo>
                    <a:pt x="0" y="0"/>
                  </a:moveTo>
                  <a:lnTo>
                    <a:pt x="114300" y="0"/>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18" name="Freeform 17"/>
            <p:cNvSpPr/>
            <p:nvPr/>
          </p:nvSpPr>
          <p:spPr bwMode="auto">
            <a:xfrm>
              <a:off x="4095750" y="4089400"/>
              <a:ext cx="107950" cy="0"/>
            </a:xfrm>
            <a:custGeom>
              <a:avLst/>
              <a:gdLst>
                <a:gd name="connsiteX0" fmla="*/ 0 w 107950"/>
                <a:gd name="connsiteY0" fmla="*/ 0 h 0"/>
                <a:gd name="connsiteX1" fmla="*/ 107950 w 107950"/>
                <a:gd name="connsiteY1" fmla="*/ 0 h 0"/>
              </a:gdLst>
              <a:ahLst/>
              <a:cxnLst>
                <a:cxn ang="0">
                  <a:pos x="connsiteX0" y="connsiteY0"/>
                </a:cxn>
                <a:cxn ang="0">
                  <a:pos x="connsiteX1" y="connsiteY1"/>
                </a:cxn>
              </a:cxnLst>
              <a:rect l="l" t="t" r="r" b="b"/>
              <a:pathLst>
                <a:path w="107950">
                  <a:moveTo>
                    <a:pt x="0" y="0"/>
                  </a:moveTo>
                  <a:lnTo>
                    <a:pt x="107950" y="0"/>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19" name="Freeform 18"/>
            <p:cNvSpPr/>
            <p:nvPr/>
          </p:nvSpPr>
          <p:spPr bwMode="auto">
            <a:xfrm>
              <a:off x="4089400" y="5537200"/>
              <a:ext cx="107950" cy="0"/>
            </a:xfrm>
            <a:custGeom>
              <a:avLst/>
              <a:gdLst>
                <a:gd name="connsiteX0" fmla="*/ 0 w 107950"/>
                <a:gd name="connsiteY0" fmla="*/ 0 h 0"/>
                <a:gd name="connsiteX1" fmla="*/ 107950 w 107950"/>
                <a:gd name="connsiteY1" fmla="*/ 0 h 0"/>
              </a:gdLst>
              <a:ahLst/>
              <a:cxnLst>
                <a:cxn ang="0">
                  <a:pos x="connsiteX0" y="connsiteY0"/>
                </a:cxn>
                <a:cxn ang="0">
                  <a:pos x="connsiteX1" y="connsiteY1"/>
                </a:cxn>
              </a:cxnLst>
              <a:rect l="l" t="t" r="r" b="b"/>
              <a:pathLst>
                <a:path w="107950">
                  <a:moveTo>
                    <a:pt x="0" y="0"/>
                  </a:moveTo>
                  <a:lnTo>
                    <a:pt x="107950" y="0"/>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990600"/>
          </a:xfrm>
        </p:spPr>
        <p:txBody>
          <a:bodyPr/>
          <a:lstStyle/>
          <a:p>
            <a:r>
              <a:rPr lang="en-GB" sz="2800" dirty="0" smtClean="0">
                <a:latin typeface="Calibri" pitchFamily="-112" charset="0"/>
              </a:rPr>
              <a:t>Step 3: Measure Commonalities between each feature</a:t>
            </a:r>
            <a:endParaRPr lang="en-US" sz="2800" dirty="0" smtClean="0"/>
          </a:p>
        </p:txBody>
      </p:sp>
      <p:pic>
        <p:nvPicPr>
          <p:cNvPr id="5" name="Picture 4" descr="Motor 2 Top Cylinder.JPG"/>
          <p:cNvPicPr>
            <a:picLocks noChangeAspect="1"/>
          </p:cNvPicPr>
          <p:nvPr/>
        </p:nvPicPr>
        <p:blipFill>
          <a:blip r:embed="rId3"/>
          <a:stretch>
            <a:fillRect/>
          </a:stretch>
        </p:blipFill>
        <p:spPr>
          <a:xfrm>
            <a:off x="457200" y="3048000"/>
            <a:ext cx="2019861" cy="1524000"/>
          </a:xfrm>
          <a:prstGeom prst="rect">
            <a:avLst/>
          </a:prstGeom>
        </p:spPr>
      </p:pic>
      <p:pic>
        <p:nvPicPr>
          <p:cNvPr id="6" name="Picture 5" descr="Motor 3 Top Cylinder.JPG"/>
          <p:cNvPicPr>
            <a:picLocks noChangeAspect="1"/>
          </p:cNvPicPr>
          <p:nvPr/>
        </p:nvPicPr>
        <p:blipFill>
          <a:blip r:embed="rId4"/>
          <a:stretch>
            <a:fillRect/>
          </a:stretch>
        </p:blipFill>
        <p:spPr>
          <a:xfrm>
            <a:off x="381000" y="4800600"/>
            <a:ext cx="2133600" cy="1752992"/>
          </a:xfrm>
          <a:prstGeom prst="rect">
            <a:avLst/>
          </a:prstGeom>
        </p:spPr>
      </p:pic>
      <p:pic>
        <p:nvPicPr>
          <p:cNvPr id="8" name="Picture 7" descr="Motor 2 Top Cylinder.JPG"/>
          <p:cNvPicPr>
            <a:picLocks noChangeAspect="1"/>
          </p:cNvPicPr>
          <p:nvPr/>
        </p:nvPicPr>
        <p:blipFill>
          <a:blip r:embed="rId3"/>
          <a:stretch>
            <a:fillRect/>
          </a:stretch>
        </p:blipFill>
        <p:spPr>
          <a:xfrm>
            <a:off x="457200" y="1295400"/>
            <a:ext cx="2019861" cy="1524000"/>
          </a:xfrm>
          <a:prstGeom prst="rect">
            <a:avLst/>
          </a:prstGeom>
        </p:spPr>
      </p:pic>
      <p:sp>
        <p:nvSpPr>
          <p:cNvPr id="10" name="TextBox 9"/>
          <p:cNvSpPr txBox="1"/>
          <p:nvPr/>
        </p:nvSpPr>
        <p:spPr>
          <a:xfrm>
            <a:off x="609600" y="2743200"/>
            <a:ext cx="1659930" cy="323165"/>
          </a:xfrm>
          <a:prstGeom prst="rect">
            <a:avLst/>
          </a:prstGeom>
          <a:noFill/>
        </p:spPr>
        <p:txBody>
          <a:bodyPr wrap="none" rtlCol="0">
            <a:spAutoFit/>
          </a:bodyPr>
          <a:lstStyle/>
          <a:p>
            <a:r>
              <a:rPr lang="en-US" sz="2000" dirty="0" smtClean="0">
                <a:solidFill>
                  <a:schemeClr val="tx1"/>
                </a:solidFill>
                <a:latin typeface="+mj-lt"/>
              </a:rPr>
              <a:t>Top Cylinder 1</a:t>
            </a:r>
            <a:endParaRPr lang="en-US" sz="2000" dirty="0">
              <a:solidFill>
                <a:schemeClr val="tx1"/>
              </a:solidFill>
              <a:latin typeface="+mj-lt"/>
            </a:endParaRPr>
          </a:p>
        </p:txBody>
      </p:sp>
      <p:sp>
        <p:nvSpPr>
          <p:cNvPr id="11" name="TextBox 10"/>
          <p:cNvSpPr txBox="1"/>
          <p:nvPr/>
        </p:nvSpPr>
        <p:spPr>
          <a:xfrm>
            <a:off x="609600" y="4495800"/>
            <a:ext cx="1659930" cy="323165"/>
          </a:xfrm>
          <a:prstGeom prst="rect">
            <a:avLst/>
          </a:prstGeom>
          <a:noFill/>
        </p:spPr>
        <p:txBody>
          <a:bodyPr wrap="none" rtlCol="0">
            <a:spAutoFit/>
          </a:bodyPr>
          <a:lstStyle/>
          <a:p>
            <a:r>
              <a:rPr lang="en-US" sz="2000" dirty="0" smtClean="0">
                <a:solidFill>
                  <a:schemeClr val="tx1"/>
                </a:solidFill>
                <a:latin typeface="+mj-lt"/>
              </a:rPr>
              <a:t>Top Cylinder 2</a:t>
            </a:r>
            <a:endParaRPr lang="en-US" sz="2000" dirty="0">
              <a:solidFill>
                <a:schemeClr val="tx1"/>
              </a:solidFill>
              <a:latin typeface="+mj-lt"/>
            </a:endParaRPr>
          </a:p>
        </p:txBody>
      </p:sp>
      <p:sp>
        <p:nvSpPr>
          <p:cNvPr id="12" name="TextBox 11"/>
          <p:cNvSpPr txBox="1"/>
          <p:nvPr/>
        </p:nvSpPr>
        <p:spPr>
          <a:xfrm>
            <a:off x="609600" y="6557918"/>
            <a:ext cx="1659930" cy="323165"/>
          </a:xfrm>
          <a:prstGeom prst="rect">
            <a:avLst/>
          </a:prstGeom>
          <a:noFill/>
        </p:spPr>
        <p:txBody>
          <a:bodyPr wrap="none" rtlCol="0">
            <a:spAutoFit/>
          </a:bodyPr>
          <a:lstStyle/>
          <a:p>
            <a:r>
              <a:rPr lang="en-US" sz="2000" dirty="0" smtClean="0">
                <a:solidFill>
                  <a:schemeClr val="tx1"/>
                </a:solidFill>
                <a:latin typeface="+mj-lt"/>
              </a:rPr>
              <a:t>Top Cylinder 3</a:t>
            </a:r>
            <a:endParaRPr lang="en-US" sz="2000" dirty="0">
              <a:solidFill>
                <a:schemeClr val="tx1"/>
              </a:solidFill>
              <a:latin typeface="+mj-lt"/>
            </a:endParaRPr>
          </a:p>
        </p:txBody>
      </p:sp>
      <p:sp>
        <p:nvSpPr>
          <p:cNvPr id="14" name="Content Placeholder 2"/>
          <p:cNvSpPr txBox="1">
            <a:spLocks/>
          </p:cNvSpPr>
          <p:nvPr/>
        </p:nvSpPr>
        <p:spPr bwMode="auto">
          <a:xfrm>
            <a:off x="2819400" y="1295400"/>
            <a:ext cx="2743200" cy="2971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39725" marR="0" lvl="0" indent="-339725" algn="l" defTabSz="457200" rtl="0" eaLnBrk="0" fontAlgn="base" latinLnBrk="0" hangingPunct="0">
              <a:lnSpc>
                <a:spcPct val="106000"/>
              </a:lnSpc>
              <a:spcBef>
                <a:spcPts val="600"/>
              </a:spcBef>
              <a:spcAft>
                <a:spcPct val="0"/>
              </a:spcAft>
              <a:buClr>
                <a:srgbClr val="000000"/>
              </a:buClr>
              <a:buSzPct val="100000"/>
              <a:buFont typeface="Arial" charset="0"/>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Number of faces</a:t>
            </a:r>
          </a:p>
          <a:p>
            <a:pPr marL="739775" marR="0" lvl="1" indent="-282575" algn="l" defTabSz="457200" rtl="0" eaLnBrk="0" fontAlgn="base" latinLnBrk="0" hangingPunct="0">
              <a:lnSpc>
                <a:spcPct val="106000"/>
              </a:lnSpc>
              <a:spcBef>
                <a:spcPts val="500"/>
              </a:spcBef>
              <a:spcAft>
                <a:spcPct val="0"/>
              </a:spcAft>
              <a:buClr>
                <a:srgbClr val="000000"/>
              </a:buClr>
              <a:buSzPct val="100000"/>
              <a:buFont typeface="Arial" charset="0"/>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Cylinder 1</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n-lt"/>
              </a:rPr>
              <a:t>Faces=   3</a:t>
            </a:r>
            <a:endParaRPr kumimoji="0" lang="en-US" b="0" i="0" u="none" strike="noStrike" kern="0" cap="none" spc="0" normalizeH="0" baseline="0" noProof="0" dirty="0" smtClean="0">
              <a:ln>
                <a:noFill/>
              </a:ln>
              <a:solidFill>
                <a:srgbClr val="000000"/>
              </a:solidFill>
              <a:effectLst/>
              <a:uLnTx/>
              <a:uFillTx/>
              <a:latin typeface="+mn-lt"/>
              <a:ea typeface="+mn-ea"/>
              <a:cs typeface="+mn-cs"/>
            </a:endParaRP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Cylinder 2</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Faces=   3</a:t>
            </a: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Cylinder 3</a:t>
            </a:r>
          </a:p>
          <a:p>
            <a:pPr marL="1196975" lvl="2" indent="-282575" eaLnBrk="0" hangingPunct="0">
              <a:lnSpc>
                <a:spcPct val="106000"/>
              </a:lnSpc>
              <a:spcBef>
                <a:spcPts val="500"/>
              </a:spcBef>
              <a:buFont typeface="Wingdings" charset="2"/>
              <a:buChar char="§"/>
            </a:pPr>
            <a:r>
              <a:rPr lang="en-US" kern="0" dirty="0" smtClean="0">
                <a:solidFill>
                  <a:srgbClr val="000000"/>
                </a:solidFill>
                <a:latin typeface="+mj-lt"/>
              </a:rPr>
              <a:t>Faces=   3</a:t>
            </a:r>
          </a:p>
        </p:txBody>
      </p:sp>
      <p:sp>
        <p:nvSpPr>
          <p:cNvPr id="13" name="Content Placeholder 2"/>
          <p:cNvSpPr txBox="1">
            <a:spLocks/>
          </p:cNvSpPr>
          <p:nvPr/>
        </p:nvSpPr>
        <p:spPr bwMode="auto">
          <a:xfrm>
            <a:off x="5562600" y="1295400"/>
            <a:ext cx="3581400" cy="2971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39725" marR="0" lvl="0" indent="-339725" algn="l" defTabSz="457200" rtl="0" eaLnBrk="0" fontAlgn="base" latinLnBrk="0" hangingPunct="0">
              <a:lnSpc>
                <a:spcPct val="106000"/>
              </a:lnSpc>
              <a:spcBef>
                <a:spcPts val="600"/>
              </a:spcBef>
              <a:spcAft>
                <a:spcPct val="0"/>
              </a:spcAft>
              <a:buClr>
                <a:srgbClr val="000000"/>
              </a:buClr>
              <a:buSzPct val="100000"/>
              <a:buFont typeface="Arial" charset="0"/>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Volume</a:t>
            </a:r>
          </a:p>
          <a:p>
            <a:pPr marL="739775" marR="0" lvl="1" indent="-282575" algn="l" defTabSz="457200" rtl="0" eaLnBrk="0" fontAlgn="base" latinLnBrk="0" hangingPunct="0">
              <a:lnSpc>
                <a:spcPct val="106000"/>
              </a:lnSpc>
              <a:spcBef>
                <a:spcPts val="500"/>
              </a:spcBef>
              <a:spcAft>
                <a:spcPct val="0"/>
              </a:spcAft>
              <a:buClr>
                <a:srgbClr val="000000"/>
              </a:buClr>
              <a:buSzPct val="100000"/>
              <a:buFont typeface="Arial" charset="0"/>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Cylinder 1</a:t>
            </a:r>
          </a:p>
          <a:p>
            <a:pPr marL="1196975" lvl="2" indent="-282575" eaLnBrk="0" hangingPunct="0">
              <a:lnSpc>
                <a:spcPct val="106000"/>
              </a:lnSpc>
              <a:spcBef>
                <a:spcPts val="500"/>
              </a:spcBef>
              <a:buFont typeface="Wingdings" charset="2"/>
              <a:buChar char="§"/>
            </a:pPr>
            <a:r>
              <a:rPr lang="en-US" kern="0" dirty="0" err="1" smtClean="0">
                <a:solidFill>
                  <a:srgbClr val="000000"/>
                </a:solidFill>
                <a:latin typeface="+mn-lt"/>
              </a:rPr>
              <a:t>Vol</a:t>
            </a:r>
            <a:r>
              <a:rPr lang="en-US" kern="0" dirty="0" smtClean="0">
                <a:solidFill>
                  <a:srgbClr val="000000"/>
                </a:solidFill>
                <a:latin typeface="+mj-lt"/>
              </a:rPr>
              <a:t>=   </a:t>
            </a:r>
            <a:r>
              <a:rPr lang="en-US" dirty="0" smtClean="0">
                <a:solidFill>
                  <a:srgbClr val="000000"/>
                </a:solidFill>
                <a:latin typeface="+mj-lt"/>
              </a:rPr>
              <a:t>259770.3 mm</a:t>
            </a:r>
            <a:r>
              <a:rPr lang="en-US" baseline="30000" dirty="0" smtClean="0">
                <a:solidFill>
                  <a:srgbClr val="000000"/>
                </a:solidFill>
                <a:latin typeface="+mj-lt"/>
              </a:rPr>
              <a:t>3</a:t>
            </a:r>
            <a:endParaRPr kumimoji="0" lang="en-US" b="0" i="0" u="none" strike="noStrike" kern="0" cap="none" spc="0" normalizeH="0" baseline="0" noProof="0" dirty="0" smtClean="0">
              <a:ln>
                <a:noFill/>
              </a:ln>
              <a:solidFill>
                <a:srgbClr val="000000"/>
              </a:solidFill>
              <a:effectLst/>
              <a:uLnTx/>
              <a:uFillTx/>
              <a:latin typeface="+mj-lt"/>
              <a:ea typeface="+mn-ea"/>
              <a:cs typeface="+mn-cs"/>
            </a:endParaRP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Cylinder 2</a:t>
            </a:r>
          </a:p>
          <a:p>
            <a:pPr marL="1196975" lvl="2" indent="-282575" eaLnBrk="0" hangingPunct="0">
              <a:lnSpc>
                <a:spcPct val="106000"/>
              </a:lnSpc>
              <a:spcBef>
                <a:spcPts val="500"/>
              </a:spcBef>
              <a:buFont typeface="Wingdings" charset="2"/>
              <a:buChar char="§"/>
            </a:pPr>
            <a:r>
              <a:rPr lang="en-US" kern="0" dirty="0" err="1" smtClean="0">
                <a:solidFill>
                  <a:srgbClr val="000000"/>
                </a:solidFill>
                <a:latin typeface="+mj-lt"/>
              </a:rPr>
              <a:t>Vol</a:t>
            </a:r>
            <a:r>
              <a:rPr lang="en-US" kern="0" dirty="0" smtClean="0">
                <a:solidFill>
                  <a:srgbClr val="000000"/>
                </a:solidFill>
                <a:latin typeface="+mj-lt"/>
              </a:rPr>
              <a:t>=   </a:t>
            </a:r>
            <a:r>
              <a:rPr lang="en-US" dirty="0" smtClean="0">
                <a:solidFill>
                  <a:srgbClr val="000000"/>
                </a:solidFill>
                <a:latin typeface="+mj-lt"/>
              </a:rPr>
              <a:t>259770.3  mm</a:t>
            </a:r>
            <a:r>
              <a:rPr lang="en-US" baseline="30000" dirty="0" smtClean="0">
                <a:solidFill>
                  <a:srgbClr val="000000"/>
                </a:solidFill>
                <a:latin typeface="+mj-lt"/>
              </a:rPr>
              <a:t>3</a:t>
            </a:r>
            <a:endParaRPr lang="en-US" kern="0" dirty="0" smtClean="0">
              <a:solidFill>
                <a:srgbClr val="000000"/>
              </a:solidFill>
              <a:latin typeface="+mj-lt"/>
            </a:endParaRP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Cylinder 3</a:t>
            </a:r>
          </a:p>
          <a:p>
            <a:pPr marL="1196975" lvl="2" indent="-282575" eaLnBrk="0" hangingPunct="0">
              <a:lnSpc>
                <a:spcPct val="106000"/>
              </a:lnSpc>
              <a:spcBef>
                <a:spcPts val="500"/>
              </a:spcBef>
              <a:buFont typeface="Wingdings" charset="2"/>
              <a:buChar char="§"/>
            </a:pPr>
            <a:r>
              <a:rPr lang="en-US" kern="0" dirty="0" err="1" smtClean="0">
                <a:solidFill>
                  <a:srgbClr val="000000"/>
                </a:solidFill>
                <a:latin typeface="+mj-lt"/>
              </a:rPr>
              <a:t>Vol</a:t>
            </a:r>
            <a:r>
              <a:rPr lang="en-US" kern="0" dirty="0" smtClean="0">
                <a:solidFill>
                  <a:srgbClr val="000000"/>
                </a:solidFill>
                <a:latin typeface="+mj-lt"/>
              </a:rPr>
              <a:t>=   </a:t>
            </a:r>
            <a:r>
              <a:rPr lang="en-US" dirty="0" smtClean="0">
                <a:solidFill>
                  <a:srgbClr val="000000"/>
                </a:solidFill>
                <a:latin typeface="+mj-lt"/>
              </a:rPr>
              <a:t>394081.4 mm</a:t>
            </a:r>
            <a:r>
              <a:rPr lang="en-US" baseline="30000" dirty="0" smtClean="0">
                <a:solidFill>
                  <a:srgbClr val="000000"/>
                </a:solidFill>
                <a:latin typeface="+mj-lt"/>
              </a:rPr>
              <a:t>3</a:t>
            </a:r>
            <a:endParaRPr lang="en-US" kern="0" dirty="0" smtClean="0">
              <a:solidFill>
                <a:srgbClr val="000000"/>
              </a:solidFill>
              <a:latin typeface="+mj-lt"/>
            </a:endParaRPr>
          </a:p>
        </p:txBody>
      </p:sp>
      <p:grpSp>
        <p:nvGrpSpPr>
          <p:cNvPr id="15" name="Group 14"/>
          <p:cNvGrpSpPr/>
          <p:nvPr/>
        </p:nvGrpSpPr>
        <p:grpSpPr>
          <a:xfrm>
            <a:off x="2819400" y="4038600"/>
            <a:ext cx="2743200" cy="2971800"/>
            <a:chOff x="2971800" y="3886200"/>
            <a:chExt cx="2743200" cy="2971800"/>
          </a:xfrm>
        </p:grpSpPr>
        <p:sp>
          <p:nvSpPr>
            <p:cNvPr id="16" name="Content Placeholder 2"/>
            <p:cNvSpPr txBox="1">
              <a:spLocks/>
            </p:cNvSpPr>
            <p:nvPr/>
          </p:nvSpPr>
          <p:spPr bwMode="auto">
            <a:xfrm>
              <a:off x="2971800" y="3886200"/>
              <a:ext cx="2743200" cy="2971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39725" marR="0" lvl="0" indent="-339725" algn="l" defTabSz="457200" rtl="0" eaLnBrk="0" fontAlgn="base" latinLnBrk="0" hangingPunct="0">
                <a:lnSpc>
                  <a:spcPct val="106000"/>
                </a:lnSpc>
                <a:spcBef>
                  <a:spcPts val="600"/>
                </a:spcBef>
                <a:spcAft>
                  <a:spcPct val="0"/>
                </a:spcAft>
                <a:buClr>
                  <a:srgbClr val="000000"/>
                </a:buClr>
                <a:buSzPct val="100000"/>
                <a:buFont typeface="Arial" charset="0"/>
                <a:buChar char="•"/>
                <a:tabLst/>
                <a:defRPr/>
              </a:pPr>
              <a:r>
                <a:rPr kumimoji="0" lang="en-US" sz="2400" b="0" i="0" u="none" strike="noStrike" kern="0" cap="none" spc="0" normalizeH="0" baseline="0" noProof="0" dirty="0" smtClean="0">
                  <a:ln>
                    <a:noFill/>
                  </a:ln>
                  <a:solidFill>
                    <a:srgbClr val="000000"/>
                  </a:solidFill>
                  <a:effectLst/>
                  <a:uLnTx/>
                  <a:uFillTx/>
                  <a:latin typeface="+mj-lt"/>
                  <a:ea typeface="+mn-ea"/>
                  <a:cs typeface="+mn-cs"/>
                </a:rPr>
                <a:t>Commonality</a:t>
              </a:r>
            </a:p>
            <a:p>
              <a:pPr marL="739775" lvl="1" indent="-282575" eaLnBrk="0" hangingPunct="0">
                <a:lnSpc>
                  <a:spcPct val="106000"/>
                </a:lnSpc>
                <a:spcBef>
                  <a:spcPts val="500"/>
                </a:spcBef>
                <a:buFont typeface="Arial" charset="0"/>
                <a:buChar char="–"/>
                <a:defRPr/>
              </a:pPr>
              <a:r>
                <a:rPr lang="en-US" sz="2000" kern="0" dirty="0" err="1" smtClean="0">
                  <a:solidFill>
                    <a:srgbClr val="000000"/>
                  </a:solidFill>
                  <a:latin typeface="+mj-lt"/>
                </a:rPr>
                <a:t>σ</a:t>
              </a:r>
              <a:r>
                <a:rPr lang="en-US" sz="2000" kern="0" dirty="0" smtClean="0">
                  <a:solidFill>
                    <a:srgbClr val="000000"/>
                  </a:solidFill>
                  <a:latin typeface="+mj-lt"/>
                </a:rPr>
                <a:t>= 	0</a:t>
              </a:r>
            </a:p>
            <a:p>
              <a:pPr marL="739775" lvl="1" indent="-282575" eaLnBrk="0" hangingPunct="0">
                <a:lnSpc>
                  <a:spcPct val="106000"/>
                </a:lnSpc>
                <a:spcBef>
                  <a:spcPts val="500"/>
                </a:spcBef>
                <a:buFont typeface="Arial" charset="0"/>
                <a:buChar char="–"/>
                <a:defRPr/>
              </a:pPr>
              <a:r>
                <a:rPr lang="en-US" sz="2000" kern="0" dirty="0" err="1" smtClean="0">
                  <a:solidFill>
                    <a:srgbClr val="000000"/>
                  </a:solidFill>
                  <a:latin typeface="+mj-lt"/>
                </a:rPr>
                <a:t>x</a:t>
              </a:r>
              <a:r>
                <a:rPr lang="en-US" sz="2000" kern="0" dirty="0" smtClean="0">
                  <a:solidFill>
                    <a:srgbClr val="000000"/>
                  </a:solidFill>
                  <a:latin typeface="+mj-lt"/>
                </a:rPr>
                <a:t>=	3</a:t>
              </a: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C</a:t>
              </a:r>
              <a:r>
                <a:rPr lang="en-US" sz="2000" kern="0" baseline="-25000" dirty="0" smtClean="0">
                  <a:solidFill>
                    <a:srgbClr val="000000"/>
                  </a:solidFill>
                  <a:latin typeface="+mj-lt"/>
                </a:rPr>
                <a:t>F</a:t>
              </a:r>
              <a:r>
                <a:rPr lang="en-US" sz="2000" kern="0" dirty="0" smtClean="0">
                  <a:solidFill>
                    <a:srgbClr val="000000"/>
                  </a:solidFill>
                  <a:latin typeface="+mj-lt"/>
                </a:rPr>
                <a:t>=	100%</a:t>
              </a:r>
            </a:p>
            <a:p>
              <a:pPr marL="739775" lvl="1" indent="-282575" eaLnBrk="0" hangingPunct="0">
                <a:lnSpc>
                  <a:spcPct val="106000"/>
                </a:lnSpc>
                <a:spcBef>
                  <a:spcPts val="500"/>
                </a:spcBef>
                <a:buFont typeface="Arial" charset="0"/>
                <a:buChar char="–"/>
                <a:defRPr/>
              </a:pPr>
              <a:endParaRPr lang="en-US" kern="0" dirty="0" smtClean="0">
                <a:solidFill>
                  <a:srgbClr val="000000"/>
                </a:solidFill>
                <a:latin typeface="+mj-lt"/>
              </a:endParaRPr>
            </a:p>
          </p:txBody>
        </p:sp>
        <p:sp>
          <p:nvSpPr>
            <p:cNvPr id="17" name="Freeform 16"/>
            <p:cNvSpPr/>
            <p:nvPr/>
          </p:nvSpPr>
          <p:spPr bwMode="auto">
            <a:xfrm>
              <a:off x="3801533" y="4868333"/>
              <a:ext cx="127000" cy="0"/>
            </a:xfrm>
            <a:custGeom>
              <a:avLst/>
              <a:gdLst>
                <a:gd name="connsiteX0" fmla="*/ 0 w 127000"/>
                <a:gd name="connsiteY0" fmla="*/ 0 h 0"/>
                <a:gd name="connsiteX1" fmla="*/ 127000 w 127000"/>
                <a:gd name="connsiteY1" fmla="*/ 0 h 0"/>
              </a:gdLst>
              <a:ahLst/>
              <a:cxnLst>
                <a:cxn ang="0">
                  <a:pos x="connsiteX0" y="connsiteY0"/>
                </a:cxn>
                <a:cxn ang="0">
                  <a:pos x="connsiteX1" y="connsiteY1"/>
                </a:cxn>
              </a:cxnLst>
              <a:rect l="l" t="t" r="r" b="b"/>
              <a:pathLst>
                <a:path w="127000">
                  <a:moveTo>
                    <a:pt x="0" y="0"/>
                  </a:moveTo>
                  <a:lnTo>
                    <a:pt x="127000" y="0"/>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grpSp>
      <p:grpSp>
        <p:nvGrpSpPr>
          <p:cNvPr id="18" name="Group 17"/>
          <p:cNvGrpSpPr/>
          <p:nvPr/>
        </p:nvGrpSpPr>
        <p:grpSpPr>
          <a:xfrm>
            <a:off x="5562600" y="4038600"/>
            <a:ext cx="3581400" cy="2971800"/>
            <a:chOff x="5562600" y="5105400"/>
            <a:chExt cx="3581400" cy="2971800"/>
          </a:xfrm>
        </p:grpSpPr>
        <p:sp>
          <p:nvSpPr>
            <p:cNvPr id="19" name="Content Placeholder 2"/>
            <p:cNvSpPr txBox="1">
              <a:spLocks/>
            </p:cNvSpPr>
            <p:nvPr/>
          </p:nvSpPr>
          <p:spPr bwMode="auto">
            <a:xfrm>
              <a:off x="5562600" y="5105400"/>
              <a:ext cx="3581400" cy="2971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39725" marR="0" lvl="0" indent="-339725" algn="l" defTabSz="457200" rtl="0" eaLnBrk="0" fontAlgn="base" latinLnBrk="0" hangingPunct="0">
                <a:lnSpc>
                  <a:spcPct val="106000"/>
                </a:lnSpc>
                <a:spcBef>
                  <a:spcPts val="600"/>
                </a:spcBef>
                <a:spcAft>
                  <a:spcPct val="0"/>
                </a:spcAft>
                <a:buClr>
                  <a:srgbClr val="000000"/>
                </a:buClr>
                <a:buSzPct val="100000"/>
                <a:buFont typeface="Arial" charset="0"/>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Commonality</a:t>
              </a:r>
            </a:p>
            <a:p>
              <a:pPr marL="739775" lvl="1" indent="-282575" eaLnBrk="0" hangingPunct="0">
                <a:lnSpc>
                  <a:spcPct val="106000"/>
                </a:lnSpc>
                <a:spcBef>
                  <a:spcPts val="500"/>
                </a:spcBef>
                <a:buFont typeface="Arial" charset="0"/>
                <a:buChar char="–"/>
                <a:defRPr/>
              </a:pPr>
              <a:r>
                <a:rPr lang="en-US" sz="2000" kern="0" dirty="0" err="1" smtClean="0">
                  <a:solidFill>
                    <a:srgbClr val="000000"/>
                  </a:solidFill>
                  <a:latin typeface="+mj-lt"/>
                </a:rPr>
                <a:t>σ</a:t>
              </a:r>
              <a:r>
                <a:rPr lang="en-US" sz="2000" kern="0" dirty="0" smtClean="0">
                  <a:solidFill>
                    <a:srgbClr val="000000"/>
                  </a:solidFill>
                  <a:latin typeface="+mj-lt"/>
                </a:rPr>
                <a:t>= 	</a:t>
              </a:r>
              <a:r>
                <a:rPr lang="en-US" sz="2000" dirty="0" smtClean="0">
                  <a:solidFill>
                    <a:srgbClr val="000000"/>
                  </a:solidFill>
                  <a:latin typeface="+mj-lt"/>
                </a:rPr>
                <a:t>63314.86 mm</a:t>
              </a:r>
              <a:r>
                <a:rPr lang="en-US" sz="2000" baseline="30000" dirty="0" smtClean="0">
                  <a:solidFill>
                    <a:srgbClr val="000000"/>
                  </a:solidFill>
                  <a:latin typeface="+mj-lt"/>
                </a:rPr>
                <a:t>3</a:t>
              </a:r>
              <a:r>
                <a:rPr lang="en-US" sz="2000" dirty="0" smtClean="0">
                  <a:solidFill>
                    <a:srgbClr val="000000"/>
                  </a:solidFill>
                  <a:latin typeface="+mj-lt"/>
                </a:rPr>
                <a:t> </a:t>
              </a:r>
              <a:endParaRPr lang="en-US" sz="2000" kern="0" dirty="0" smtClean="0">
                <a:solidFill>
                  <a:srgbClr val="000000"/>
                </a:solidFill>
                <a:latin typeface="+mj-lt"/>
              </a:endParaRPr>
            </a:p>
            <a:p>
              <a:pPr marL="739775" lvl="1" indent="-282575" eaLnBrk="0" hangingPunct="0">
                <a:lnSpc>
                  <a:spcPct val="106000"/>
                </a:lnSpc>
                <a:spcBef>
                  <a:spcPts val="500"/>
                </a:spcBef>
                <a:buFont typeface="Arial" charset="0"/>
                <a:buChar char="–"/>
                <a:defRPr/>
              </a:pPr>
              <a:r>
                <a:rPr lang="en-US" sz="2000" kern="0" dirty="0" err="1" smtClean="0">
                  <a:solidFill>
                    <a:srgbClr val="000000"/>
                  </a:solidFill>
                  <a:latin typeface="+mj-lt"/>
                </a:rPr>
                <a:t>x</a:t>
              </a:r>
              <a:r>
                <a:rPr lang="en-US" sz="2000" kern="0" dirty="0" smtClean="0">
                  <a:solidFill>
                    <a:srgbClr val="000000"/>
                  </a:solidFill>
                  <a:latin typeface="+mj-lt"/>
                </a:rPr>
                <a:t>=	</a:t>
              </a:r>
              <a:r>
                <a:rPr lang="en-US" sz="2000" dirty="0" smtClean="0">
                  <a:solidFill>
                    <a:srgbClr val="000000"/>
                  </a:solidFill>
                  <a:latin typeface="+mj-lt"/>
                </a:rPr>
                <a:t>304540.67 mm</a:t>
              </a:r>
              <a:r>
                <a:rPr lang="en-US" sz="2000" baseline="30000" dirty="0" smtClean="0">
                  <a:solidFill>
                    <a:srgbClr val="000000"/>
                  </a:solidFill>
                  <a:latin typeface="+mj-lt"/>
                </a:rPr>
                <a:t>3</a:t>
              </a:r>
              <a:r>
                <a:rPr lang="en-US" sz="2000" dirty="0" smtClean="0">
                  <a:solidFill>
                    <a:srgbClr val="000000"/>
                  </a:solidFill>
                  <a:latin typeface="+mj-lt"/>
                </a:rPr>
                <a:t> </a:t>
              </a:r>
              <a:endParaRPr lang="en-US" sz="2000" kern="0" dirty="0" smtClean="0">
                <a:solidFill>
                  <a:srgbClr val="000000"/>
                </a:solidFill>
                <a:latin typeface="+mj-lt"/>
              </a:endParaRPr>
            </a:p>
            <a:p>
              <a:pPr marL="739775" lvl="1" indent="-282575" eaLnBrk="0" hangingPunct="0">
                <a:lnSpc>
                  <a:spcPct val="106000"/>
                </a:lnSpc>
                <a:spcBef>
                  <a:spcPts val="500"/>
                </a:spcBef>
                <a:buFont typeface="Arial" charset="0"/>
                <a:buChar char="–"/>
                <a:defRPr/>
              </a:pPr>
              <a:r>
                <a:rPr lang="en-US" sz="2000" kern="0" dirty="0" smtClean="0">
                  <a:solidFill>
                    <a:srgbClr val="000000"/>
                  </a:solidFill>
                  <a:latin typeface="+mj-lt"/>
                </a:rPr>
                <a:t>C</a:t>
              </a:r>
              <a:r>
                <a:rPr lang="en-US" sz="2000" kern="0" baseline="-25000" dirty="0" smtClean="0">
                  <a:solidFill>
                    <a:srgbClr val="000000"/>
                  </a:solidFill>
                  <a:latin typeface="+mj-lt"/>
                </a:rPr>
                <a:t>V</a:t>
              </a:r>
              <a:r>
                <a:rPr lang="en-US" sz="2000" kern="0" dirty="0" smtClean="0">
                  <a:solidFill>
                    <a:srgbClr val="000000"/>
                  </a:solidFill>
                  <a:latin typeface="+mj-lt"/>
                </a:rPr>
                <a:t>=	</a:t>
              </a:r>
              <a:r>
                <a:rPr lang="en-US" sz="2000" dirty="0" smtClean="0">
                  <a:solidFill>
                    <a:srgbClr val="000000"/>
                  </a:solidFill>
                  <a:latin typeface="+mj-lt"/>
                </a:rPr>
                <a:t>79.21% </a:t>
              </a:r>
              <a:endParaRPr lang="en-US" sz="2000" kern="0" dirty="0" smtClean="0">
                <a:solidFill>
                  <a:srgbClr val="000000"/>
                </a:solidFill>
                <a:latin typeface="+mj-lt"/>
              </a:endParaRPr>
            </a:p>
            <a:p>
              <a:pPr marL="739775" lvl="1" indent="-282575" eaLnBrk="0" hangingPunct="0">
                <a:lnSpc>
                  <a:spcPct val="106000"/>
                </a:lnSpc>
                <a:spcBef>
                  <a:spcPts val="500"/>
                </a:spcBef>
                <a:buFont typeface="Arial" charset="0"/>
                <a:buChar char="–"/>
                <a:defRPr/>
              </a:pPr>
              <a:endParaRPr lang="en-US" kern="0" dirty="0" smtClean="0">
                <a:solidFill>
                  <a:srgbClr val="000000"/>
                </a:solidFill>
                <a:latin typeface="+mj-lt"/>
              </a:endParaRPr>
            </a:p>
          </p:txBody>
        </p:sp>
        <p:sp>
          <p:nvSpPr>
            <p:cNvPr id="20" name="Freeform 19"/>
            <p:cNvSpPr/>
            <p:nvPr/>
          </p:nvSpPr>
          <p:spPr bwMode="auto">
            <a:xfrm>
              <a:off x="6392333" y="6087533"/>
              <a:ext cx="127000" cy="0"/>
            </a:xfrm>
            <a:custGeom>
              <a:avLst/>
              <a:gdLst>
                <a:gd name="connsiteX0" fmla="*/ 0 w 127000"/>
                <a:gd name="connsiteY0" fmla="*/ 0 h 0"/>
                <a:gd name="connsiteX1" fmla="*/ 127000 w 127000"/>
                <a:gd name="connsiteY1" fmla="*/ 0 h 0"/>
              </a:gdLst>
              <a:ahLst/>
              <a:cxnLst>
                <a:cxn ang="0">
                  <a:pos x="connsiteX0" y="connsiteY0"/>
                </a:cxn>
                <a:cxn ang="0">
                  <a:pos x="connsiteX1" y="connsiteY1"/>
                </a:cxn>
              </a:cxnLst>
              <a:rect l="l" t="t" r="r" b="b"/>
              <a:pathLst>
                <a:path w="127000">
                  <a:moveTo>
                    <a:pt x="0" y="0"/>
                  </a:moveTo>
                  <a:lnTo>
                    <a:pt x="127000" y="0"/>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990600"/>
          </a:xfrm>
        </p:spPr>
        <p:txBody>
          <a:bodyPr/>
          <a:lstStyle/>
          <a:p>
            <a:r>
              <a:rPr lang="en-GB" sz="2800" dirty="0" smtClean="0">
                <a:latin typeface="Calibri" pitchFamily="-112" charset="0"/>
              </a:rPr>
              <a:t>Step 3: Measure Commonalities between each feature</a:t>
            </a:r>
            <a:endParaRPr lang="en-US" sz="2800" dirty="0" smtClean="0"/>
          </a:p>
        </p:txBody>
      </p:sp>
      <p:grpSp>
        <p:nvGrpSpPr>
          <p:cNvPr id="18" name="Group 17"/>
          <p:cNvGrpSpPr/>
          <p:nvPr/>
        </p:nvGrpSpPr>
        <p:grpSpPr>
          <a:xfrm>
            <a:off x="533400" y="5110118"/>
            <a:ext cx="2019861" cy="1747882"/>
            <a:chOff x="457200" y="1295400"/>
            <a:chExt cx="2019861" cy="1747882"/>
          </a:xfrm>
        </p:grpSpPr>
        <p:pic>
          <p:nvPicPr>
            <p:cNvPr id="8" name="Picture 7" descr="Motor 2 Top Cylinder.JPG"/>
            <p:cNvPicPr>
              <a:picLocks noChangeAspect="1"/>
            </p:cNvPicPr>
            <p:nvPr/>
          </p:nvPicPr>
          <p:blipFill>
            <a:blip r:embed="rId4"/>
            <a:stretch>
              <a:fillRect/>
            </a:stretch>
          </p:blipFill>
          <p:spPr>
            <a:xfrm>
              <a:off x="457200" y="1295400"/>
              <a:ext cx="2019861" cy="1524000"/>
            </a:xfrm>
            <a:prstGeom prst="rect">
              <a:avLst/>
            </a:prstGeom>
          </p:spPr>
        </p:pic>
        <p:sp>
          <p:nvSpPr>
            <p:cNvPr id="10" name="TextBox 9"/>
            <p:cNvSpPr txBox="1"/>
            <p:nvPr/>
          </p:nvSpPr>
          <p:spPr>
            <a:xfrm>
              <a:off x="685800" y="2743200"/>
              <a:ext cx="1512403" cy="300082"/>
            </a:xfrm>
            <a:prstGeom prst="rect">
              <a:avLst/>
            </a:prstGeom>
            <a:noFill/>
          </p:spPr>
          <p:txBody>
            <a:bodyPr wrap="none" rtlCol="0">
              <a:spAutoFit/>
            </a:bodyPr>
            <a:lstStyle/>
            <a:p>
              <a:r>
                <a:rPr lang="en-US" dirty="0" smtClean="0">
                  <a:solidFill>
                    <a:schemeClr val="tx1"/>
                  </a:solidFill>
                  <a:latin typeface="+mj-lt"/>
                </a:rPr>
                <a:t>Top Cylinder 1</a:t>
              </a:r>
              <a:endParaRPr lang="en-US" dirty="0">
                <a:solidFill>
                  <a:schemeClr val="tx1"/>
                </a:solidFill>
                <a:latin typeface="+mj-lt"/>
              </a:endParaRPr>
            </a:p>
          </p:txBody>
        </p:sp>
      </p:grpSp>
      <p:grpSp>
        <p:nvGrpSpPr>
          <p:cNvPr id="21" name="Group 20"/>
          <p:cNvGrpSpPr/>
          <p:nvPr/>
        </p:nvGrpSpPr>
        <p:grpSpPr>
          <a:xfrm>
            <a:off x="3505200" y="5110118"/>
            <a:ext cx="2019861" cy="1747882"/>
            <a:chOff x="457200" y="3048000"/>
            <a:chExt cx="2019861" cy="1747882"/>
          </a:xfrm>
        </p:grpSpPr>
        <p:pic>
          <p:nvPicPr>
            <p:cNvPr id="5" name="Picture 4" descr="Motor 2 Top Cylinder.JPG"/>
            <p:cNvPicPr>
              <a:picLocks noChangeAspect="1"/>
            </p:cNvPicPr>
            <p:nvPr/>
          </p:nvPicPr>
          <p:blipFill>
            <a:blip r:embed="rId4"/>
            <a:stretch>
              <a:fillRect/>
            </a:stretch>
          </p:blipFill>
          <p:spPr>
            <a:xfrm>
              <a:off x="457200" y="3048000"/>
              <a:ext cx="2019861" cy="1524000"/>
            </a:xfrm>
            <a:prstGeom prst="rect">
              <a:avLst/>
            </a:prstGeom>
          </p:spPr>
        </p:pic>
        <p:sp>
          <p:nvSpPr>
            <p:cNvPr id="11" name="TextBox 10"/>
            <p:cNvSpPr txBox="1"/>
            <p:nvPr/>
          </p:nvSpPr>
          <p:spPr>
            <a:xfrm>
              <a:off x="685800" y="4495800"/>
              <a:ext cx="1512403" cy="300082"/>
            </a:xfrm>
            <a:prstGeom prst="rect">
              <a:avLst/>
            </a:prstGeom>
            <a:noFill/>
          </p:spPr>
          <p:txBody>
            <a:bodyPr wrap="none" rtlCol="0">
              <a:spAutoFit/>
            </a:bodyPr>
            <a:lstStyle/>
            <a:p>
              <a:r>
                <a:rPr lang="en-US" dirty="0" smtClean="0">
                  <a:solidFill>
                    <a:schemeClr val="tx1"/>
                  </a:solidFill>
                  <a:latin typeface="+mj-lt"/>
                </a:rPr>
                <a:t>Top Cylinder 2</a:t>
              </a:r>
              <a:endParaRPr lang="en-US" dirty="0">
                <a:solidFill>
                  <a:schemeClr val="tx1"/>
                </a:solidFill>
                <a:latin typeface="+mj-lt"/>
              </a:endParaRPr>
            </a:p>
          </p:txBody>
        </p:sp>
      </p:grpSp>
      <p:grpSp>
        <p:nvGrpSpPr>
          <p:cNvPr id="22" name="Group 21"/>
          <p:cNvGrpSpPr/>
          <p:nvPr/>
        </p:nvGrpSpPr>
        <p:grpSpPr>
          <a:xfrm>
            <a:off x="6400800" y="4800600"/>
            <a:ext cx="2133600" cy="2057400"/>
            <a:chOff x="381000" y="4800600"/>
            <a:chExt cx="2133600" cy="2057400"/>
          </a:xfrm>
        </p:grpSpPr>
        <p:pic>
          <p:nvPicPr>
            <p:cNvPr id="6" name="Picture 5" descr="Motor 3 Top Cylinder.JPG"/>
            <p:cNvPicPr>
              <a:picLocks noChangeAspect="1"/>
            </p:cNvPicPr>
            <p:nvPr/>
          </p:nvPicPr>
          <p:blipFill>
            <a:blip r:embed="rId5"/>
            <a:stretch>
              <a:fillRect/>
            </a:stretch>
          </p:blipFill>
          <p:spPr>
            <a:xfrm>
              <a:off x="381000" y="4800600"/>
              <a:ext cx="2133600" cy="1752992"/>
            </a:xfrm>
            <a:prstGeom prst="rect">
              <a:avLst/>
            </a:prstGeom>
          </p:spPr>
        </p:pic>
        <p:sp>
          <p:nvSpPr>
            <p:cNvPr id="12" name="TextBox 11"/>
            <p:cNvSpPr txBox="1"/>
            <p:nvPr/>
          </p:nvSpPr>
          <p:spPr>
            <a:xfrm>
              <a:off x="685800" y="6557918"/>
              <a:ext cx="1512403" cy="300082"/>
            </a:xfrm>
            <a:prstGeom prst="rect">
              <a:avLst/>
            </a:prstGeom>
            <a:noFill/>
          </p:spPr>
          <p:txBody>
            <a:bodyPr wrap="none" rtlCol="0">
              <a:spAutoFit/>
            </a:bodyPr>
            <a:lstStyle/>
            <a:p>
              <a:r>
                <a:rPr lang="en-US" dirty="0" smtClean="0">
                  <a:solidFill>
                    <a:schemeClr val="tx1"/>
                  </a:solidFill>
                  <a:latin typeface="+mj-lt"/>
                </a:rPr>
                <a:t>Top Cylinder 3</a:t>
              </a:r>
              <a:endParaRPr lang="en-US" dirty="0">
                <a:solidFill>
                  <a:schemeClr val="tx1"/>
                </a:solidFill>
                <a:latin typeface="+mj-lt"/>
              </a:endParaRPr>
            </a:p>
          </p:txBody>
        </p:sp>
      </p:grpSp>
      <p:graphicFrame>
        <p:nvGraphicFramePr>
          <p:cNvPr id="23" name="Object 22"/>
          <p:cNvGraphicFramePr>
            <a:graphicFrameLocks/>
          </p:cNvGraphicFramePr>
          <p:nvPr/>
        </p:nvGraphicFramePr>
        <p:xfrm>
          <a:off x="1143000" y="1397000"/>
          <a:ext cx="6858000" cy="4064000"/>
        </p:xfrm>
        <a:graphic>
          <a:graphicData uri="http://schemas.openxmlformats.org/presentationml/2006/ole">
            <p:oleObj spid="_x0000_s83970" name="Equation" r:id="rId6" imgW="0" imgH="0" progId="Equation.3">
              <p:embed/>
            </p:oleObj>
          </a:graphicData>
        </a:graphic>
      </p:graphicFrame>
      <p:pic>
        <p:nvPicPr>
          <p:cNvPr id="17" name="Picture 16" descr="Ctot,f.jpg"/>
          <p:cNvPicPr>
            <a:picLocks noChangeAspect="1"/>
          </p:cNvPicPr>
          <p:nvPr/>
        </p:nvPicPr>
        <p:blipFill>
          <a:blip r:embed="rId7"/>
          <a:stretch>
            <a:fillRect/>
          </a:stretch>
        </p:blipFill>
        <p:spPr>
          <a:xfrm>
            <a:off x="304800" y="1447800"/>
            <a:ext cx="8559800" cy="1066800"/>
          </a:xfrm>
          <a:prstGeom prst="rect">
            <a:avLst/>
          </a:prstGeom>
        </p:spPr>
      </p:pic>
      <p:sp>
        <p:nvSpPr>
          <p:cNvPr id="19" name="Content Placeholder 2"/>
          <p:cNvSpPr txBox="1">
            <a:spLocks/>
          </p:cNvSpPr>
          <p:nvPr/>
        </p:nvSpPr>
        <p:spPr bwMode="auto">
          <a:xfrm>
            <a:off x="0" y="3505200"/>
            <a:ext cx="9144000" cy="2971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39725" lvl="0" indent="-339725" algn="ctr" eaLnBrk="0" hangingPunct="0">
              <a:lnSpc>
                <a:spcPct val="106000"/>
              </a:lnSpc>
              <a:spcBef>
                <a:spcPts val="600"/>
              </a:spcBef>
            </a:pPr>
            <a:r>
              <a:rPr lang="en-US" sz="4800" kern="0" dirty="0" err="1" smtClean="0">
                <a:solidFill>
                  <a:srgbClr val="000000"/>
                </a:solidFill>
                <a:latin typeface="+mn-lt"/>
              </a:rPr>
              <a:t>C</a:t>
            </a:r>
            <a:r>
              <a:rPr lang="en-US" sz="4800" kern="0" baseline="-25000" dirty="0" err="1" smtClean="0">
                <a:solidFill>
                  <a:srgbClr val="000000"/>
                </a:solidFill>
                <a:latin typeface="+mn-lt"/>
              </a:rPr>
              <a:t>tot,top</a:t>
            </a:r>
            <a:r>
              <a:rPr lang="en-US" sz="4800" kern="0" dirty="0" smtClean="0">
                <a:solidFill>
                  <a:srgbClr val="000000"/>
                </a:solidFill>
                <a:latin typeface="+mn-lt"/>
              </a:rPr>
              <a:t> </a:t>
            </a:r>
            <a:r>
              <a:rPr lang="en-US" sz="4800" kern="0" baseline="-25000" dirty="0" smtClean="0">
                <a:solidFill>
                  <a:srgbClr val="000000"/>
                </a:solidFill>
                <a:latin typeface="+mn-lt"/>
              </a:rPr>
              <a:t>cylinder</a:t>
            </a:r>
            <a:r>
              <a:rPr lang="en-US" sz="4800" kern="0" dirty="0" smtClean="0">
                <a:solidFill>
                  <a:srgbClr val="000000"/>
                </a:solidFill>
                <a:latin typeface="+mn-lt"/>
              </a:rPr>
              <a:t>=	</a:t>
            </a:r>
            <a:r>
              <a:rPr lang="en-US" sz="4800" dirty="0" smtClean="0">
                <a:solidFill>
                  <a:srgbClr val="000000"/>
                </a:solidFill>
                <a:latin typeface="+mn-lt"/>
              </a:rPr>
              <a:t>92.65% </a:t>
            </a:r>
            <a:endParaRPr lang="en-US" sz="4800" kern="0" dirty="0" smtClean="0">
              <a:solidFill>
                <a:srgbClr val="000000"/>
              </a:solidFill>
              <a:latin typeface="+mn-lt"/>
            </a:endParaRPr>
          </a:p>
        </p:txBody>
      </p:sp>
      <p:sp>
        <p:nvSpPr>
          <p:cNvPr id="27" name="Oval 26"/>
          <p:cNvSpPr/>
          <p:nvPr/>
        </p:nvSpPr>
        <p:spPr bwMode="auto">
          <a:xfrm>
            <a:off x="1828800" y="1371600"/>
            <a:ext cx="3200400" cy="1143000"/>
          </a:xfrm>
          <a:prstGeom prst="ellipse">
            <a:avLst/>
          </a:prstGeom>
          <a:solidFill>
            <a:srgbClr val="008000">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cxnSp>
        <p:nvCxnSpPr>
          <p:cNvPr id="29" name="Straight Connector 28"/>
          <p:cNvCxnSpPr>
            <a:endCxn id="30" idx="0"/>
          </p:cNvCxnSpPr>
          <p:nvPr/>
        </p:nvCxnSpPr>
        <p:spPr bwMode="auto">
          <a:xfrm rot="10800000" flipV="1">
            <a:off x="1934988" y="2514600"/>
            <a:ext cx="1265415" cy="228600"/>
          </a:xfrm>
          <a:prstGeom prst="line">
            <a:avLst/>
          </a:prstGeom>
          <a:solidFill>
            <a:srgbClr val="00B8FF"/>
          </a:solidFill>
          <a:ln w="12700" cap="flat" cmpd="sng" algn="ctr">
            <a:solidFill>
              <a:schemeClr val="tx1"/>
            </a:solidFill>
            <a:prstDash val="solid"/>
            <a:round/>
            <a:headEnd type="none" w="med" len="med"/>
            <a:tailEnd type="none" w="med" len="med"/>
          </a:ln>
          <a:effectLst/>
        </p:spPr>
      </p:cxnSp>
      <p:sp>
        <p:nvSpPr>
          <p:cNvPr id="30" name="TextBox 29"/>
          <p:cNvSpPr txBox="1"/>
          <p:nvPr/>
        </p:nvSpPr>
        <p:spPr>
          <a:xfrm>
            <a:off x="1066800" y="2743200"/>
            <a:ext cx="1736373" cy="323165"/>
          </a:xfrm>
          <a:prstGeom prst="rect">
            <a:avLst/>
          </a:prstGeom>
          <a:noFill/>
        </p:spPr>
        <p:txBody>
          <a:bodyPr wrap="none" rtlCol="0">
            <a:spAutoFit/>
          </a:bodyPr>
          <a:lstStyle/>
          <a:p>
            <a:r>
              <a:rPr lang="en-US" sz="2000" dirty="0" smtClean="0">
                <a:solidFill>
                  <a:srgbClr val="000000"/>
                </a:solidFill>
                <a:latin typeface="+mj-lt"/>
              </a:rPr>
              <a:t>Avg. C</a:t>
            </a:r>
            <a:r>
              <a:rPr lang="en-US" sz="2000" baseline="-25000" dirty="0" smtClean="0">
                <a:solidFill>
                  <a:srgbClr val="000000"/>
                </a:solidFill>
                <a:latin typeface="+mj-lt"/>
              </a:rPr>
              <a:t>α</a:t>
            </a:r>
            <a:r>
              <a:rPr lang="en-US" sz="2000" dirty="0" smtClean="0">
                <a:solidFill>
                  <a:srgbClr val="000000"/>
                </a:solidFill>
                <a:latin typeface="+mj-lt"/>
              </a:rPr>
              <a:t>=  100%</a:t>
            </a:r>
            <a:endParaRPr lang="en-US" sz="2000" dirty="0">
              <a:latin typeface="+mj-lt"/>
            </a:endParaRPr>
          </a:p>
        </p:txBody>
      </p:sp>
      <p:sp>
        <p:nvSpPr>
          <p:cNvPr id="31" name="Oval 30"/>
          <p:cNvSpPr/>
          <p:nvPr/>
        </p:nvSpPr>
        <p:spPr bwMode="auto">
          <a:xfrm>
            <a:off x="5181600" y="1371600"/>
            <a:ext cx="1981200" cy="1143000"/>
          </a:xfrm>
          <a:prstGeom prst="ellipse">
            <a:avLst/>
          </a:prstGeom>
          <a:solidFill>
            <a:schemeClr val="accent5">
              <a:lumMod val="75000"/>
              <a:alpha val="4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cxnSp>
        <p:nvCxnSpPr>
          <p:cNvPr id="33" name="Straight Connector 32"/>
          <p:cNvCxnSpPr>
            <a:endCxn id="34" idx="0"/>
          </p:cNvCxnSpPr>
          <p:nvPr/>
        </p:nvCxnSpPr>
        <p:spPr bwMode="auto">
          <a:xfrm rot="10800000" flipV="1">
            <a:off x="4990858" y="2514600"/>
            <a:ext cx="952745" cy="2286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4038600" y="2743200"/>
            <a:ext cx="1904513" cy="323165"/>
          </a:xfrm>
          <a:prstGeom prst="rect">
            <a:avLst/>
          </a:prstGeom>
          <a:noFill/>
        </p:spPr>
        <p:txBody>
          <a:bodyPr wrap="none" rtlCol="0">
            <a:spAutoFit/>
          </a:bodyPr>
          <a:lstStyle/>
          <a:p>
            <a:r>
              <a:rPr lang="en-US" sz="2000" dirty="0" smtClean="0">
                <a:solidFill>
                  <a:srgbClr val="000000"/>
                </a:solidFill>
                <a:latin typeface="+mj-lt"/>
              </a:rPr>
              <a:t>Avg. C</a:t>
            </a:r>
            <a:r>
              <a:rPr lang="en-US" sz="2000" baseline="-25000" dirty="0" smtClean="0">
                <a:solidFill>
                  <a:srgbClr val="000000"/>
                </a:solidFill>
                <a:latin typeface="+mj-lt"/>
              </a:rPr>
              <a:t>L</a:t>
            </a:r>
            <a:r>
              <a:rPr lang="en-US" sz="2000" dirty="0" smtClean="0">
                <a:solidFill>
                  <a:srgbClr val="000000"/>
                </a:solidFill>
                <a:latin typeface="+mj-lt"/>
              </a:rPr>
              <a:t>=  91.39%</a:t>
            </a:r>
            <a:endParaRPr lang="en-US" sz="2000" dirty="0">
              <a:latin typeface="+mj-lt"/>
            </a:endParaRPr>
          </a:p>
        </p:txBody>
      </p:sp>
      <p:sp>
        <p:nvSpPr>
          <p:cNvPr id="37" name="Oval 36"/>
          <p:cNvSpPr/>
          <p:nvPr/>
        </p:nvSpPr>
        <p:spPr bwMode="auto">
          <a:xfrm>
            <a:off x="7391400" y="1676400"/>
            <a:ext cx="533400" cy="533400"/>
          </a:xfrm>
          <a:prstGeom prst="ellipse">
            <a:avLst/>
          </a:prstGeom>
          <a:solidFill>
            <a:srgbClr val="800000">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cxnSp>
        <p:nvCxnSpPr>
          <p:cNvPr id="39" name="Straight Connector 38"/>
          <p:cNvCxnSpPr>
            <a:stCxn id="37" idx="4"/>
          </p:cNvCxnSpPr>
          <p:nvPr/>
        </p:nvCxnSpPr>
        <p:spPr bwMode="auto">
          <a:xfrm rot="5400000">
            <a:off x="6915150" y="2000250"/>
            <a:ext cx="533400" cy="9525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0" name="TextBox 39"/>
          <p:cNvSpPr txBox="1"/>
          <p:nvPr/>
        </p:nvSpPr>
        <p:spPr>
          <a:xfrm>
            <a:off x="6248400" y="2743200"/>
            <a:ext cx="1430207" cy="323165"/>
          </a:xfrm>
          <a:prstGeom prst="rect">
            <a:avLst/>
          </a:prstGeom>
          <a:noFill/>
        </p:spPr>
        <p:txBody>
          <a:bodyPr wrap="none" rtlCol="0">
            <a:spAutoFit/>
          </a:bodyPr>
          <a:lstStyle/>
          <a:p>
            <a:r>
              <a:rPr lang="en-US" sz="2000" dirty="0" smtClean="0">
                <a:solidFill>
                  <a:srgbClr val="000000"/>
                </a:solidFill>
                <a:latin typeface="+mj-lt"/>
              </a:rPr>
              <a:t>C</a:t>
            </a:r>
            <a:r>
              <a:rPr lang="en-US" sz="2000" baseline="-25000" dirty="0" smtClean="0">
                <a:solidFill>
                  <a:srgbClr val="000000"/>
                </a:solidFill>
                <a:latin typeface="+mj-lt"/>
              </a:rPr>
              <a:t>V</a:t>
            </a:r>
            <a:r>
              <a:rPr lang="en-US" sz="2000" dirty="0" smtClean="0">
                <a:solidFill>
                  <a:srgbClr val="000000"/>
                </a:solidFill>
                <a:latin typeface="+mj-lt"/>
              </a:rPr>
              <a:t>=  79.21% </a:t>
            </a:r>
            <a:endParaRPr lang="en-US" sz="2000" dirty="0">
              <a:latin typeface="+mj-lt"/>
            </a:endParaRPr>
          </a:p>
        </p:txBody>
      </p:sp>
      <p:sp>
        <p:nvSpPr>
          <p:cNvPr id="43" name="Oval 42"/>
          <p:cNvSpPr/>
          <p:nvPr/>
        </p:nvSpPr>
        <p:spPr bwMode="auto">
          <a:xfrm>
            <a:off x="8153400" y="1676400"/>
            <a:ext cx="533400" cy="533400"/>
          </a:xfrm>
          <a:prstGeom prst="ellipse">
            <a:avLst/>
          </a:prstGeom>
          <a:solidFill>
            <a:srgbClr val="1124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45" name="TextBox 44"/>
          <p:cNvSpPr txBox="1"/>
          <p:nvPr/>
        </p:nvSpPr>
        <p:spPr>
          <a:xfrm>
            <a:off x="7696200" y="2743200"/>
            <a:ext cx="1217016" cy="323165"/>
          </a:xfrm>
          <a:prstGeom prst="rect">
            <a:avLst/>
          </a:prstGeom>
          <a:noFill/>
        </p:spPr>
        <p:txBody>
          <a:bodyPr wrap="none" rtlCol="0">
            <a:spAutoFit/>
          </a:bodyPr>
          <a:lstStyle/>
          <a:p>
            <a:r>
              <a:rPr lang="en-US" sz="2000" dirty="0" smtClean="0">
                <a:solidFill>
                  <a:srgbClr val="000000"/>
                </a:solidFill>
                <a:latin typeface="+mj-lt"/>
              </a:rPr>
              <a:t>C</a:t>
            </a:r>
            <a:r>
              <a:rPr lang="en-US" sz="2000" baseline="-25000" dirty="0" smtClean="0">
                <a:solidFill>
                  <a:srgbClr val="000000"/>
                </a:solidFill>
                <a:latin typeface="+mj-lt"/>
              </a:rPr>
              <a:t>F</a:t>
            </a:r>
            <a:r>
              <a:rPr lang="en-US" sz="2000" dirty="0" smtClean="0">
                <a:solidFill>
                  <a:srgbClr val="000000"/>
                </a:solidFill>
                <a:latin typeface="+mj-lt"/>
              </a:rPr>
              <a:t>=  100%</a:t>
            </a:r>
            <a:endParaRPr lang="en-US" sz="2000" dirty="0">
              <a:latin typeface="+mj-lt"/>
            </a:endParaRPr>
          </a:p>
        </p:txBody>
      </p:sp>
      <p:cxnSp>
        <p:nvCxnSpPr>
          <p:cNvPr id="47" name="Straight Connector 46"/>
          <p:cNvCxnSpPr/>
          <p:nvPr/>
        </p:nvCxnSpPr>
        <p:spPr bwMode="auto">
          <a:xfrm rot="5400000">
            <a:off x="8001000" y="2362200"/>
            <a:ext cx="533400" cy="228600"/>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otor 3 Bottom Cylinder.JPG"/>
          <p:cNvPicPr>
            <a:picLocks noChangeAspect="1"/>
          </p:cNvPicPr>
          <p:nvPr/>
        </p:nvPicPr>
        <p:blipFill>
          <a:blip r:embed="rId3"/>
          <a:stretch>
            <a:fillRect/>
          </a:stretch>
        </p:blipFill>
        <p:spPr>
          <a:xfrm>
            <a:off x="3581400" y="1676400"/>
            <a:ext cx="1465841" cy="1447800"/>
          </a:xfrm>
          <a:prstGeom prst="rect">
            <a:avLst/>
          </a:prstGeom>
        </p:spPr>
      </p:pic>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990600"/>
          </a:xfrm>
        </p:spPr>
        <p:txBody>
          <a:bodyPr/>
          <a:lstStyle/>
          <a:p>
            <a:r>
              <a:rPr lang="en-GB" sz="2800" dirty="0" smtClean="0">
                <a:latin typeface="Calibri" pitchFamily="-112" charset="0"/>
              </a:rPr>
              <a:t>Step 4: Combine the feature commonalities into a component commonality</a:t>
            </a:r>
            <a:endParaRPr lang="en-US" sz="2800" dirty="0" smtClean="0"/>
          </a:p>
          <a:p>
            <a:endParaRPr lang="en-US" sz="2800" dirty="0" smtClean="0"/>
          </a:p>
        </p:txBody>
      </p:sp>
      <p:pic>
        <p:nvPicPr>
          <p:cNvPr id="6" name="Picture 5" descr="Motor 3 Top Cylinder.JPG"/>
          <p:cNvPicPr>
            <a:picLocks noChangeAspect="1"/>
          </p:cNvPicPr>
          <p:nvPr/>
        </p:nvPicPr>
        <p:blipFill>
          <a:blip r:embed="rId4"/>
          <a:stretch>
            <a:fillRect/>
          </a:stretch>
        </p:blipFill>
        <p:spPr>
          <a:xfrm>
            <a:off x="914400" y="1981200"/>
            <a:ext cx="1112935" cy="914400"/>
          </a:xfrm>
          <a:prstGeom prst="rect">
            <a:avLst/>
          </a:prstGeom>
        </p:spPr>
      </p:pic>
      <p:sp>
        <p:nvSpPr>
          <p:cNvPr id="12" name="TextBox 11"/>
          <p:cNvSpPr txBox="1"/>
          <p:nvPr/>
        </p:nvSpPr>
        <p:spPr>
          <a:xfrm>
            <a:off x="381000" y="3200400"/>
            <a:ext cx="2185214" cy="687881"/>
          </a:xfrm>
          <a:prstGeom prst="rect">
            <a:avLst/>
          </a:prstGeom>
          <a:noFill/>
        </p:spPr>
        <p:txBody>
          <a:bodyPr wrap="none" rtlCol="0">
            <a:spAutoFit/>
          </a:bodyPr>
          <a:lstStyle/>
          <a:p>
            <a:pPr algn="ctr"/>
            <a:r>
              <a:rPr lang="en-US" dirty="0" smtClean="0">
                <a:solidFill>
                  <a:schemeClr val="tx1"/>
                </a:solidFill>
                <a:latin typeface="+mj-lt"/>
              </a:rPr>
              <a:t>Top Cylinders</a:t>
            </a:r>
          </a:p>
          <a:p>
            <a:pPr algn="ctr"/>
            <a:endParaRPr lang="en-US" dirty="0" smtClean="0">
              <a:solidFill>
                <a:schemeClr val="tx1"/>
              </a:solidFill>
              <a:latin typeface="+mj-lt"/>
            </a:endParaRPr>
          </a:p>
          <a:p>
            <a:pPr algn="ctr"/>
            <a:r>
              <a:rPr lang="en-US" dirty="0" err="1" smtClean="0">
                <a:solidFill>
                  <a:schemeClr val="tx1"/>
                </a:solidFill>
                <a:latin typeface="+mj-lt"/>
              </a:rPr>
              <a:t>C</a:t>
            </a:r>
            <a:r>
              <a:rPr lang="en-US" baseline="-25000" dirty="0" err="1" smtClean="0">
                <a:solidFill>
                  <a:schemeClr val="tx1"/>
                </a:solidFill>
                <a:latin typeface="+mj-lt"/>
              </a:rPr>
              <a:t>tot,top</a:t>
            </a:r>
            <a:r>
              <a:rPr lang="en-US" baseline="-25000" dirty="0" smtClean="0">
                <a:solidFill>
                  <a:schemeClr val="tx1"/>
                </a:solidFill>
                <a:latin typeface="+mj-lt"/>
              </a:rPr>
              <a:t> cylinder</a:t>
            </a:r>
            <a:r>
              <a:rPr lang="en-US" dirty="0" smtClean="0">
                <a:solidFill>
                  <a:schemeClr val="tx1"/>
                </a:solidFill>
                <a:latin typeface="+mj-lt"/>
              </a:rPr>
              <a:t>=  92.65%</a:t>
            </a:r>
            <a:endParaRPr lang="en-US" baseline="-25000" dirty="0" smtClean="0">
              <a:solidFill>
                <a:schemeClr val="tx1"/>
              </a:solidFill>
              <a:latin typeface="+mj-lt"/>
            </a:endParaRPr>
          </a:p>
        </p:txBody>
      </p:sp>
      <p:sp>
        <p:nvSpPr>
          <p:cNvPr id="31" name="TextBox 30"/>
          <p:cNvSpPr txBox="1"/>
          <p:nvPr/>
        </p:nvSpPr>
        <p:spPr>
          <a:xfrm>
            <a:off x="3048000" y="3200400"/>
            <a:ext cx="2441694" cy="687881"/>
          </a:xfrm>
          <a:prstGeom prst="rect">
            <a:avLst/>
          </a:prstGeom>
          <a:noFill/>
        </p:spPr>
        <p:txBody>
          <a:bodyPr wrap="none" rtlCol="0">
            <a:spAutoFit/>
          </a:bodyPr>
          <a:lstStyle/>
          <a:p>
            <a:pPr algn="ctr"/>
            <a:r>
              <a:rPr lang="en-US" dirty="0" smtClean="0">
                <a:solidFill>
                  <a:schemeClr val="tx1"/>
                </a:solidFill>
                <a:latin typeface="+mj-lt"/>
              </a:rPr>
              <a:t>Bottom Cylinders</a:t>
            </a:r>
          </a:p>
          <a:p>
            <a:pPr algn="ctr"/>
            <a:endParaRPr lang="en-US" dirty="0" smtClean="0">
              <a:solidFill>
                <a:schemeClr val="tx1"/>
              </a:solidFill>
              <a:latin typeface="+mj-lt"/>
            </a:endParaRPr>
          </a:p>
          <a:p>
            <a:pPr algn="ctr"/>
            <a:r>
              <a:rPr lang="en-US" dirty="0" err="1" smtClean="0">
                <a:solidFill>
                  <a:schemeClr val="tx1"/>
                </a:solidFill>
                <a:latin typeface="+mj-lt"/>
              </a:rPr>
              <a:t>C</a:t>
            </a:r>
            <a:r>
              <a:rPr lang="en-US" baseline="-25000" dirty="0" err="1" smtClean="0">
                <a:solidFill>
                  <a:schemeClr val="tx1"/>
                </a:solidFill>
                <a:latin typeface="+mj-lt"/>
              </a:rPr>
              <a:t>tot,bottom</a:t>
            </a:r>
            <a:r>
              <a:rPr lang="en-US" baseline="-25000" dirty="0" smtClean="0">
                <a:solidFill>
                  <a:schemeClr val="tx1"/>
                </a:solidFill>
                <a:latin typeface="+mj-lt"/>
              </a:rPr>
              <a:t> cylinder</a:t>
            </a:r>
            <a:r>
              <a:rPr lang="en-US" dirty="0" smtClean="0">
                <a:solidFill>
                  <a:schemeClr val="tx1"/>
                </a:solidFill>
                <a:latin typeface="+mj-lt"/>
              </a:rPr>
              <a:t>=  96.14%</a:t>
            </a:r>
            <a:endParaRPr lang="en-US" dirty="0">
              <a:solidFill>
                <a:schemeClr val="tx1"/>
              </a:solidFill>
              <a:latin typeface="+mj-lt"/>
            </a:endParaRPr>
          </a:p>
        </p:txBody>
      </p:sp>
      <p:pic>
        <p:nvPicPr>
          <p:cNvPr id="32" name="Picture 31" descr="Motor 3 Column.JPG"/>
          <p:cNvPicPr>
            <a:picLocks noChangeAspect="1"/>
          </p:cNvPicPr>
          <p:nvPr/>
        </p:nvPicPr>
        <p:blipFill>
          <a:blip r:embed="rId5"/>
          <a:stretch>
            <a:fillRect/>
          </a:stretch>
        </p:blipFill>
        <p:spPr>
          <a:xfrm>
            <a:off x="7010400" y="2209800"/>
            <a:ext cx="397043" cy="685800"/>
          </a:xfrm>
          <a:prstGeom prst="rect">
            <a:avLst/>
          </a:prstGeom>
        </p:spPr>
      </p:pic>
      <p:pic>
        <p:nvPicPr>
          <p:cNvPr id="33" name="Picture 32" descr="Motor 3 Extension.JPG"/>
          <p:cNvPicPr>
            <a:picLocks noChangeAspect="1"/>
          </p:cNvPicPr>
          <p:nvPr/>
        </p:nvPicPr>
        <p:blipFill>
          <a:blip r:embed="rId6"/>
          <a:stretch>
            <a:fillRect/>
          </a:stretch>
        </p:blipFill>
        <p:spPr>
          <a:xfrm>
            <a:off x="1066800" y="4191000"/>
            <a:ext cx="916762" cy="914400"/>
          </a:xfrm>
          <a:prstGeom prst="rect">
            <a:avLst/>
          </a:prstGeom>
        </p:spPr>
      </p:pic>
      <p:pic>
        <p:nvPicPr>
          <p:cNvPr id="34" name="Picture 33" descr="Motor 3 Support.JPG"/>
          <p:cNvPicPr>
            <a:picLocks noChangeAspect="1"/>
          </p:cNvPicPr>
          <p:nvPr/>
        </p:nvPicPr>
        <p:blipFill>
          <a:blip r:embed="rId7"/>
          <a:stretch>
            <a:fillRect/>
          </a:stretch>
        </p:blipFill>
        <p:spPr>
          <a:xfrm>
            <a:off x="3657600" y="4038600"/>
            <a:ext cx="1219200" cy="1225673"/>
          </a:xfrm>
          <a:prstGeom prst="rect">
            <a:avLst/>
          </a:prstGeom>
        </p:spPr>
      </p:pic>
      <p:pic>
        <p:nvPicPr>
          <p:cNvPr id="35" name="Picture 34" descr="Motor 3 Extrusion.JPG"/>
          <p:cNvPicPr>
            <a:picLocks noChangeAspect="1"/>
          </p:cNvPicPr>
          <p:nvPr/>
        </p:nvPicPr>
        <p:blipFill>
          <a:blip r:embed="rId8"/>
          <a:stretch>
            <a:fillRect/>
          </a:stretch>
        </p:blipFill>
        <p:spPr>
          <a:xfrm>
            <a:off x="6324600" y="4191000"/>
            <a:ext cx="1860637" cy="1143000"/>
          </a:xfrm>
          <a:prstGeom prst="rect">
            <a:avLst/>
          </a:prstGeom>
        </p:spPr>
      </p:pic>
      <p:sp>
        <p:nvSpPr>
          <p:cNvPr id="39" name="TextBox 38"/>
          <p:cNvSpPr txBox="1"/>
          <p:nvPr/>
        </p:nvSpPr>
        <p:spPr>
          <a:xfrm>
            <a:off x="6248400" y="3200400"/>
            <a:ext cx="1904375" cy="687881"/>
          </a:xfrm>
          <a:prstGeom prst="rect">
            <a:avLst/>
          </a:prstGeom>
          <a:noFill/>
        </p:spPr>
        <p:txBody>
          <a:bodyPr wrap="none" rtlCol="0">
            <a:spAutoFit/>
          </a:bodyPr>
          <a:lstStyle/>
          <a:p>
            <a:pPr algn="ctr"/>
            <a:r>
              <a:rPr lang="en-US" dirty="0" smtClean="0">
                <a:solidFill>
                  <a:schemeClr val="tx1"/>
                </a:solidFill>
                <a:latin typeface="+mj-lt"/>
              </a:rPr>
              <a:t>Columns</a:t>
            </a:r>
          </a:p>
          <a:p>
            <a:pPr algn="ctr"/>
            <a:endParaRPr lang="en-US" dirty="0" smtClean="0">
              <a:solidFill>
                <a:schemeClr val="tx1"/>
              </a:solidFill>
              <a:latin typeface="+mj-lt"/>
            </a:endParaRPr>
          </a:p>
          <a:p>
            <a:pPr algn="ctr"/>
            <a:r>
              <a:rPr lang="en-US" dirty="0" err="1" smtClean="0">
                <a:solidFill>
                  <a:schemeClr val="tx1"/>
                </a:solidFill>
                <a:latin typeface="+mj-lt"/>
              </a:rPr>
              <a:t>C</a:t>
            </a:r>
            <a:r>
              <a:rPr lang="en-US" baseline="-25000" dirty="0" err="1" smtClean="0">
                <a:solidFill>
                  <a:schemeClr val="tx1"/>
                </a:solidFill>
                <a:latin typeface="+mj-lt"/>
              </a:rPr>
              <a:t>tot,column</a:t>
            </a:r>
            <a:r>
              <a:rPr lang="en-US" dirty="0" smtClean="0">
                <a:solidFill>
                  <a:schemeClr val="tx1"/>
                </a:solidFill>
                <a:latin typeface="+mj-lt"/>
              </a:rPr>
              <a:t>=  96.14%</a:t>
            </a:r>
            <a:endParaRPr lang="en-US" dirty="0">
              <a:solidFill>
                <a:schemeClr val="tx1"/>
              </a:solidFill>
              <a:latin typeface="+mj-lt"/>
            </a:endParaRPr>
          </a:p>
        </p:txBody>
      </p:sp>
      <p:sp>
        <p:nvSpPr>
          <p:cNvPr id="40" name="TextBox 39"/>
          <p:cNvSpPr txBox="1"/>
          <p:nvPr/>
        </p:nvSpPr>
        <p:spPr>
          <a:xfrm>
            <a:off x="381000" y="5562600"/>
            <a:ext cx="2045640" cy="687881"/>
          </a:xfrm>
          <a:prstGeom prst="rect">
            <a:avLst/>
          </a:prstGeom>
          <a:noFill/>
        </p:spPr>
        <p:txBody>
          <a:bodyPr wrap="none" rtlCol="0">
            <a:spAutoFit/>
          </a:bodyPr>
          <a:lstStyle/>
          <a:p>
            <a:pPr algn="ctr"/>
            <a:r>
              <a:rPr lang="en-US" dirty="0" smtClean="0">
                <a:solidFill>
                  <a:schemeClr val="tx1"/>
                </a:solidFill>
                <a:latin typeface="+mj-lt"/>
              </a:rPr>
              <a:t>Extensions</a:t>
            </a:r>
          </a:p>
          <a:p>
            <a:pPr algn="ctr"/>
            <a:endParaRPr lang="en-US" dirty="0" smtClean="0">
              <a:solidFill>
                <a:schemeClr val="tx1"/>
              </a:solidFill>
              <a:latin typeface="+mj-lt"/>
            </a:endParaRPr>
          </a:p>
          <a:p>
            <a:pPr algn="ctr"/>
            <a:r>
              <a:rPr lang="en-US" dirty="0" err="1" smtClean="0">
                <a:solidFill>
                  <a:schemeClr val="tx1"/>
                </a:solidFill>
                <a:latin typeface="+mj-lt"/>
              </a:rPr>
              <a:t>C</a:t>
            </a:r>
            <a:r>
              <a:rPr lang="en-US" baseline="-25000" dirty="0" err="1" smtClean="0">
                <a:solidFill>
                  <a:schemeClr val="tx1"/>
                </a:solidFill>
                <a:latin typeface="+mj-lt"/>
              </a:rPr>
              <a:t>tot,extension</a:t>
            </a:r>
            <a:r>
              <a:rPr lang="en-US" dirty="0" smtClean="0">
                <a:solidFill>
                  <a:schemeClr val="tx1"/>
                </a:solidFill>
                <a:latin typeface="+mj-lt"/>
              </a:rPr>
              <a:t>=  29.28%</a:t>
            </a:r>
            <a:endParaRPr lang="en-US" baseline="-25000" dirty="0" smtClean="0">
              <a:solidFill>
                <a:schemeClr val="tx1"/>
              </a:solidFill>
              <a:latin typeface="+mj-lt"/>
            </a:endParaRPr>
          </a:p>
        </p:txBody>
      </p:sp>
      <p:sp>
        <p:nvSpPr>
          <p:cNvPr id="41" name="TextBox 40"/>
          <p:cNvSpPr txBox="1"/>
          <p:nvPr/>
        </p:nvSpPr>
        <p:spPr>
          <a:xfrm>
            <a:off x="3276600" y="5562600"/>
            <a:ext cx="1928733" cy="687881"/>
          </a:xfrm>
          <a:prstGeom prst="rect">
            <a:avLst/>
          </a:prstGeom>
          <a:noFill/>
        </p:spPr>
        <p:txBody>
          <a:bodyPr wrap="none" rtlCol="0">
            <a:spAutoFit/>
          </a:bodyPr>
          <a:lstStyle/>
          <a:p>
            <a:pPr algn="ctr"/>
            <a:r>
              <a:rPr lang="en-US" dirty="0" smtClean="0">
                <a:solidFill>
                  <a:schemeClr val="tx1"/>
                </a:solidFill>
                <a:latin typeface="+mj-lt"/>
              </a:rPr>
              <a:t>Supports</a:t>
            </a:r>
          </a:p>
          <a:p>
            <a:pPr algn="ctr"/>
            <a:endParaRPr lang="en-US" dirty="0" smtClean="0">
              <a:solidFill>
                <a:schemeClr val="tx1"/>
              </a:solidFill>
              <a:latin typeface="+mj-lt"/>
            </a:endParaRPr>
          </a:p>
          <a:p>
            <a:pPr algn="ctr"/>
            <a:r>
              <a:rPr lang="en-US" dirty="0" err="1" smtClean="0">
                <a:solidFill>
                  <a:schemeClr val="tx1"/>
                </a:solidFill>
                <a:latin typeface="+mj-lt"/>
              </a:rPr>
              <a:t>C</a:t>
            </a:r>
            <a:r>
              <a:rPr lang="en-US" baseline="-25000" dirty="0" err="1" smtClean="0">
                <a:solidFill>
                  <a:schemeClr val="tx1"/>
                </a:solidFill>
                <a:latin typeface="+mj-lt"/>
              </a:rPr>
              <a:t>tot,support</a:t>
            </a:r>
            <a:r>
              <a:rPr lang="en-US" dirty="0" smtClean="0">
                <a:solidFill>
                  <a:schemeClr val="tx1"/>
                </a:solidFill>
                <a:latin typeface="+mj-lt"/>
              </a:rPr>
              <a:t>=  61.75%</a:t>
            </a:r>
            <a:endParaRPr lang="en-US" baseline="-25000" dirty="0" smtClean="0">
              <a:solidFill>
                <a:schemeClr val="tx1"/>
              </a:solidFill>
              <a:latin typeface="+mj-lt"/>
            </a:endParaRPr>
          </a:p>
        </p:txBody>
      </p:sp>
      <p:sp>
        <p:nvSpPr>
          <p:cNvPr id="42" name="TextBox 41"/>
          <p:cNvSpPr txBox="1"/>
          <p:nvPr/>
        </p:nvSpPr>
        <p:spPr>
          <a:xfrm>
            <a:off x="6477000" y="5562600"/>
            <a:ext cx="1620957" cy="687881"/>
          </a:xfrm>
          <a:prstGeom prst="rect">
            <a:avLst/>
          </a:prstGeom>
          <a:noFill/>
        </p:spPr>
        <p:txBody>
          <a:bodyPr wrap="none" rtlCol="0">
            <a:spAutoFit/>
          </a:bodyPr>
          <a:lstStyle/>
          <a:p>
            <a:pPr algn="ctr"/>
            <a:r>
              <a:rPr lang="en-US" dirty="0" smtClean="0">
                <a:solidFill>
                  <a:schemeClr val="tx1"/>
                </a:solidFill>
                <a:latin typeface="+mj-lt"/>
              </a:rPr>
              <a:t>Extrusions</a:t>
            </a:r>
          </a:p>
          <a:p>
            <a:pPr algn="ctr"/>
            <a:endParaRPr lang="en-US" dirty="0" smtClean="0">
              <a:solidFill>
                <a:schemeClr val="tx1"/>
              </a:solidFill>
              <a:latin typeface="+mj-lt"/>
            </a:endParaRPr>
          </a:p>
          <a:p>
            <a:pPr algn="ctr"/>
            <a:r>
              <a:rPr lang="en-US" dirty="0" err="1" smtClean="0">
                <a:solidFill>
                  <a:schemeClr val="tx1"/>
                </a:solidFill>
                <a:latin typeface="+mj-lt"/>
              </a:rPr>
              <a:t>C</a:t>
            </a:r>
            <a:r>
              <a:rPr lang="en-US" baseline="-25000" dirty="0" err="1" smtClean="0">
                <a:solidFill>
                  <a:schemeClr val="tx1"/>
                </a:solidFill>
                <a:latin typeface="+mj-lt"/>
              </a:rPr>
              <a:t>tot,extrusion</a:t>
            </a:r>
            <a:r>
              <a:rPr lang="en-US" dirty="0" smtClean="0">
                <a:solidFill>
                  <a:schemeClr val="tx1"/>
                </a:solidFill>
                <a:latin typeface="+mj-lt"/>
              </a:rPr>
              <a:t>=  0%</a:t>
            </a:r>
            <a:endParaRPr lang="en-US" baseline="-25000" dirty="0" smtClean="0">
              <a:solidFill>
                <a:schemeClr val="tx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990600"/>
          </a:xfrm>
        </p:spPr>
        <p:txBody>
          <a:bodyPr/>
          <a:lstStyle/>
          <a:p>
            <a:r>
              <a:rPr lang="en-GB" sz="2800" dirty="0" smtClean="0">
                <a:latin typeface="Calibri" pitchFamily="-112" charset="0"/>
              </a:rPr>
              <a:t>Step 4: Combine the feature commonalities into a component commonality</a:t>
            </a:r>
            <a:endParaRPr lang="en-US" sz="2800" dirty="0" smtClean="0"/>
          </a:p>
          <a:p>
            <a:endParaRPr lang="en-US" sz="2800" dirty="0" smtClean="0"/>
          </a:p>
        </p:txBody>
      </p:sp>
      <p:pic>
        <p:nvPicPr>
          <p:cNvPr id="18" name="Picture 17" descr="Motor 1.JPG"/>
          <p:cNvPicPr>
            <a:picLocks noChangeAspect="1"/>
          </p:cNvPicPr>
          <p:nvPr/>
        </p:nvPicPr>
        <p:blipFill>
          <a:blip r:embed="rId3"/>
          <a:srcRect l="31667" t="5081" r="24167" b="7327"/>
          <a:stretch>
            <a:fillRect/>
          </a:stretch>
        </p:blipFill>
        <p:spPr>
          <a:xfrm>
            <a:off x="762000" y="4343400"/>
            <a:ext cx="1600200" cy="2004106"/>
          </a:xfrm>
          <a:prstGeom prst="rect">
            <a:avLst/>
          </a:prstGeom>
        </p:spPr>
      </p:pic>
      <p:sp>
        <p:nvSpPr>
          <p:cNvPr id="19" name="TextBox 18"/>
          <p:cNvSpPr txBox="1"/>
          <p:nvPr/>
        </p:nvSpPr>
        <p:spPr>
          <a:xfrm>
            <a:off x="762000" y="6400800"/>
            <a:ext cx="1981200" cy="323165"/>
          </a:xfrm>
          <a:prstGeom prst="rect">
            <a:avLst/>
          </a:prstGeom>
          <a:noFill/>
        </p:spPr>
        <p:txBody>
          <a:bodyPr wrap="square" rtlCol="0">
            <a:spAutoFit/>
          </a:bodyPr>
          <a:lstStyle/>
          <a:p>
            <a:r>
              <a:rPr lang="en-US" sz="2000" b="1" dirty="0" smtClean="0">
                <a:solidFill>
                  <a:srgbClr val="000000"/>
                </a:solidFill>
                <a:latin typeface="+mj-lt"/>
              </a:rPr>
              <a:t>Motor Casing 1</a:t>
            </a:r>
            <a:endParaRPr lang="en-US" sz="2000" b="1" dirty="0">
              <a:solidFill>
                <a:srgbClr val="000000"/>
              </a:solidFill>
              <a:latin typeface="+mj-lt"/>
            </a:endParaRPr>
          </a:p>
        </p:txBody>
      </p:sp>
      <p:pic>
        <p:nvPicPr>
          <p:cNvPr id="21" name="Picture 20" descr="Motor 2.JPG"/>
          <p:cNvPicPr>
            <a:picLocks noChangeAspect="1"/>
          </p:cNvPicPr>
          <p:nvPr/>
        </p:nvPicPr>
        <p:blipFill>
          <a:blip r:embed="rId4"/>
          <a:srcRect l="20833" t="2835" r="28333" b="3958"/>
          <a:stretch>
            <a:fillRect/>
          </a:stretch>
        </p:blipFill>
        <p:spPr>
          <a:xfrm>
            <a:off x="3810000" y="4343400"/>
            <a:ext cx="1600200" cy="2004179"/>
          </a:xfrm>
          <a:prstGeom prst="rect">
            <a:avLst/>
          </a:prstGeom>
        </p:spPr>
      </p:pic>
      <p:sp>
        <p:nvSpPr>
          <p:cNvPr id="22" name="TextBox 21"/>
          <p:cNvSpPr txBox="1"/>
          <p:nvPr/>
        </p:nvSpPr>
        <p:spPr>
          <a:xfrm>
            <a:off x="3733800" y="6400800"/>
            <a:ext cx="1905000" cy="323165"/>
          </a:xfrm>
          <a:prstGeom prst="rect">
            <a:avLst/>
          </a:prstGeom>
          <a:noFill/>
        </p:spPr>
        <p:txBody>
          <a:bodyPr wrap="square" rtlCol="0">
            <a:spAutoFit/>
          </a:bodyPr>
          <a:lstStyle/>
          <a:p>
            <a:r>
              <a:rPr lang="en-US" sz="2000" b="1" dirty="0" smtClean="0">
                <a:solidFill>
                  <a:srgbClr val="000000"/>
                </a:solidFill>
                <a:latin typeface="+mj-lt"/>
              </a:rPr>
              <a:t>Motor Casing 2</a:t>
            </a:r>
            <a:endParaRPr lang="en-US" sz="2000" b="1" dirty="0">
              <a:solidFill>
                <a:srgbClr val="000000"/>
              </a:solidFill>
              <a:latin typeface="+mj-lt"/>
            </a:endParaRPr>
          </a:p>
        </p:txBody>
      </p:sp>
      <p:pic>
        <p:nvPicPr>
          <p:cNvPr id="25" name="Picture 24" descr="Motor 3.JPG"/>
          <p:cNvPicPr>
            <a:picLocks noChangeAspect="1"/>
          </p:cNvPicPr>
          <p:nvPr/>
        </p:nvPicPr>
        <p:blipFill>
          <a:blip r:embed="rId5"/>
          <a:srcRect l="25000" t="15188" r="28333" b="5081"/>
          <a:stretch>
            <a:fillRect/>
          </a:stretch>
        </p:blipFill>
        <p:spPr>
          <a:xfrm>
            <a:off x="6781800" y="4495800"/>
            <a:ext cx="1676400" cy="1841714"/>
          </a:xfrm>
          <a:prstGeom prst="rect">
            <a:avLst/>
          </a:prstGeom>
        </p:spPr>
      </p:pic>
      <p:sp>
        <p:nvSpPr>
          <p:cNvPr id="26" name="TextBox 25"/>
          <p:cNvSpPr txBox="1"/>
          <p:nvPr/>
        </p:nvSpPr>
        <p:spPr>
          <a:xfrm>
            <a:off x="6781800" y="6400800"/>
            <a:ext cx="1806388" cy="323165"/>
          </a:xfrm>
          <a:prstGeom prst="rect">
            <a:avLst/>
          </a:prstGeom>
          <a:noFill/>
        </p:spPr>
        <p:txBody>
          <a:bodyPr wrap="square" rtlCol="0">
            <a:spAutoFit/>
          </a:bodyPr>
          <a:lstStyle/>
          <a:p>
            <a:r>
              <a:rPr lang="en-US" sz="2000" b="1" dirty="0" smtClean="0">
                <a:solidFill>
                  <a:srgbClr val="000000"/>
                </a:solidFill>
                <a:latin typeface="+mn-lt"/>
              </a:rPr>
              <a:t>Motor Casing 3</a:t>
            </a:r>
            <a:endParaRPr lang="en-US" sz="2000" b="1" dirty="0">
              <a:solidFill>
                <a:srgbClr val="000000"/>
              </a:solidFill>
              <a:latin typeface="+mn-lt"/>
            </a:endParaRPr>
          </a:p>
        </p:txBody>
      </p:sp>
      <p:pic>
        <p:nvPicPr>
          <p:cNvPr id="30" name="Picture 29" descr="Ctotmotor.jpg"/>
          <p:cNvPicPr>
            <a:picLocks noChangeAspect="1"/>
          </p:cNvPicPr>
          <p:nvPr/>
        </p:nvPicPr>
        <p:blipFill>
          <a:blip r:embed="rId6"/>
          <a:stretch>
            <a:fillRect/>
          </a:stretch>
        </p:blipFill>
        <p:spPr>
          <a:xfrm>
            <a:off x="838200" y="1981200"/>
            <a:ext cx="7734300" cy="18542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Table.jpg"/>
          <p:cNvPicPr>
            <a:picLocks noChangeAspect="1"/>
          </p:cNvPicPr>
          <p:nvPr/>
        </p:nvPicPr>
        <p:blipFill>
          <a:blip r:embed="rId3"/>
          <a:stretch>
            <a:fillRect/>
          </a:stretch>
        </p:blipFill>
        <p:spPr>
          <a:xfrm>
            <a:off x="1371600" y="1676400"/>
            <a:ext cx="6400800" cy="5003800"/>
          </a:xfrm>
          <a:prstGeom prst="rect">
            <a:avLst/>
          </a:prstGeom>
        </p:spPr>
      </p:pic>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990600"/>
          </a:xfrm>
        </p:spPr>
        <p:txBody>
          <a:bodyPr/>
          <a:lstStyle/>
          <a:p>
            <a:r>
              <a:rPr lang="en-GB" sz="2800" dirty="0" smtClean="0">
                <a:latin typeface="Calibri" pitchFamily="-112" charset="0"/>
              </a:rPr>
              <a:t>Step 5: Combine the component commonalities into a product commonality</a:t>
            </a:r>
            <a:endParaRPr lang="en-US" sz="2800" dirty="0" smtClean="0"/>
          </a:p>
          <a:p>
            <a:endParaRPr lang="en-US" sz="2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Example</a:t>
            </a:r>
            <a:endParaRPr lang="en-GB" sz="4000" dirty="0">
              <a:solidFill>
                <a:srgbClr val="000000"/>
              </a:solidFill>
              <a:latin typeface="Calibri" pitchFamily="-112" charset="0"/>
            </a:endParaRPr>
          </a:p>
        </p:txBody>
      </p:sp>
      <p:sp>
        <p:nvSpPr>
          <p:cNvPr id="24" name="Content Placeholder 2"/>
          <p:cNvSpPr>
            <a:spLocks noGrp="1"/>
          </p:cNvSpPr>
          <p:nvPr>
            <p:ph idx="1"/>
          </p:nvPr>
        </p:nvSpPr>
        <p:spPr>
          <a:xfrm>
            <a:off x="381000" y="762000"/>
            <a:ext cx="8763000" cy="990600"/>
          </a:xfrm>
        </p:spPr>
        <p:txBody>
          <a:bodyPr/>
          <a:lstStyle/>
          <a:p>
            <a:r>
              <a:rPr lang="en-GB" sz="2800" dirty="0" smtClean="0">
                <a:latin typeface="Calibri" pitchFamily="-112" charset="0"/>
              </a:rPr>
              <a:t>Step 5: Combine the component commonalities into a product commonality</a:t>
            </a:r>
            <a:endParaRPr lang="en-US" sz="2800" dirty="0" smtClean="0"/>
          </a:p>
          <a:p>
            <a:endParaRPr lang="en-US" sz="2800" dirty="0" smtClean="0"/>
          </a:p>
        </p:txBody>
      </p:sp>
      <p:graphicFrame>
        <p:nvGraphicFramePr>
          <p:cNvPr id="5" name="Object 4"/>
          <p:cNvGraphicFramePr>
            <a:graphicFrameLocks noChangeAspect="1"/>
          </p:cNvGraphicFramePr>
          <p:nvPr/>
        </p:nvGraphicFramePr>
        <p:xfrm>
          <a:off x="381000" y="1828800"/>
          <a:ext cx="8534400" cy="1958465"/>
        </p:xfrm>
        <a:graphic>
          <a:graphicData uri="http://schemas.openxmlformats.org/presentationml/2006/ole">
            <p:oleObj spid="_x0000_s105474" name="Equation" r:id="rId4" imgW="2324100" imgH="533400" progId="Equation.3">
              <p:embed/>
            </p:oleObj>
          </a:graphicData>
        </a:graphic>
      </p:graphicFrame>
      <p:sp>
        <p:nvSpPr>
          <p:cNvPr id="6" name="TextBox 5"/>
          <p:cNvSpPr txBox="1"/>
          <p:nvPr/>
        </p:nvSpPr>
        <p:spPr>
          <a:xfrm>
            <a:off x="228599" y="3886200"/>
            <a:ext cx="8915401" cy="687881"/>
          </a:xfrm>
          <a:prstGeom prst="rect">
            <a:avLst/>
          </a:prstGeom>
          <a:noFill/>
        </p:spPr>
        <p:txBody>
          <a:bodyPr wrap="square" rtlCol="0">
            <a:spAutoFit/>
          </a:bodyPr>
          <a:lstStyle/>
          <a:p>
            <a:r>
              <a:rPr lang="en-US" dirty="0" err="1" smtClean="0">
                <a:solidFill>
                  <a:srgbClr val="000000"/>
                </a:solidFill>
                <a:latin typeface="+mj-lt"/>
              </a:rPr>
              <a:t>C</a:t>
            </a:r>
            <a:r>
              <a:rPr lang="en-US" baseline="-25000" dirty="0" err="1" smtClean="0">
                <a:solidFill>
                  <a:srgbClr val="000000"/>
                </a:solidFill>
                <a:latin typeface="+mj-lt"/>
              </a:rPr>
              <a:t>tot,p</a:t>
            </a:r>
            <a:r>
              <a:rPr lang="en-US" dirty="0" smtClean="0">
                <a:solidFill>
                  <a:srgbClr val="000000"/>
                </a:solidFill>
                <a:latin typeface="+mj-lt"/>
              </a:rPr>
              <a:t>	=  	Total commonality of the product			</a:t>
            </a:r>
            <a:r>
              <a:rPr lang="en-US" dirty="0" err="1" smtClean="0">
                <a:solidFill>
                  <a:srgbClr val="000000"/>
                </a:solidFill>
                <a:latin typeface="+mn-lt"/>
                <a:cs typeface="Papyrus"/>
              </a:rPr>
              <a:t>l</a:t>
            </a:r>
            <a:r>
              <a:rPr lang="en-US" dirty="0" smtClean="0">
                <a:solidFill>
                  <a:srgbClr val="000000"/>
                </a:solidFill>
                <a:latin typeface="+mn-lt"/>
              </a:rPr>
              <a:t>	</a:t>
            </a:r>
            <a:r>
              <a:rPr lang="en-US" dirty="0" smtClean="0">
                <a:solidFill>
                  <a:srgbClr val="000000"/>
                </a:solidFill>
              </a:rPr>
              <a:t>=	Sum over components</a:t>
            </a:r>
            <a:endParaRPr lang="en-US" dirty="0" smtClean="0">
              <a:solidFill>
                <a:srgbClr val="000000"/>
              </a:solidFill>
              <a:latin typeface="+mj-lt"/>
            </a:endParaRPr>
          </a:p>
          <a:p>
            <a:r>
              <a:rPr lang="en-US" dirty="0" err="1" smtClean="0">
                <a:solidFill>
                  <a:srgbClr val="000000"/>
                </a:solidFill>
                <a:latin typeface="+mj-lt"/>
              </a:rPr>
              <a:t>C</a:t>
            </a:r>
            <a:r>
              <a:rPr lang="en-US" baseline="-25000" dirty="0" err="1" smtClean="0">
                <a:solidFill>
                  <a:srgbClr val="000000"/>
                </a:solidFill>
                <a:latin typeface="+mj-lt"/>
              </a:rPr>
              <a:t>tot,c</a:t>
            </a:r>
            <a:r>
              <a:rPr lang="en-US" dirty="0" smtClean="0">
                <a:solidFill>
                  <a:srgbClr val="000000"/>
                </a:solidFill>
                <a:latin typeface="+mj-lt"/>
              </a:rPr>
              <a:t>	= 	Total commonality of the component</a:t>
            </a:r>
          </a:p>
          <a:p>
            <a:r>
              <a:rPr lang="en-US" dirty="0" err="1" smtClean="0">
                <a:solidFill>
                  <a:srgbClr val="000000"/>
                </a:solidFill>
                <a:latin typeface="+mj-lt"/>
              </a:rPr>
              <a:t>q</a:t>
            </a:r>
            <a:r>
              <a:rPr lang="en-US" dirty="0" smtClean="0">
                <a:solidFill>
                  <a:srgbClr val="000000"/>
                </a:solidFill>
                <a:latin typeface="+mj-lt"/>
              </a:rPr>
              <a:t>	= 	Number of components of product with largest number of components</a:t>
            </a:r>
          </a:p>
        </p:txBody>
      </p:sp>
      <p:pic>
        <p:nvPicPr>
          <p:cNvPr id="7" name="Picture 6" descr="Vacuum Cleaner 1.JPG"/>
          <p:cNvPicPr>
            <a:picLocks noChangeAspect="1"/>
          </p:cNvPicPr>
          <p:nvPr/>
        </p:nvPicPr>
        <p:blipFill>
          <a:blip r:embed="rId5"/>
          <a:stretch>
            <a:fillRect/>
          </a:stretch>
        </p:blipFill>
        <p:spPr>
          <a:xfrm>
            <a:off x="1143000" y="4572000"/>
            <a:ext cx="867304" cy="2095500"/>
          </a:xfrm>
          <a:prstGeom prst="rect">
            <a:avLst/>
          </a:prstGeom>
        </p:spPr>
      </p:pic>
      <p:pic>
        <p:nvPicPr>
          <p:cNvPr id="8" name="Picture 7" descr="Vacuum Cleaner 2.JPG"/>
          <p:cNvPicPr>
            <a:picLocks noChangeAspect="1"/>
          </p:cNvPicPr>
          <p:nvPr/>
        </p:nvPicPr>
        <p:blipFill>
          <a:blip r:embed="rId6"/>
          <a:stretch>
            <a:fillRect/>
          </a:stretch>
        </p:blipFill>
        <p:spPr>
          <a:xfrm>
            <a:off x="3886200" y="4572000"/>
            <a:ext cx="813805" cy="2146300"/>
          </a:xfrm>
          <a:prstGeom prst="rect">
            <a:avLst/>
          </a:prstGeom>
        </p:spPr>
      </p:pic>
      <p:pic>
        <p:nvPicPr>
          <p:cNvPr id="9" name="Picture 8" descr="Vacuum Cleaner 3.JPG"/>
          <p:cNvPicPr>
            <a:picLocks noChangeAspect="1"/>
          </p:cNvPicPr>
          <p:nvPr/>
        </p:nvPicPr>
        <p:blipFill>
          <a:blip r:embed="rId7"/>
          <a:stretch>
            <a:fillRect/>
          </a:stretch>
        </p:blipFill>
        <p:spPr>
          <a:xfrm>
            <a:off x="6858000" y="4495800"/>
            <a:ext cx="838200" cy="2221488"/>
          </a:xfrm>
          <a:prstGeom prst="rect">
            <a:avLst/>
          </a:prstGeom>
        </p:spPr>
      </p:pic>
      <p:sp>
        <p:nvSpPr>
          <p:cNvPr id="10" name="TextBox 9"/>
          <p:cNvSpPr txBox="1"/>
          <p:nvPr/>
        </p:nvSpPr>
        <p:spPr>
          <a:xfrm>
            <a:off x="1676400" y="4800600"/>
            <a:ext cx="1107094" cy="300082"/>
          </a:xfrm>
          <a:prstGeom prst="rect">
            <a:avLst/>
          </a:prstGeom>
          <a:noFill/>
        </p:spPr>
        <p:txBody>
          <a:bodyPr wrap="none" rtlCol="0">
            <a:spAutoFit/>
          </a:bodyPr>
          <a:lstStyle/>
          <a:p>
            <a:r>
              <a:rPr lang="en-US" dirty="0" smtClean="0">
                <a:solidFill>
                  <a:srgbClr val="000000"/>
                </a:solidFill>
                <a:latin typeface="+mj-lt"/>
              </a:rPr>
              <a:t>Vacuum 1</a:t>
            </a:r>
            <a:endParaRPr lang="en-US" dirty="0">
              <a:solidFill>
                <a:srgbClr val="000000"/>
              </a:solidFill>
              <a:latin typeface="+mj-lt"/>
            </a:endParaRPr>
          </a:p>
        </p:txBody>
      </p:sp>
      <p:sp>
        <p:nvSpPr>
          <p:cNvPr id="11" name="TextBox 10"/>
          <p:cNvSpPr txBox="1"/>
          <p:nvPr/>
        </p:nvSpPr>
        <p:spPr>
          <a:xfrm>
            <a:off x="4572000" y="4800600"/>
            <a:ext cx="1107094" cy="300082"/>
          </a:xfrm>
          <a:prstGeom prst="rect">
            <a:avLst/>
          </a:prstGeom>
          <a:noFill/>
        </p:spPr>
        <p:txBody>
          <a:bodyPr wrap="none" rtlCol="0">
            <a:spAutoFit/>
          </a:bodyPr>
          <a:lstStyle/>
          <a:p>
            <a:r>
              <a:rPr lang="en-US" dirty="0" smtClean="0">
                <a:solidFill>
                  <a:srgbClr val="000000"/>
                </a:solidFill>
                <a:latin typeface="+mj-lt"/>
              </a:rPr>
              <a:t>Vacuum 2</a:t>
            </a:r>
            <a:endParaRPr lang="en-US" dirty="0">
              <a:solidFill>
                <a:srgbClr val="000000"/>
              </a:solidFill>
              <a:latin typeface="+mj-lt"/>
            </a:endParaRPr>
          </a:p>
        </p:txBody>
      </p:sp>
      <p:sp>
        <p:nvSpPr>
          <p:cNvPr id="12" name="TextBox 11"/>
          <p:cNvSpPr txBox="1"/>
          <p:nvPr/>
        </p:nvSpPr>
        <p:spPr>
          <a:xfrm>
            <a:off x="7467600" y="4800600"/>
            <a:ext cx="1107094" cy="300082"/>
          </a:xfrm>
          <a:prstGeom prst="rect">
            <a:avLst/>
          </a:prstGeom>
          <a:noFill/>
        </p:spPr>
        <p:txBody>
          <a:bodyPr wrap="none" rtlCol="0">
            <a:spAutoFit/>
          </a:bodyPr>
          <a:lstStyle/>
          <a:p>
            <a:r>
              <a:rPr lang="en-US" dirty="0" smtClean="0">
                <a:solidFill>
                  <a:srgbClr val="000000"/>
                </a:solidFill>
                <a:latin typeface="+mj-lt"/>
              </a:rPr>
              <a:t>Vacuum 3</a:t>
            </a:r>
            <a:endParaRPr lang="en-US" dirty="0">
              <a:solidFill>
                <a:srgbClr val="000000"/>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Conclusion</a:t>
            </a:r>
            <a:endParaRPr lang="en-GB" sz="4000" dirty="0">
              <a:solidFill>
                <a:srgbClr val="000000"/>
              </a:solidFill>
              <a:latin typeface="Calibri" pitchFamily="-112" charset="0"/>
            </a:endParaRPr>
          </a:p>
        </p:txBody>
      </p:sp>
      <p:pic>
        <p:nvPicPr>
          <p:cNvPr id="4" name="Picture 3"/>
          <p:cNvPicPr>
            <a:picLocks noChangeAspect="1" noChangeArrowheads="1"/>
          </p:cNvPicPr>
          <p:nvPr/>
        </p:nvPicPr>
        <p:blipFill>
          <a:blip r:embed="rId3"/>
          <a:srcRect/>
          <a:stretch>
            <a:fillRect/>
          </a:stretch>
        </p:blipFill>
        <p:spPr bwMode="auto">
          <a:xfrm>
            <a:off x="4800600" y="738188"/>
            <a:ext cx="4343400" cy="5435600"/>
          </a:xfrm>
          <a:prstGeom prst="rect">
            <a:avLst/>
          </a:prstGeom>
          <a:noFill/>
          <a:ln w="9525">
            <a:noFill/>
            <a:round/>
            <a:headEnd/>
            <a:tailEnd/>
          </a:ln>
        </p:spPr>
      </p:pic>
      <p:sp>
        <p:nvSpPr>
          <p:cNvPr id="6" name="Text Box 2"/>
          <p:cNvSpPr txBox="1">
            <a:spLocks noChangeArrowheads="1"/>
          </p:cNvSpPr>
          <p:nvPr/>
        </p:nvSpPr>
        <p:spPr bwMode="auto">
          <a:xfrm>
            <a:off x="381000" y="762000"/>
            <a:ext cx="44196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Identifies</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Product platform</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Specialized Components</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Components for possible expansion of platform</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Equips engineers</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Consistent and objective measurement of commonality</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Quantitative</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Tells what is affecting commonality and why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2"/>
          <p:cNvSpPr txBox="1">
            <a:spLocks noChangeArrowheads="1"/>
          </p:cNvSpPr>
          <p:nvPr/>
        </p:nvSpPr>
        <p:spPr bwMode="auto">
          <a:xfrm>
            <a:off x="381000" y="762000"/>
            <a:ext cx="83820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Gives quantitative measurement for commonality</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Develop means to extract component information from Computer Aided Design (CAD) models</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Using neutral format IGES (Initial Graphics Exchange Specification)</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Development of new index</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Identifies dissimilarities associated with translation, dimensions, etc.</a:t>
            </a:r>
            <a:endParaRPr lang="en-GB" sz="2800" dirty="0" smtClean="0">
              <a:solidFill>
                <a:srgbClr val="000000"/>
              </a:solidFill>
              <a:latin typeface="Calibri" pitchFamily="-112" charset="0"/>
            </a:endParaRP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Needed</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Other indexes only give bulk measurement</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Show why components are common</a:t>
            </a:r>
          </a:p>
        </p:txBody>
      </p:sp>
      <p:sp>
        <p:nvSpPr>
          <p:cNvPr id="5"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Shape Commonality Index</a:t>
            </a:r>
            <a:endParaRPr lang="en-GB" sz="4000" dirty="0">
              <a:solidFill>
                <a:srgbClr val="000000"/>
              </a:solidFill>
              <a:latin typeface="Calibri" pitchFamily="-11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2"/>
          <p:cNvSpPr txBox="1">
            <a:spLocks noChangeArrowheads="1"/>
          </p:cNvSpPr>
          <p:nvPr/>
        </p:nvSpPr>
        <p:spPr bwMode="auto">
          <a:xfrm>
            <a:off x="381000" y="762000"/>
            <a:ext cx="83820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Limitations</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Difficult to measure commonalities less than 30%</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Does not consider position, composition of materials, assembly processes</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Future Work</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Incorporate position, composition of materials, and assembly processes</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Couple index to process of extracting information from CAD models</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dirty="0" smtClean="0">
              <a:solidFill>
                <a:srgbClr val="000000"/>
              </a:solidFill>
              <a:latin typeface="Calibri" pitchFamily="-112" charset="0"/>
            </a:endParaRPr>
          </a:p>
        </p:txBody>
      </p:sp>
      <p:sp>
        <p:nvSpPr>
          <p:cNvPr id="5"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Limitations and Future Work</a:t>
            </a:r>
            <a:endParaRPr lang="en-GB" sz="4000" dirty="0">
              <a:solidFill>
                <a:srgbClr val="000000"/>
              </a:solidFill>
              <a:latin typeface="Calibri" pitchFamily="-11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2"/>
          <p:cNvSpPr txBox="1">
            <a:spLocks noChangeArrowheads="1"/>
          </p:cNvSpPr>
          <p:nvPr/>
        </p:nvSpPr>
        <p:spPr bwMode="auto">
          <a:xfrm>
            <a:off x="381000" y="762000"/>
            <a:ext cx="8763000" cy="6096000"/>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solidFill>
                  <a:srgbClr val="000000"/>
                </a:solidFill>
                <a:latin typeface="Calibri" pitchFamily="-112" charset="0"/>
              </a:rPr>
              <a:t>Economic: Lowers manufacturing costs for company, and in turn lowers cost to the consumer</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solidFill>
                  <a:srgbClr val="000000"/>
                </a:solidFill>
                <a:latin typeface="Calibri" pitchFamily="-112" charset="0"/>
              </a:rPr>
              <a:t>Environmental: Reduces waste.  Application of platform reduces beginning of life production waste and waste due to testing of products as platform has already been proven reliable.</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solidFill>
                  <a:srgbClr val="000000"/>
                </a:solidFill>
                <a:latin typeface="Calibri" pitchFamily="-112" charset="0"/>
              </a:rPr>
              <a:t>Sustainability: Platform identified by index extends beyond life of a single product, can be used repeatedly for a variety of products.</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solidFill>
                  <a:srgbClr val="000000"/>
                </a:solidFill>
                <a:latin typeface="Calibri" pitchFamily="-112" charset="0"/>
              </a:rPr>
              <a:t>Manufacturability: Identification of platform leads to mass manufacture of platform itself, same manufacturing processes, and assembly of platform first in the manufacturing process</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solidFill>
                  <a:srgbClr val="000000"/>
                </a:solidFill>
                <a:latin typeface="Calibri" pitchFamily="-112" charset="0"/>
              </a:rPr>
              <a:t>Ethical: Provides more ethical manner of cutting costs than compromising building materials</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solidFill>
                  <a:srgbClr val="000000"/>
                </a:solidFill>
                <a:latin typeface="Calibri" pitchFamily="-112" charset="0"/>
              </a:rPr>
              <a:t>Health and Safety: Once platform is proven safe, can guarantee same degree of safety standard for other products it is applied to</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solidFill>
                  <a:srgbClr val="000000"/>
                </a:solidFill>
                <a:latin typeface="Calibri" pitchFamily="-112" charset="0"/>
              </a:rPr>
              <a:t>Social: Everyone gets what they want.  Variety of modules can be applied to identified platform to satisfy each person’s individual needs as closely as possible</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smtClean="0">
                <a:solidFill>
                  <a:srgbClr val="000000"/>
                </a:solidFill>
                <a:latin typeface="Calibri" pitchFamily="-112" charset="0"/>
              </a:rPr>
              <a:t>Political: Identification and use of platforms reduces manufacturing cost, which allows companies to compete with countries such as China and Mexico, providing more jobs in the United States and reducing our excessive dependence on exports.</a:t>
            </a:r>
          </a:p>
        </p:txBody>
      </p:sp>
      <p:sp>
        <p:nvSpPr>
          <p:cNvPr id="5"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Eight Considerations</a:t>
            </a:r>
            <a:endParaRPr lang="en-GB" sz="4000" dirty="0">
              <a:solidFill>
                <a:srgbClr val="000000"/>
              </a:solidFill>
              <a:latin typeface="Calibri" pitchFamily="-11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2"/>
          <p:cNvSpPr txBox="1">
            <a:spLocks noChangeArrowheads="1"/>
          </p:cNvSpPr>
          <p:nvPr/>
        </p:nvSpPr>
        <p:spPr bwMode="auto">
          <a:xfrm>
            <a:off x="381000" y="762000"/>
            <a:ext cx="8763000" cy="6096000"/>
          </a:xfrm>
          <a:prstGeom prst="rect">
            <a:avLst/>
          </a:prstGeom>
          <a:noFill/>
          <a:ln w="9525">
            <a:noFill/>
            <a:round/>
            <a:headEnd/>
            <a:tailEnd/>
          </a:ln>
        </p:spPr>
        <p:txBody>
          <a:bodyPr lIns="90000" tIns="46800" rIns="90000" bIns="46800"/>
          <a:lstStyle/>
          <a:p>
            <a:pPr marL="339725" indent="-339725">
              <a:lnSpc>
                <a:spcPct val="9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rPr>
              <a:t>http://www.vetteweb.com/features/vemp_0709_2008_chevrolet_corvette/photo_14.html</a:t>
            </a:r>
            <a:endParaRPr lang="en-GB" sz="1600" dirty="0" smtClean="0">
              <a:solidFill>
                <a:srgbClr val="000000"/>
              </a:solidFill>
            </a:endParaRPr>
          </a:p>
          <a:p>
            <a:pPr marL="339725" indent="-339725">
              <a:lnSpc>
                <a:spcPct val="9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rPr>
              <a:t>http://</a:t>
            </a:r>
            <a:r>
              <a:rPr lang="en-US" sz="1600" dirty="0" err="1" smtClean="0">
                <a:solidFill>
                  <a:srgbClr val="000000"/>
                </a:solidFill>
              </a:rPr>
              <a:t>pro.corbis.com/search/Enlargement.aspx?CID</a:t>
            </a:r>
            <a:r>
              <a:rPr lang="en-US" sz="1600" dirty="0" smtClean="0">
                <a:solidFill>
                  <a:srgbClr val="000000"/>
                </a:solidFill>
              </a:rPr>
              <a:t>=</a:t>
            </a:r>
            <a:r>
              <a:rPr lang="en-US" sz="1600" dirty="0" err="1" smtClean="0">
                <a:solidFill>
                  <a:srgbClr val="000000"/>
                </a:solidFill>
              </a:rPr>
              <a:t>isg&amp;mediauid</a:t>
            </a:r>
            <a:r>
              <a:rPr lang="en-US" sz="1600" dirty="0" smtClean="0">
                <a:solidFill>
                  <a:srgbClr val="000000"/>
                </a:solidFill>
              </a:rPr>
              <a:t>=%7B937AE909-9407-4C71-B669-86CEAAD66D1C%7D</a:t>
            </a:r>
          </a:p>
          <a:p>
            <a:pPr marL="339725" indent="-339725">
              <a:lnSpc>
                <a:spcPct val="9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1600" dirty="0" err="1" smtClean="0">
                <a:solidFill>
                  <a:srgbClr val="000000"/>
                </a:solidFill>
              </a:rPr>
              <a:t>http://www.offthemark.com/search-results.php?topic</a:t>
            </a:r>
            <a:r>
              <a:rPr lang="en-GB" sz="1600" dirty="0" smtClean="0">
                <a:solidFill>
                  <a:srgbClr val="000000"/>
                </a:solidFill>
              </a:rPr>
              <a:t>=</a:t>
            </a:r>
            <a:r>
              <a:rPr lang="en-GB" sz="1600" dirty="0" err="1" smtClean="0">
                <a:solidFill>
                  <a:srgbClr val="000000"/>
                </a:solidFill>
              </a:rPr>
              <a:t>none&amp;keywords</a:t>
            </a:r>
            <a:r>
              <a:rPr lang="en-GB" sz="1600" dirty="0" smtClean="0">
                <a:solidFill>
                  <a:srgbClr val="000000"/>
                </a:solidFill>
              </a:rPr>
              <a:t>=</a:t>
            </a:r>
            <a:r>
              <a:rPr lang="en-GB" sz="1600" dirty="0" err="1" smtClean="0">
                <a:solidFill>
                  <a:srgbClr val="000000"/>
                </a:solidFill>
              </a:rPr>
              <a:t>engineering&amp;resultsfrom</a:t>
            </a:r>
            <a:r>
              <a:rPr lang="en-GB" sz="1600" dirty="0" smtClean="0">
                <a:solidFill>
                  <a:srgbClr val="000000"/>
                </a:solidFill>
              </a:rPr>
              <a:t>=1&amp;browseall=false</a:t>
            </a:r>
          </a:p>
          <a:p>
            <a:pPr marL="339725" indent="-339725">
              <a:lnSpc>
                <a:spcPct val="9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rPr>
              <a:t>http://www.globalsecurity.org/military/systems/aircraft/f-35-commonality.htm</a:t>
            </a:r>
          </a:p>
          <a:p>
            <a:pPr marL="339725" indent="-339725">
              <a:lnSpc>
                <a:spcPct val="9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rPr>
              <a:t>http://4.bp.blogspot.com/_Qwft9L1sVW4/ScZCQGwLl4I/AAAAAAAAAfU/9e2Zvmqtlac/s400/apple.jpg</a:t>
            </a:r>
          </a:p>
          <a:p>
            <a:pPr marL="339725" indent="-339725">
              <a:lnSpc>
                <a:spcPct val="9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rPr>
              <a:t>http://collectingtokens.files.wordpress.com/2008/03/banana_peeled1.png</a:t>
            </a:r>
          </a:p>
          <a:p>
            <a:pPr marL="339725" indent="-339725">
              <a:lnSpc>
                <a:spcPct val="9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600" dirty="0" smtClean="0">
                <a:solidFill>
                  <a:srgbClr val="000000"/>
                </a:solidFill>
              </a:rPr>
              <a:t>http://api.ning.com/files/vw9KsAuQbHFrV6FYrcJT1wfPDUbEJ0LUMbZx0T4fZb*GaZC6o6Q9YqBFBuudjonGwQM1IOvW8R-9sEvF4wgx3t6pQxJ94nlt/ttar_orange_01_h_launch.jpg</a:t>
            </a:r>
          </a:p>
        </p:txBody>
      </p:sp>
      <p:sp>
        <p:nvSpPr>
          <p:cNvPr id="5"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Bibliography of Photos</a:t>
            </a:r>
            <a:endParaRPr lang="en-GB" sz="4000" dirty="0">
              <a:solidFill>
                <a:srgbClr val="000000"/>
              </a:solidFill>
              <a:latin typeface="Calibri" pitchFamily="-11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6425" cy="4522788"/>
          </a:xfrm>
        </p:spPr>
        <p:txBody>
          <a:bodyPr/>
          <a:lstStyle/>
          <a:p>
            <a:r>
              <a:rPr lang="en-US" dirty="0" smtClean="0"/>
              <a:t>What is it?</a:t>
            </a:r>
          </a:p>
          <a:p>
            <a:pPr lvl="1"/>
            <a:r>
              <a:rPr lang="en-US" dirty="0" smtClean="0"/>
              <a:t>Shared features and attributes between objects</a:t>
            </a:r>
          </a:p>
          <a:p>
            <a:r>
              <a:rPr lang="en-US" dirty="0" smtClean="0"/>
              <a:t>Applications</a:t>
            </a:r>
          </a:p>
          <a:p>
            <a:pPr lvl="1"/>
            <a:r>
              <a:rPr lang="en-US" dirty="0" smtClean="0"/>
              <a:t>Engineers can find the parts they need</a:t>
            </a:r>
          </a:p>
          <a:p>
            <a:pPr lvl="1"/>
            <a:r>
              <a:rPr lang="en-US" dirty="0" smtClean="0"/>
              <a:t>Help products share more parts</a:t>
            </a:r>
          </a:p>
          <a:p>
            <a:pPr lvl="2"/>
            <a:r>
              <a:rPr lang="en-US" dirty="0" smtClean="0"/>
              <a:t>Increases efficiency</a:t>
            </a:r>
          </a:p>
          <a:p>
            <a:pPr lvl="2"/>
            <a:r>
              <a:rPr lang="en-US" dirty="0" smtClean="0"/>
              <a:t>Lowers cost</a:t>
            </a:r>
          </a:p>
          <a:p>
            <a:pPr lvl="1"/>
            <a:endParaRPr lang="en-US" dirty="0" smtClean="0"/>
          </a:p>
        </p:txBody>
      </p:sp>
      <p:pic>
        <p:nvPicPr>
          <p:cNvPr id="4" name="Picture 3" descr="apple.jpg"/>
          <p:cNvPicPr>
            <a:picLocks noChangeAspect="1"/>
          </p:cNvPicPr>
          <p:nvPr/>
        </p:nvPicPr>
        <p:blipFill>
          <a:blip r:embed="rId2"/>
          <a:stretch>
            <a:fillRect/>
          </a:stretch>
        </p:blipFill>
        <p:spPr>
          <a:xfrm>
            <a:off x="152400" y="4343400"/>
            <a:ext cx="2378529" cy="2171700"/>
          </a:xfrm>
          <a:prstGeom prst="rect">
            <a:avLst/>
          </a:prstGeom>
        </p:spPr>
      </p:pic>
      <p:pic>
        <p:nvPicPr>
          <p:cNvPr id="5" name="Picture 4" descr="banana_peeled1.png"/>
          <p:cNvPicPr>
            <a:picLocks noChangeAspect="1"/>
          </p:cNvPicPr>
          <p:nvPr/>
        </p:nvPicPr>
        <p:blipFill>
          <a:blip r:embed="rId3"/>
          <a:stretch>
            <a:fillRect/>
          </a:stretch>
        </p:blipFill>
        <p:spPr>
          <a:xfrm>
            <a:off x="5962650" y="4114800"/>
            <a:ext cx="3181350" cy="2401019"/>
          </a:xfrm>
          <a:prstGeom prst="rect">
            <a:avLst/>
          </a:prstGeom>
        </p:spPr>
      </p:pic>
      <p:pic>
        <p:nvPicPr>
          <p:cNvPr id="6" name="Picture 5" descr="ttar_orange_01_h_launch.jpg"/>
          <p:cNvPicPr>
            <a:picLocks noChangeAspect="1"/>
          </p:cNvPicPr>
          <p:nvPr/>
        </p:nvPicPr>
        <p:blipFill>
          <a:blip r:embed="rId4"/>
          <a:stretch>
            <a:fillRect/>
          </a:stretch>
        </p:blipFill>
        <p:spPr>
          <a:xfrm>
            <a:off x="3276600" y="4419600"/>
            <a:ext cx="1962624" cy="2120900"/>
          </a:xfrm>
          <a:prstGeom prst="rect">
            <a:avLst/>
          </a:prstGeom>
        </p:spPr>
      </p:pic>
      <p:sp>
        <p:nvSpPr>
          <p:cNvPr id="8" name="TextBox 7"/>
          <p:cNvSpPr txBox="1"/>
          <p:nvPr/>
        </p:nvSpPr>
        <p:spPr>
          <a:xfrm>
            <a:off x="1752600" y="6557918"/>
            <a:ext cx="5314275" cy="323165"/>
          </a:xfrm>
          <a:prstGeom prst="rect">
            <a:avLst/>
          </a:prstGeom>
          <a:noFill/>
        </p:spPr>
        <p:txBody>
          <a:bodyPr wrap="none" rtlCol="0">
            <a:spAutoFit/>
          </a:bodyPr>
          <a:lstStyle/>
          <a:p>
            <a:r>
              <a:rPr lang="en-US" sz="2000" dirty="0" smtClean="0">
                <a:solidFill>
                  <a:schemeClr val="tx1"/>
                </a:solidFill>
                <a:latin typeface="+mj-lt"/>
              </a:rPr>
              <a:t>It’s not like we are comparing apples and oranges</a:t>
            </a:r>
            <a:endParaRPr lang="en-US" sz="2000" dirty="0">
              <a:solidFill>
                <a:schemeClr val="tx1"/>
              </a:solidFill>
              <a:latin typeface="+mj-lt"/>
            </a:endParaRPr>
          </a:p>
        </p:txBody>
      </p:sp>
      <p:sp>
        <p:nvSpPr>
          <p:cNvPr id="10" name="Text Box 1"/>
          <p:cNvSpPr txBox="1">
            <a:spLocks noChangeArrowheads="1"/>
          </p:cNvSpPr>
          <p:nvPr/>
        </p:nvSpPr>
        <p:spPr bwMode="auto">
          <a:xfrm>
            <a:off x="533400" y="0"/>
            <a:ext cx="4495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000000"/>
                </a:solidFill>
                <a:latin typeface="Calibri" pitchFamily="-112" charset="0"/>
              </a:rPr>
              <a:t>Commonality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2"/>
          <p:cNvSpPr txBox="1">
            <a:spLocks noChangeArrowheads="1"/>
          </p:cNvSpPr>
          <p:nvPr/>
        </p:nvSpPr>
        <p:spPr bwMode="auto">
          <a:xfrm>
            <a:off x="381000" y="762000"/>
            <a:ext cx="82296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a:solidFill>
                  <a:srgbClr val="000000"/>
                </a:solidFill>
                <a:latin typeface="Calibri" pitchFamily="-112" charset="0"/>
              </a:rPr>
              <a:t>How do you measure commonality?</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Calibri" pitchFamily="-112" charset="0"/>
              </a:rPr>
              <a:t>Dimensions</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Position</a:t>
            </a:r>
            <a:endParaRPr lang="en-GB" sz="2400" dirty="0">
              <a:solidFill>
                <a:srgbClr val="000000"/>
              </a:solidFill>
              <a:latin typeface="Calibri" pitchFamily="-112" charset="0"/>
            </a:endParaRPr>
          </a:p>
        </p:txBody>
      </p:sp>
      <p:sp>
        <p:nvSpPr>
          <p:cNvPr id="47106" name="Text Box 1"/>
          <p:cNvSpPr txBox="1">
            <a:spLocks noChangeArrowheads="1"/>
          </p:cNvSpPr>
          <p:nvPr/>
        </p:nvSpPr>
        <p:spPr bwMode="auto">
          <a:xfrm>
            <a:off x="533400" y="0"/>
            <a:ext cx="4495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a:solidFill>
                  <a:srgbClr val="000000"/>
                </a:solidFill>
                <a:latin typeface="Calibri" pitchFamily="-112" charset="0"/>
              </a:rPr>
              <a:t>Commonality</a:t>
            </a:r>
          </a:p>
        </p:txBody>
      </p:sp>
      <p:pic>
        <p:nvPicPr>
          <p:cNvPr id="47108" name="Picture 3"/>
          <p:cNvPicPr>
            <a:picLocks noChangeAspect="1" noChangeArrowheads="1"/>
          </p:cNvPicPr>
          <p:nvPr/>
        </p:nvPicPr>
        <p:blipFill>
          <a:blip r:embed="rId3"/>
          <a:srcRect/>
          <a:stretch>
            <a:fillRect/>
          </a:stretch>
        </p:blipFill>
        <p:spPr bwMode="auto">
          <a:xfrm>
            <a:off x="1" y="4534610"/>
            <a:ext cx="3962400" cy="2323389"/>
          </a:xfrm>
          <a:prstGeom prst="rect">
            <a:avLst/>
          </a:prstGeom>
          <a:noFill/>
          <a:ln w="9525">
            <a:noFill/>
            <a:round/>
            <a:headEnd/>
            <a:tailEnd/>
          </a:ln>
        </p:spPr>
      </p:pic>
      <p:sp>
        <p:nvSpPr>
          <p:cNvPr id="47109" name="Rectangle 4"/>
          <p:cNvSpPr>
            <a:spLocks noChangeArrowheads="1"/>
          </p:cNvSpPr>
          <p:nvPr/>
        </p:nvSpPr>
        <p:spPr bwMode="auto">
          <a:xfrm>
            <a:off x="2863850" y="6172200"/>
            <a:ext cx="776016" cy="228524"/>
          </a:xfrm>
          <a:prstGeom prst="rect">
            <a:avLst/>
          </a:prstGeom>
          <a:noFill/>
          <a:ln w="9525">
            <a:noFill/>
            <a:round/>
            <a:headEnd/>
            <a:tailEnd/>
          </a:ln>
        </p:spPr>
        <p:txBody>
          <a:bodyPr wrap="none" lIns="0" tIns="0" rIns="0" bIns="0">
            <a:spAutoFit/>
          </a:bodyPr>
          <a:lstStyle/>
          <a:p>
            <a:pP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latin typeface="+mj-lt"/>
              </a:rPr>
              <a:t>Casing 1 </a:t>
            </a:r>
          </a:p>
        </p:txBody>
      </p:sp>
      <p:pic>
        <p:nvPicPr>
          <p:cNvPr id="47110" name="Picture 5"/>
          <p:cNvPicPr>
            <a:picLocks noChangeAspect="1" noChangeArrowheads="1"/>
          </p:cNvPicPr>
          <p:nvPr/>
        </p:nvPicPr>
        <p:blipFill>
          <a:blip r:embed="rId4"/>
          <a:srcRect/>
          <a:stretch>
            <a:fillRect/>
          </a:stretch>
        </p:blipFill>
        <p:spPr bwMode="auto">
          <a:xfrm>
            <a:off x="4603750" y="4529156"/>
            <a:ext cx="3854450" cy="2328843"/>
          </a:xfrm>
          <a:prstGeom prst="rect">
            <a:avLst/>
          </a:prstGeom>
          <a:noFill/>
          <a:ln w="9525">
            <a:noFill/>
            <a:round/>
            <a:headEnd/>
            <a:tailEnd/>
          </a:ln>
        </p:spPr>
      </p:pic>
      <p:sp>
        <p:nvSpPr>
          <p:cNvPr id="47111" name="Rectangle 6"/>
          <p:cNvSpPr>
            <a:spLocks noChangeArrowheads="1"/>
          </p:cNvSpPr>
          <p:nvPr/>
        </p:nvSpPr>
        <p:spPr bwMode="auto">
          <a:xfrm>
            <a:off x="7588250" y="6248400"/>
            <a:ext cx="776016" cy="228524"/>
          </a:xfrm>
          <a:prstGeom prst="rect">
            <a:avLst/>
          </a:prstGeom>
          <a:noFill/>
          <a:ln w="9525">
            <a:noFill/>
            <a:round/>
            <a:headEnd/>
            <a:tailEnd/>
          </a:ln>
        </p:spPr>
        <p:txBody>
          <a:bodyPr wrap="none" lIns="0" tIns="0" rIns="0" bIns="0">
            <a:spAutoFit/>
          </a:bodyPr>
          <a:lstStyle/>
          <a:p>
            <a:pP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latin typeface="+mj-lt"/>
              </a:rPr>
              <a:t>Casing 2 </a:t>
            </a:r>
          </a:p>
        </p:txBody>
      </p:sp>
      <p:grpSp>
        <p:nvGrpSpPr>
          <p:cNvPr id="45" name="Group 44"/>
          <p:cNvGrpSpPr/>
          <p:nvPr/>
        </p:nvGrpSpPr>
        <p:grpSpPr>
          <a:xfrm>
            <a:off x="609600" y="2209800"/>
            <a:ext cx="7620000" cy="2120037"/>
            <a:chOff x="609600" y="2209800"/>
            <a:chExt cx="7620000" cy="2120037"/>
          </a:xfrm>
        </p:grpSpPr>
        <p:grpSp>
          <p:nvGrpSpPr>
            <p:cNvPr id="47115" name="Group 9"/>
            <p:cNvGrpSpPr>
              <a:grpSpLocks/>
            </p:cNvGrpSpPr>
            <p:nvPr/>
          </p:nvGrpSpPr>
          <p:grpSpPr bwMode="auto">
            <a:xfrm>
              <a:off x="3389138" y="3175020"/>
              <a:ext cx="601826" cy="178106"/>
              <a:chOff x="2304" y="1728"/>
              <a:chExt cx="419" cy="124"/>
            </a:xfrm>
          </p:grpSpPr>
          <p:sp>
            <p:nvSpPr>
              <p:cNvPr id="47147" name="AutoShape 10"/>
              <p:cNvSpPr>
                <a:spLocks noChangeArrowheads="1"/>
              </p:cNvSpPr>
              <p:nvPr/>
            </p:nvSpPr>
            <p:spPr bwMode="auto">
              <a:xfrm>
                <a:off x="2304" y="1728"/>
                <a:ext cx="420" cy="125"/>
              </a:xfrm>
              <a:custGeom>
                <a:avLst/>
                <a:gdLst>
                  <a:gd name="T0" fmla="*/ 315 w 421"/>
                  <a:gd name="T1" fmla="*/ 0 h 126"/>
                  <a:gd name="T2" fmla="*/ 315 w 421"/>
                  <a:gd name="T3" fmla="*/ 31 h 126"/>
                  <a:gd name="T4" fmla="*/ 0 w 421"/>
                  <a:gd name="T5" fmla="*/ 31 h 126"/>
                  <a:gd name="T6" fmla="*/ 0 w 421"/>
                  <a:gd name="T7" fmla="*/ 94 h 126"/>
                  <a:gd name="T8" fmla="*/ 315 w 421"/>
                  <a:gd name="T9" fmla="*/ 94 h 126"/>
                  <a:gd name="T10" fmla="*/ 315 w 421"/>
                  <a:gd name="T11" fmla="*/ 125 h 126"/>
                  <a:gd name="T12" fmla="*/ 420 w 421"/>
                  <a:gd name="T13" fmla="*/ 63 h 126"/>
                  <a:gd name="T14" fmla="*/ 315 w 421"/>
                  <a:gd name="T15" fmla="*/ 0 h 126"/>
                  <a:gd name="T16" fmla="*/ 0 60000 65536"/>
                  <a:gd name="T17" fmla="*/ 0 60000 65536"/>
                  <a:gd name="T18" fmla="*/ 0 60000 65536"/>
                  <a:gd name="T19" fmla="*/ 0 60000 65536"/>
                  <a:gd name="T20" fmla="*/ 0 60000 65536"/>
                  <a:gd name="T21" fmla="*/ 0 60000 65536"/>
                  <a:gd name="T22" fmla="*/ 0 60000 65536"/>
                  <a:gd name="T23" fmla="*/ 0 60000 65536"/>
                  <a:gd name="T24" fmla="*/ 0 w 421"/>
                  <a:gd name="T25" fmla="*/ 0 h 126"/>
                  <a:gd name="T26" fmla="*/ 421 w 421"/>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1" h="126">
                    <a:moveTo>
                      <a:pt x="316" y="0"/>
                    </a:moveTo>
                    <a:lnTo>
                      <a:pt x="316" y="31"/>
                    </a:lnTo>
                    <a:lnTo>
                      <a:pt x="0" y="31"/>
                    </a:lnTo>
                    <a:lnTo>
                      <a:pt x="0" y="95"/>
                    </a:lnTo>
                    <a:lnTo>
                      <a:pt x="316" y="95"/>
                    </a:lnTo>
                    <a:lnTo>
                      <a:pt x="316" y="126"/>
                    </a:lnTo>
                    <a:lnTo>
                      <a:pt x="421" y="63"/>
                    </a:lnTo>
                    <a:lnTo>
                      <a:pt x="316" y="0"/>
                    </a:lnTo>
                    <a:close/>
                  </a:path>
                </a:pathLst>
              </a:custGeom>
              <a:solidFill>
                <a:srgbClr val="BBE0E3"/>
              </a:solidFill>
              <a:ln w="9525">
                <a:noFill/>
                <a:round/>
                <a:headEnd/>
                <a:tailEnd/>
              </a:ln>
            </p:spPr>
            <p:txBody>
              <a:bodyPr wrap="none" anchor="ctr"/>
              <a:lstStyle/>
              <a:p>
                <a:endParaRPr lang="en-US"/>
              </a:p>
            </p:txBody>
          </p:sp>
          <p:sp>
            <p:nvSpPr>
              <p:cNvPr id="47148" name="AutoShape 11"/>
              <p:cNvSpPr>
                <a:spLocks noChangeArrowheads="1"/>
              </p:cNvSpPr>
              <p:nvPr/>
            </p:nvSpPr>
            <p:spPr bwMode="auto">
              <a:xfrm>
                <a:off x="2304" y="1728"/>
                <a:ext cx="420" cy="125"/>
              </a:xfrm>
              <a:custGeom>
                <a:avLst/>
                <a:gdLst>
                  <a:gd name="T0" fmla="*/ 315 w 421"/>
                  <a:gd name="T1" fmla="*/ 0 h 126"/>
                  <a:gd name="T2" fmla="*/ 315 w 421"/>
                  <a:gd name="T3" fmla="*/ 31 h 126"/>
                  <a:gd name="T4" fmla="*/ 0 w 421"/>
                  <a:gd name="T5" fmla="*/ 31 h 126"/>
                  <a:gd name="T6" fmla="*/ 0 w 421"/>
                  <a:gd name="T7" fmla="*/ 94 h 126"/>
                  <a:gd name="T8" fmla="*/ 315 w 421"/>
                  <a:gd name="T9" fmla="*/ 94 h 126"/>
                  <a:gd name="T10" fmla="*/ 315 w 421"/>
                  <a:gd name="T11" fmla="*/ 125 h 126"/>
                  <a:gd name="T12" fmla="*/ 420 w 421"/>
                  <a:gd name="T13" fmla="*/ 63 h 126"/>
                  <a:gd name="T14" fmla="*/ 315 w 421"/>
                  <a:gd name="T15" fmla="*/ 0 h 126"/>
                  <a:gd name="T16" fmla="*/ 0 60000 65536"/>
                  <a:gd name="T17" fmla="*/ 0 60000 65536"/>
                  <a:gd name="T18" fmla="*/ 0 60000 65536"/>
                  <a:gd name="T19" fmla="*/ 0 60000 65536"/>
                  <a:gd name="T20" fmla="*/ 0 60000 65536"/>
                  <a:gd name="T21" fmla="*/ 0 60000 65536"/>
                  <a:gd name="T22" fmla="*/ 0 60000 65536"/>
                  <a:gd name="T23" fmla="*/ 0 60000 65536"/>
                  <a:gd name="T24" fmla="*/ 0 w 421"/>
                  <a:gd name="T25" fmla="*/ 0 h 126"/>
                  <a:gd name="T26" fmla="*/ 421 w 421"/>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1" h="126">
                    <a:moveTo>
                      <a:pt x="316" y="0"/>
                    </a:moveTo>
                    <a:lnTo>
                      <a:pt x="316" y="31"/>
                    </a:lnTo>
                    <a:lnTo>
                      <a:pt x="0" y="31"/>
                    </a:lnTo>
                    <a:lnTo>
                      <a:pt x="0" y="95"/>
                    </a:lnTo>
                    <a:lnTo>
                      <a:pt x="316" y="95"/>
                    </a:lnTo>
                    <a:lnTo>
                      <a:pt x="316" y="126"/>
                    </a:lnTo>
                    <a:lnTo>
                      <a:pt x="421" y="63"/>
                    </a:lnTo>
                    <a:lnTo>
                      <a:pt x="316" y="0"/>
                    </a:lnTo>
                    <a:close/>
                  </a:path>
                </a:pathLst>
              </a:custGeom>
              <a:noFill/>
              <a:ln w="9360">
                <a:solidFill>
                  <a:srgbClr val="000000"/>
                </a:solidFill>
                <a:round/>
                <a:headEnd/>
                <a:tailEnd/>
              </a:ln>
            </p:spPr>
            <p:txBody>
              <a:bodyPr wrap="none" anchor="ctr"/>
              <a:lstStyle/>
              <a:p>
                <a:endParaRPr lang="en-US"/>
              </a:p>
            </p:txBody>
          </p:sp>
        </p:grpSp>
        <p:grpSp>
          <p:nvGrpSpPr>
            <p:cNvPr id="47116" name="Group 12"/>
            <p:cNvGrpSpPr>
              <a:grpSpLocks/>
            </p:cNvGrpSpPr>
            <p:nvPr/>
          </p:nvGrpSpPr>
          <p:grpSpPr bwMode="auto">
            <a:xfrm>
              <a:off x="1832147" y="2926533"/>
              <a:ext cx="373448" cy="489792"/>
              <a:chOff x="1220" y="1555"/>
              <a:chExt cx="260" cy="341"/>
            </a:xfrm>
          </p:grpSpPr>
          <p:sp>
            <p:nvSpPr>
              <p:cNvPr id="47145" name="AutoShape 13"/>
              <p:cNvSpPr>
                <a:spLocks noChangeArrowheads="1"/>
              </p:cNvSpPr>
              <p:nvPr/>
            </p:nvSpPr>
            <p:spPr bwMode="auto">
              <a:xfrm>
                <a:off x="1220" y="1555"/>
                <a:ext cx="261" cy="342"/>
              </a:xfrm>
              <a:custGeom>
                <a:avLst/>
                <a:gdLst>
                  <a:gd name="T0" fmla="*/ 261 w 262"/>
                  <a:gd name="T1" fmla="*/ 244 h 343"/>
                  <a:gd name="T2" fmla="*/ 174 w 262"/>
                  <a:gd name="T3" fmla="*/ 147 h 343"/>
                  <a:gd name="T4" fmla="*/ 174 w 262"/>
                  <a:gd name="T5" fmla="*/ 195 h 343"/>
                  <a:gd name="T6" fmla="*/ 88 w 262"/>
                  <a:gd name="T7" fmla="*/ 195 h 343"/>
                  <a:gd name="T8" fmla="*/ 88 w 262"/>
                  <a:gd name="T9" fmla="*/ 0 h 343"/>
                  <a:gd name="T10" fmla="*/ 0 w 262"/>
                  <a:gd name="T11" fmla="*/ 0 h 343"/>
                  <a:gd name="T12" fmla="*/ 0 w 262"/>
                  <a:gd name="T13" fmla="*/ 293 h 343"/>
                  <a:gd name="T14" fmla="*/ 174 w 262"/>
                  <a:gd name="T15" fmla="*/ 293 h 343"/>
                  <a:gd name="T16" fmla="*/ 174 w 262"/>
                  <a:gd name="T17" fmla="*/ 342 h 343"/>
                  <a:gd name="T18" fmla="*/ 261 w 262"/>
                  <a:gd name="T19" fmla="*/ 244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343"/>
                  <a:gd name="T32" fmla="*/ 262 w 262"/>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343">
                    <a:moveTo>
                      <a:pt x="262" y="245"/>
                    </a:moveTo>
                    <a:lnTo>
                      <a:pt x="175" y="147"/>
                    </a:lnTo>
                    <a:lnTo>
                      <a:pt x="175" y="196"/>
                    </a:lnTo>
                    <a:lnTo>
                      <a:pt x="88" y="196"/>
                    </a:lnTo>
                    <a:lnTo>
                      <a:pt x="88" y="0"/>
                    </a:lnTo>
                    <a:lnTo>
                      <a:pt x="0" y="0"/>
                    </a:lnTo>
                    <a:lnTo>
                      <a:pt x="0" y="294"/>
                    </a:lnTo>
                    <a:lnTo>
                      <a:pt x="175" y="294"/>
                    </a:lnTo>
                    <a:lnTo>
                      <a:pt x="175" y="343"/>
                    </a:lnTo>
                    <a:lnTo>
                      <a:pt x="262" y="245"/>
                    </a:lnTo>
                    <a:close/>
                  </a:path>
                </a:pathLst>
              </a:custGeom>
              <a:solidFill>
                <a:srgbClr val="BBE0E3"/>
              </a:solidFill>
              <a:ln w="9525">
                <a:noFill/>
                <a:round/>
                <a:headEnd/>
                <a:tailEnd/>
              </a:ln>
            </p:spPr>
            <p:txBody>
              <a:bodyPr wrap="none" anchor="ctr"/>
              <a:lstStyle/>
              <a:p>
                <a:endParaRPr lang="en-US"/>
              </a:p>
            </p:txBody>
          </p:sp>
          <p:sp>
            <p:nvSpPr>
              <p:cNvPr id="47146" name="AutoShape 14"/>
              <p:cNvSpPr>
                <a:spLocks noChangeArrowheads="1"/>
              </p:cNvSpPr>
              <p:nvPr/>
            </p:nvSpPr>
            <p:spPr bwMode="auto">
              <a:xfrm>
                <a:off x="1220" y="1555"/>
                <a:ext cx="261" cy="342"/>
              </a:xfrm>
              <a:custGeom>
                <a:avLst/>
                <a:gdLst>
                  <a:gd name="T0" fmla="*/ 261 w 262"/>
                  <a:gd name="T1" fmla="*/ 244 h 343"/>
                  <a:gd name="T2" fmla="*/ 174 w 262"/>
                  <a:gd name="T3" fmla="*/ 147 h 343"/>
                  <a:gd name="T4" fmla="*/ 174 w 262"/>
                  <a:gd name="T5" fmla="*/ 195 h 343"/>
                  <a:gd name="T6" fmla="*/ 88 w 262"/>
                  <a:gd name="T7" fmla="*/ 195 h 343"/>
                  <a:gd name="T8" fmla="*/ 88 w 262"/>
                  <a:gd name="T9" fmla="*/ 0 h 343"/>
                  <a:gd name="T10" fmla="*/ 0 w 262"/>
                  <a:gd name="T11" fmla="*/ 0 h 343"/>
                  <a:gd name="T12" fmla="*/ 0 w 262"/>
                  <a:gd name="T13" fmla="*/ 293 h 343"/>
                  <a:gd name="T14" fmla="*/ 174 w 262"/>
                  <a:gd name="T15" fmla="*/ 293 h 343"/>
                  <a:gd name="T16" fmla="*/ 174 w 262"/>
                  <a:gd name="T17" fmla="*/ 342 h 343"/>
                  <a:gd name="T18" fmla="*/ 261 w 262"/>
                  <a:gd name="T19" fmla="*/ 244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343"/>
                  <a:gd name="T32" fmla="*/ 262 w 262"/>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343">
                    <a:moveTo>
                      <a:pt x="262" y="245"/>
                    </a:moveTo>
                    <a:lnTo>
                      <a:pt x="175" y="147"/>
                    </a:lnTo>
                    <a:lnTo>
                      <a:pt x="175" y="196"/>
                    </a:lnTo>
                    <a:lnTo>
                      <a:pt x="88" y="196"/>
                    </a:lnTo>
                    <a:lnTo>
                      <a:pt x="88" y="0"/>
                    </a:lnTo>
                    <a:lnTo>
                      <a:pt x="0" y="0"/>
                    </a:lnTo>
                    <a:lnTo>
                      <a:pt x="0" y="294"/>
                    </a:lnTo>
                    <a:lnTo>
                      <a:pt x="175" y="294"/>
                    </a:lnTo>
                    <a:lnTo>
                      <a:pt x="175" y="343"/>
                    </a:lnTo>
                    <a:lnTo>
                      <a:pt x="262" y="245"/>
                    </a:lnTo>
                    <a:close/>
                  </a:path>
                </a:pathLst>
              </a:custGeom>
              <a:noFill/>
              <a:ln w="9360">
                <a:solidFill>
                  <a:srgbClr val="000000"/>
                </a:solidFill>
                <a:round/>
                <a:headEnd/>
                <a:tailEnd/>
              </a:ln>
            </p:spPr>
            <p:txBody>
              <a:bodyPr wrap="none" anchor="ctr"/>
              <a:lstStyle/>
              <a:p>
                <a:endParaRPr lang="en-US"/>
              </a:p>
            </p:txBody>
          </p:sp>
        </p:grpSp>
        <p:sp>
          <p:nvSpPr>
            <p:cNvPr id="47117" name="Rectangle 15"/>
            <p:cNvSpPr>
              <a:spLocks noChangeArrowheads="1"/>
            </p:cNvSpPr>
            <p:nvPr/>
          </p:nvSpPr>
          <p:spPr bwMode="auto">
            <a:xfrm>
              <a:off x="6009020" y="2209800"/>
              <a:ext cx="2220580" cy="359085"/>
            </a:xfrm>
            <a:prstGeom prst="rect">
              <a:avLst/>
            </a:prstGeom>
            <a:solidFill>
              <a:srgbClr val="FFFFFF"/>
            </a:solidFill>
            <a:ln w="9360">
              <a:solidFill>
                <a:srgbClr val="000000"/>
              </a:solidFill>
              <a:miter lim="800000"/>
              <a:headEnd/>
              <a:tailEnd/>
            </a:ln>
          </p:spPr>
          <p:txBody>
            <a:bodyPr wrap="none" anchor="ctr"/>
            <a:lstStyle/>
            <a:p>
              <a:endParaRPr lang="en-US"/>
            </a:p>
          </p:txBody>
        </p:sp>
        <p:grpSp>
          <p:nvGrpSpPr>
            <p:cNvPr id="47118" name="Group 16"/>
            <p:cNvGrpSpPr>
              <a:grpSpLocks/>
            </p:cNvGrpSpPr>
            <p:nvPr/>
          </p:nvGrpSpPr>
          <p:grpSpPr bwMode="auto">
            <a:xfrm>
              <a:off x="2217085" y="3037132"/>
              <a:ext cx="1170616" cy="479737"/>
              <a:chOff x="1488" y="1632"/>
              <a:chExt cx="815" cy="334"/>
            </a:xfrm>
          </p:grpSpPr>
          <p:sp>
            <p:nvSpPr>
              <p:cNvPr id="47143" name="Rectangle 17"/>
              <p:cNvSpPr>
                <a:spLocks noChangeArrowheads="1"/>
              </p:cNvSpPr>
              <p:nvPr/>
            </p:nvSpPr>
            <p:spPr bwMode="auto">
              <a:xfrm>
                <a:off x="1488" y="1632"/>
                <a:ext cx="816" cy="335"/>
              </a:xfrm>
              <a:prstGeom prst="rect">
                <a:avLst/>
              </a:prstGeom>
              <a:solidFill>
                <a:srgbClr val="FFFFFF"/>
              </a:solidFill>
              <a:ln w="9525">
                <a:noFill/>
                <a:round/>
                <a:headEnd/>
                <a:tailEnd/>
              </a:ln>
            </p:spPr>
            <p:txBody>
              <a:bodyPr wrap="none" anchor="ctr"/>
              <a:lstStyle/>
              <a:p>
                <a:endParaRPr lang="en-US"/>
              </a:p>
            </p:txBody>
          </p:sp>
          <p:sp>
            <p:nvSpPr>
              <p:cNvPr id="47144" name="Rectangle 18"/>
              <p:cNvSpPr>
                <a:spLocks noChangeArrowheads="1"/>
              </p:cNvSpPr>
              <p:nvPr/>
            </p:nvSpPr>
            <p:spPr bwMode="auto">
              <a:xfrm>
                <a:off x="1488" y="1632"/>
                <a:ext cx="816" cy="335"/>
              </a:xfrm>
              <a:prstGeom prst="rect">
                <a:avLst/>
              </a:prstGeom>
              <a:noFill/>
              <a:ln w="9360">
                <a:solidFill>
                  <a:srgbClr val="000000"/>
                </a:solidFill>
                <a:miter lim="800000"/>
                <a:headEnd/>
                <a:tailEnd/>
              </a:ln>
            </p:spPr>
            <p:txBody>
              <a:bodyPr wrap="none" anchor="ctr"/>
              <a:lstStyle/>
              <a:p>
                <a:endParaRPr lang="en-US"/>
              </a:p>
            </p:txBody>
          </p:sp>
        </p:grpSp>
        <p:sp>
          <p:nvSpPr>
            <p:cNvPr id="47119" name="Rectangle 19"/>
            <p:cNvSpPr>
              <a:spLocks noChangeArrowheads="1"/>
            </p:cNvSpPr>
            <p:nvPr/>
          </p:nvSpPr>
          <p:spPr bwMode="auto">
            <a:xfrm>
              <a:off x="2217085" y="3175020"/>
              <a:ext cx="1179234" cy="175233"/>
            </a:xfrm>
            <a:prstGeom prst="rect">
              <a:avLst/>
            </a:prstGeom>
            <a:noFill/>
            <a:ln w="9525">
              <a:noFill/>
              <a:round/>
              <a:headEnd/>
              <a:tailEnd/>
            </a:ln>
          </p:spPr>
          <p:txBody>
            <a:bodyPr lIns="0" tIns="0" rIns="0" bIns="0">
              <a:spAutoFit/>
            </a:bodyPr>
            <a:lstStyle/>
            <a:p>
              <a:pPr algn="ct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Calibri" pitchFamily="34" charset="0"/>
                </a:rPr>
                <a:t>CAD Model</a:t>
              </a:r>
            </a:p>
          </p:txBody>
        </p:sp>
        <p:sp>
          <p:nvSpPr>
            <p:cNvPr id="47120" name="Rectangle 20"/>
            <p:cNvSpPr>
              <a:spLocks noChangeArrowheads="1"/>
            </p:cNvSpPr>
            <p:nvPr/>
          </p:nvSpPr>
          <p:spPr bwMode="auto">
            <a:xfrm>
              <a:off x="4009636" y="2899243"/>
              <a:ext cx="1378885" cy="689443"/>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7121" name="Rectangle 21"/>
            <p:cNvSpPr>
              <a:spLocks noChangeArrowheads="1"/>
            </p:cNvSpPr>
            <p:nvPr/>
          </p:nvSpPr>
          <p:spPr bwMode="auto">
            <a:xfrm>
              <a:off x="4009636" y="2971060"/>
              <a:ext cx="1378885" cy="528573"/>
            </a:xfrm>
            <a:prstGeom prst="rect">
              <a:avLst/>
            </a:prstGeom>
            <a:noFill/>
            <a:ln w="9525">
              <a:noFill/>
              <a:round/>
              <a:headEnd/>
              <a:tailEnd/>
            </a:ln>
          </p:spPr>
          <p:txBody>
            <a:bodyPr lIns="0" tIns="0" rIns="0" bIns="0" anchor="ctr" anchorCtr="1">
              <a:spAutoFit/>
            </a:bodyPr>
            <a:lstStyle/>
            <a:p>
              <a:pPr algn="ct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Calibri" pitchFamily="34" charset="0"/>
                </a:rPr>
                <a:t>Extraction of </a:t>
              </a:r>
            </a:p>
            <a:p>
              <a:pPr algn="ct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Calibri" pitchFamily="34" charset="0"/>
                </a:rPr>
                <a:t>Component </a:t>
              </a:r>
            </a:p>
            <a:p>
              <a:pPr algn="ct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Calibri" pitchFamily="34" charset="0"/>
                </a:rPr>
                <a:t>Information</a:t>
              </a:r>
            </a:p>
          </p:txBody>
        </p:sp>
        <p:grpSp>
          <p:nvGrpSpPr>
            <p:cNvPr id="47122" name="Group 22"/>
            <p:cNvGrpSpPr>
              <a:grpSpLocks/>
            </p:cNvGrpSpPr>
            <p:nvPr/>
          </p:nvGrpSpPr>
          <p:grpSpPr bwMode="auto">
            <a:xfrm>
              <a:off x="1832147" y="2926533"/>
              <a:ext cx="373448" cy="489792"/>
              <a:chOff x="1220" y="1555"/>
              <a:chExt cx="260" cy="341"/>
            </a:xfrm>
          </p:grpSpPr>
          <p:sp>
            <p:nvSpPr>
              <p:cNvPr id="47141" name="AutoShape 23"/>
              <p:cNvSpPr>
                <a:spLocks noChangeArrowheads="1"/>
              </p:cNvSpPr>
              <p:nvPr/>
            </p:nvSpPr>
            <p:spPr bwMode="auto">
              <a:xfrm>
                <a:off x="1220" y="1555"/>
                <a:ext cx="261" cy="342"/>
              </a:xfrm>
              <a:custGeom>
                <a:avLst/>
                <a:gdLst>
                  <a:gd name="T0" fmla="*/ 261 w 262"/>
                  <a:gd name="T1" fmla="*/ 244 h 343"/>
                  <a:gd name="T2" fmla="*/ 174 w 262"/>
                  <a:gd name="T3" fmla="*/ 147 h 343"/>
                  <a:gd name="T4" fmla="*/ 174 w 262"/>
                  <a:gd name="T5" fmla="*/ 195 h 343"/>
                  <a:gd name="T6" fmla="*/ 88 w 262"/>
                  <a:gd name="T7" fmla="*/ 195 h 343"/>
                  <a:gd name="T8" fmla="*/ 88 w 262"/>
                  <a:gd name="T9" fmla="*/ 0 h 343"/>
                  <a:gd name="T10" fmla="*/ 0 w 262"/>
                  <a:gd name="T11" fmla="*/ 0 h 343"/>
                  <a:gd name="T12" fmla="*/ 0 w 262"/>
                  <a:gd name="T13" fmla="*/ 293 h 343"/>
                  <a:gd name="T14" fmla="*/ 174 w 262"/>
                  <a:gd name="T15" fmla="*/ 293 h 343"/>
                  <a:gd name="T16" fmla="*/ 174 w 262"/>
                  <a:gd name="T17" fmla="*/ 342 h 343"/>
                  <a:gd name="T18" fmla="*/ 261 w 262"/>
                  <a:gd name="T19" fmla="*/ 244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343"/>
                  <a:gd name="T32" fmla="*/ 262 w 262"/>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343">
                    <a:moveTo>
                      <a:pt x="262" y="245"/>
                    </a:moveTo>
                    <a:lnTo>
                      <a:pt x="175" y="147"/>
                    </a:lnTo>
                    <a:lnTo>
                      <a:pt x="175" y="196"/>
                    </a:lnTo>
                    <a:lnTo>
                      <a:pt x="88" y="196"/>
                    </a:lnTo>
                    <a:lnTo>
                      <a:pt x="88" y="0"/>
                    </a:lnTo>
                    <a:lnTo>
                      <a:pt x="0" y="0"/>
                    </a:lnTo>
                    <a:lnTo>
                      <a:pt x="0" y="294"/>
                    </a:lnTo>
                    <a:lnTo>
                      <a:pt x="175" y="294"/>
                    </a:lnTo>
                    <a:lnTo>
                      <a:pt x="175" y="343"/>
                    </a:lnTo>
                    <a:lnTo>
                      <a:pt x="262" y="245"/>
                    </a:lnTo>
                    <a:close/>
                  </a:path>
                </a:pathLst>
              </a:custGeom>
              <a:solidFill>
                <a:srgbClr val="BBE0E3"/>
              </a:solidFill>
              <a:ln w="9525">
                <a:noFill/>
                <a:round/>
                <a:headEnd/>
                <a:tailEnd/>
              </a:ln>
            </p:spPr>
            <p:txBody>
              <a:bodyPr wrap="none" anchor="ctr"/>
              <a:lstStyle/>
              <a:p>
                <a:endParaRPr lang="en-US"/>
              </a:p>
            </p:txBody>
          </p:sp>
          <p:sp>
            <p:nvSpPr>
              <p:cNvPr id="47142" name="AutoShape 24"/>
              <p:cNvSpPr>
                <a:spLocks noChangeArrowheads="1"/>
              </p:cNvSpPr>
              <p:nvPr/>
            </p:nvSpPr>
            <p:spPr bwMode="auto">
              <a:xfrm>
                <a:off x="1220" y="1555"/>
                <a:ext cx="261" cy="342"/>
              </a:xfrm>
              <a:custGeom>
                <a:avLst/>
                <a:gdLst>
                  <a:gd name="T0" fmla="*/ 261 w 262"/>
                  <a:gd name="T1" fmla="*/ 244 h 343"/>
                  <a:gd name="T2" fmla="*/ 174 w 262"/>
                  <a:gd name="T3" fmla="*/ 147 h 343"/>
                  <a:gd name="T4" fmla="*/ 174 w 262"/>
                  <a:gd name="T5" fmla="*/ 195 h 343"/>
                  <a:gd name="T6" fmla="*/ 88 w 262"/>
                  <a:gd name="T7" fmla="*/ 195 h 343"/>
                  <a:gd name="T8" fmla="*/ 88 w 262"/>
                  <a:gd name="T9" fmla="*/ 0 h 343"/>
                  <a:gd name="T10" fmla="*/ 0 w 262"/>
                  <a:gd name="T11" fmla="*/ 0 h 343"/>
                  <a:gd name="T12" fmla="*/ 0 w 262"/>
                  <a:gd name="T13" fmla="*/ 293 h 343"/>
                  <a:gd name="T14" fmla="*/ 174 w 262"/>
                  <a:gd name="T15" fmla="*/ 293 h 343"/>
                  <a:gd name="T16" fmla="*/ 174 w 262"/>
                  <a:gd name="T17" fmla="*/ 342 h 343"/>
                  <a:gd name="T18" fmla="*/ 261 w 262"/>
                  <a:gd name="T19" fmla="*/ 244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343"/>
                  <a:gd name="T32" fmla="*/ 262 w 262"/>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343">
                    <a:moveTo>
                      <a:pt x="262" y="245"/>
                    </a:moveTo>
                    <a:lnTo>
                      <a:pt x="175" y="147"/>
                    </a:lnTo>
                    <a:lnTo>
                      <a:pt x="175" y="196"/>
                    </a:lnTo>
                    <a:lnTo>
                      <a:pt x="88" y="196"/>
                    </a:lnTo>
                    <a:lnTo>
                      <a:pt x="88" y="0"/>
                    </a:lnTo>
                    <a:lnTo>
                      <a:pt x="0" y="0"/>
                    </a:lnTo>
                    <a:lnTo>
                      <a:pt x="0" y="294"/>
                    </a:lnTo>
                    <a:lnTo>
                      <a:pt x="175" y="294"/>
                    </a:lnTo>
                    <a:lnTo>
                      <a:pt x="175" y="343"/>
                    </a:lnTo>
                    <a:lnTo>
                      <a:pt x="262" y="245"/>
                    </a:lnTo>
                    <a:close/>
                  </a:path>
                </a:pathLst>
              </a:custGeom>
              <a:noFill/>
              <a:ln w="9360">
                <a:solidFill>
                  <a:srgbClr val="000000"/>
                </a:solidFill>
                <a:round/>
                <a:headEnd/>
                <a:tailEnd/>
              </a:ln>
            </p:spPr>
            <p:txBody>
              <a:bodyPr wrap="none" anchor="ctr"/>
              <a:lstStyle/>
              <a:p>
                <a:endParaRPr lang="en-US"/>
              </a:p>
            </p:txBody>
          </p:sp>
        </p:grpSp>
        <p:grpSp>
          <p:nvGrpSpPr>
            <p:cNvPr id="47123" name="Group 25"/>
            <p:cNvGrpSpPr>
              <a:grpSpLocks/>
            </p:cNvGrpSpPr>
            <p:nvPr/>
          </p:nvGrpSpPr>
          <p:grpSpPr bwMode="auto">
            <a:xfrm>
              <a:off x="6009020" y="3037132"/>
              <a:ext cx="2203344" cy="479737"/>
              <a:chOff x="4128" y="1632"/>
              <a:chExt cx="1534" cy="334"/>
            </a:xfrm>
          </p:grpSpPr>
          <p:sp>
            <p:nvSpPr>
              <p:cNvPr id="47139" name="Rectangle 26"/>
              <p:cNvSpPr>
                <a:spLocks noChangeArrowheads="1"/>
              </p:cNvSpPr>
              <p:nvPr/>
            </p:nvSpPr>
            <p:spPr bwMode="auto">
              <a:xfrm>
                <a:off x="4128" y="1632"/>
                <a:ext cx="1535" cy="335"/>
              </a:xfrm>
              <a:prstGeom prst="rect">
                <a:avLst/>
              </a:prstGeom>
              <a:solidFill>
                <a:srgbClr val="99CCFF"/>
              </a:solidFill>
              <a:ln w="9525">
                <a:noFill/>
                <a:round/>
                <a:headEnd/>
                <a:tailEnd/>
              </a:ln>
            </p:spPr>
            <p:txBody>
              <a:bodyPr wrap="none" anchor="ctr"/>
              <a:lstStyle/>
              <a:p>
                <a:endParaRPr lang="en-US"/>
              </a:p>
            </p:txBody>
          </p:sp>
          <p:sp>
            <p:nvSpPr>
              <p:cNvPr id="47140" name="Rectangle 27"/>
              <p:cNvSpPr>
                <a:spLocks noChangeArrowheads="1"/>
              </p:cNvSpPr>
              <p:nvPr/>
            </p:nvSpPr>
            <p:spPr bwMode="auto">
              <a:xfrm>
                <a:off x="4128" y="1632"/>
                <a:ext cx="1535" cy="335"/>
              </a:xfrm>
              <a:prstGeom prst="rect">
                <a:avLst/>
              </a:prstGeom>
              <a:noFill/>
              <a:ln w="9360">
                <a:solidFill>
                  <a:srgbClr val="000000"/>
                </a:solidFill>
                <a:miter lim="800000"/>
                <a:headEnd/>
                <a:tailEnd/>
              </a:ln>
            </p:spPr>
            <p:txBody>
              <a:bodyPr wrap="none" anchor="ctr"/>
              <a:lstStyle/>
              <a:p>
                <a:endParaRPr lang="en-US"/>
              </a:p>
            </p:txBody>
          </p:sp>
        </p:grpSp>
        <p:sp>
          <p:nvSpPr>
            <p:cNvPr id="47124" name="Rectangle 28"/>
            <p:cNvSpPr>
              <a:spLocks noChangeArrowheads="1"/>
            </p:cNvSpPr>
            <p:nvPr/>
          </p:nvSpPr>
          <p:spPr bwMode="auto">
            <a:xfrm>
              <a:off x="6009020" y="3106076"/>
              <a:ext cx="2206217" cy="349030"/>
            </a:xfrm>
            <a:prstGeom prst="rect">
              <a:avLst/>
            </a:prstGeom>
            <a:noFill/>
            <a:ln w="9525">
              <a:noFill/>
              <a:round/>
              <a:headEnd/>
              <a:tailEnd/>
            </a:ln>
          </p:spPr>
          <p:txBody>
            <a:bodyPr lIns="0" tIns="0" rIns="0" bIns="0">
              <a:spAutoFit/>
            </a:bodyPr>
            <a:lstStyle/>
            <a:p>
              <a:pPr algn="ct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Calibri" pitchFamily="34" charset="0"/>
                </a:rPr>
                <a:t>Compare Component</a:t>
              </a:r>
            </a:p>
            <a:p>
              <a:pPr algn="ct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Calibri" pitchFamily="34" charset="0"/>
                </a:rPr>
                <a:t>Information </a:t>
              </a:r>
            </a:p>
          </p:txBody>
        </p:sp>
        <p:sp>
          <p:nvSpPr>
            <p:cNvPr id="47125" name="Rectangle 29"/>
            <p:cNvSpPr>
              <a:spLocks noChangeArrowheads="1"/>
            </p:cNvSpPr>
            <p:nvPr/>
          </p:nvSpPr>
          <p:spPr bwMode="auto">
            <a:xfrm>
              <a:off x="6009020" y="3933407"/>
              <a:ext cx="2206217" cy="39643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7126" name="Rectangle 30"/>
            <p:cNvSpPr>
              <a:spLocks noChangeArrowheads="1"/>
            </p:cNvSpPr>
            <p:nvPr/>
          </p:nvSpPr>
          <p:spPr bwMode="auto">
            <a:xfrm>
              <a:off x="6009020" y="4071296"/>
              <a:ext cx="2206217" cy="180979"/>
            </a:xfrm>
            <a:prstGeom prst="rect">
              <a:avLst/>
            </a:prstGeom>
            <a:noFill/>
            <a:ln w="9525">
              <a:noFill/>
              <a:round/>
              <a:headEnd/>
              <a:tailEnd/>
            </a:ln>
          </p:spPr>
          <p:txBody>
            <a:bodyPr lIns="0" tIns="0" rIns="0" bIns="0">
              <a:spAutoFit/>
            </a:bodyPr>
            <a:lstStyle/>
            <a:p>
              <a:pPr algn="ct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Calibri" pitchFamily="34" charset="0"/>
                </a:rPr>
                <a:t>Identify Common Platform</a:t>
              </a:r>
            </a:p>
          </p:txBody>
        </p:sp>
        <p:sp>
          <p:nvSpPr>
            <p:cNvPr id="47127" name="Rectangle 31"/>
            <p:cNvSpPr>
              <a:spLocks noChangeArrowheads="1"/>
            </p:cNvSpPr>
            <p:nvPr/>
          </p:nvSpPr>
          <p:spPr bwMode="auto">
            <a:xfrm>
              <a:off x="838200" y="2554521"/>
              <a:ext cx="2220580" cy="359085"/>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7128" name="Rectangle 32"/>
            <p:cNvSpPr>
              <a:spLocks noChangeArrowheads="1"/>
            </p:cNvSpPr>
            <p:nvPr/>
          </p:nvSpPr>
          <p:spPr bwMode="auto">
            <a:xfrm>
              <a:off x="6009020" y="2278744"/>
              <a:ext cx="2206217" cy="175233"/>
            </a:xfrm>
            <a:prstGeom prst="rect">
              <a:avLst/>
            </a:prstGeom>
            <a:noFill/>
            <a:ln w="9525">
              <a:noFill/>
              <a:round/>
              <a:headEnd/>
              <a:tailEnd/>
            </a:ln>
          </p:spPr>
          <p:txBody>
            <a:bodyPr lIns="0" tIns="0" rIns="0" bIns="0">
              <a:spAutoFit/>
            </a:bodyPr>
            <a:lstStyle/>
            <a:p>
              <a:pPr algn="ct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Calibri" pitchFamily="34" charset="0"/>
                </a:rPr>
                <a:t>Measure Shape Similarity</a:t>
              </a:r>
            </a:p>
          </p:txBody>
        </p:sp>
        <p:grpSp>
          <p:nvGrpSpPr>
            <p:cNvPr id="47129" name="Group 33"/>
            <p:cNvGrpSpPr>
              <a:grpSpLocks/>
            </p:cNvGrpSpPr>
            <p:nvPr/>
          </p:nvGrpSpPr>
          <p:grpSpPr bwMode="auto">
            <a:xfrm>
              <a:off x="7043184" y="3519742"/>
              <a:ext cx="203960" cy="439520"/>
              <a:chOff x="4848" y="1968"/>
              <a:chExt cx="142" cy="306"/>
            </a:xfrm>
          </p:grpSpPr>
          <p:sp>
            <p:nvSpPr>
              <p:cNvPr id="47137" name="AutoShape 34"/>
              <p:cNvSpPr>
                <a:spLocks noChangeArrowheads="1"/>
              </p:cNvSpPr>
              <p:nvPr/>
            </p:nvSpPr>
            <p:spPr bwMode="auto">
              <a:xfrm>
                <a:off x="4848" y="1968"/>
                <a:ext cx="143" cy="307"/>
              </a:xfrm>
              <a:custGeom>
                <a:avLst/>
                <a:gdLst>
                  <a:gd name="T0" fmla="*/ 151 w 136"/>
                  <a:gd name="T1" fmla="*/ 230 h 308"/>
                  <a:gd name="T2" fmla="*/ 114 w 136"/>
                  <a:gd name="T3" fmla="*/ 230 h 308"/>
                  <a:gd name="T4" fmla="*/ 114 w 136"/>
                  <a:gd name="T5" fmla="*/ 0 h 308"/>
                  <a:gd name="T6" fmla="*/ 38 w 136"/>
                  <a:gd name="T7" fmla="*/ 0 h 308"/>
                  <a:gd name="T8" fmla="*/ 38 w 136"/>
                  <a:gd name="T9" fmla="*/ 230 h 308"/>
                  <a:gd name="T10" fmla="*/ 0 w 136"/>
                  <a:gd name="T11" fmla="*/ 230 h 308"/>
                  <a:gd name="T12" fmla="*/ 76 w 136"/>
                  <a:gd name="T13" fmla="*/ 307 h 308"/>
                  <a:gd name="T14" fmla="*/ 151 w 136"/>
                  <a:gd name="T15" fmla="*/ 230 h 308"/>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308"/>
                  <a:gd name="T26" fmla="*/ 136 w 136"/>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308">
                    <a:moveTo>
                      <a:pt x="136" y="231"/>
                    </a:moveTo>
                    <a:lnTo>
                      <a:pt x="102" y="231"/>
                    </a:lnTo>
                    <a:lnTo>
                      <a:pt x="102" y="0"/>
                    </a:lnTo>
                    <a:lnTo>
                      <a:pt x="34" y="0"/>
                    </a:lnTo>
                    <a:lnTo>
                      <a:pt x="34" y="231"/>
                    </a:lnTo>
                    <a:lnTo>
                      <a:pt x="0" y="231"/>
                    </a:lnTo>
                    <a:lnTo>
                      <a:pt x="68" y="308"/>
                    </a:lnTo>
                    <a:lnTo>
                      <a:pt x="136" y="231"/>
                    </a:lnTo>
                    <a:close/>
                  </a:path>
                </a:pathLst>
              </a:custGeom>
              <a:solidFill>
                <a:srgbClr val="BBE0E3"/>
              </a:solidFill>
              <a:ln w="9525">
                <a:noFill/>
                <a:round/>
                <a:headEnd/>
                <a:tailEnd/>
              </a:ln>
            </p:spPr>
            <p:txBody>
              <a:bodyPr wrap="none" anchor="ctr"/>
              <a:lstStyle/>
              <a:p>
                <a:endParaRPr lang="en-US"/>
              </a:p>
            </p:txBody>
          </p:sp>
          <p:sp>
            <p:nvSpPr>
              <p:cNvPr id="47138" name="AutoShape 35"/>
              <p:cNvSpPr>
                <a:spLocks noChangeArrowheads="1"/>
              </p:cNvSpPr>
              <p:nvPr/>
            </p:nvSpPr>
            <p:spPr bwMode="auto">
              <a:xfrm>
                <a:off x="4848" y="1968"/>
                <a:ext cx="143" cy="307"/>
              </a:xfrm>
              <a:custGeom>
                <a:avLst/>
                <a:gdLst>
                  <a:gd name="T0" fmla="*/ 151 w 136"/>
                  <a:gd name="T1" fmla="*/ 230 h 308"/>
                  <a:gd name="T2" fmla="*/ 114 w 136"/>
                  <a:gd name="T3" fmla="*/ 230 h 308"/>
                  <a:gd name="T4" fmla="*/ 114 w 136"/>
                  <a:gd name="T5" fmla="*/ 0 h 308"/>
                  <a:gd name="T6" fmla="*/ 38 w 136"/>
                  <a:gd name="T7" fmla="*/ 0 h 308"/>
                  <a:gd name="T8" fmla="*/ 38 w 136"/>
                  <a:gd name="T9" fmla="*/ 230 h 308"/>
                  <a:gd name="T10" fmla="*/ 0 w 136"/>
                  <a:gd name="T11" fmla="*/ 230 h 308"/>
                  <a:gd name="T12" fmla="*/ 76 w 136"/>
                  <a:gd name="T13" fmla="*/ 307 h 308"/>
                  <a:gd name="T14" fmla="*/ 151 w 136"/>
                  <a:gd name="T15" fmla="*/ 230 h 308"/>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308"/>
                  <a:gd name="T26" fmla="*/ 136 w 136"/>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308">
                    <a:moveTo>
                      <a:pt x="136" y="231"/>
                    </a:moveTo>
                    <a:lnTo>
                      <a:pt x="102" y="231"/>
                    </a:lnTo>
                    <a:lnTo>
                      <a:pt x="102" y="0"/>
                    </a:lnTo>
                    <a:lnTo>
                      <a:pt x="34" y="0"/>
                    </a:lnTo>
                    <a:lnTo>
                      <a:pt x="34" y="231"/>
                    </a:lnTo>
                    <a:lnTo>
                      <a:pt x="0" y="231"/>
                    </a:lnTo>
                    <a:lnTo>
                      <a:pt x="68" y="308"/>
                    </a:lnTo>
                    <a:lnTo>
                      <a:pt x="136" y="231"/>
                    </a:lnTo>
                    <a:close/>
                  </a:path>
                </a:pathLst>
              </a:custGeom>
              <a:noFill/>
              <a:ln w="9360">
                <a:solidFill>
                  <a:srgbClr val="000000"/>
                </a:solidFill>
                <a:round/>
                <a:headEnd/>
                <a:tailEnd/>
              </a:ln>
            </p:spPr>
            <p:txBody>
              <a:bodyPr wrap="none" anchor="ctr"/>
              <a:lstStyle/>
              <a:p>
                <a:endParaRPr lang="en-US"/>
              </a:p>
            </p:txBody>
          </p:sp>
        </p:grpSp>
        <p:grpSp>
          <p:nvGrpSpPr>
            <p:cNvPr id="47130" name="Group 36"/>
            <p:cNvGrpSpPr>
              <a:grpSpLocks/>
            </p:cNvGrpSpPr>
            <p:nvPr/>
          </p:nvGrpSpPr>
          <p:grpSpPr bwMode="auto">
            <a:xfrm>
              <a:off x="7043184" y="2554521"/>
              <a:ext cx="203960" cy="479737"/>
              <a:chOff x="4848" y="1296"/>
              <a:chExt cx="142" cy="334"/>
            </a:xfrm>
          </p:grpSpPr>
          <p:sp>
            <p:nvSpPr>
              <p:cNvPr id="47135" name="AutoShape 37"/>
              <p:cNvSpPr>
                <a:spLocks noChangeArrowheads="1"/>
              </p:cNvSpPr>
              <p:nvPr/>
            </p:nvSpPr>
            <p:spPr bwMode="auto">
              <a:xfrm>
                <a:off x="4848" y="1296"/>
                <a:ext cx="143" cy="335"/>
              </a:xfrm>
              <a:custGeom>
                <a:avLst/>
                <a:gdLst>
                  <a:gd name="T0" fmla="*/ 0 w 136"/>
                  <a:gd name="T1" fmla="*/ 91 h 306"/>
                  <a:gd name="T2" fmla="*/ 38 w 136"/>
                  <a:gd name="T3" fmla="*/ 91 h 306"/>
                  <a:gd name="T4" fmla="*/ 38 w 136"/>
                  <a:gd name="T5" fmla="*/ 368 h 306"/>
                  <a:gd name="T6" fmla="*/ 114 w 136"/>
                  <a:gd name="T7" fmla="*/ 368 h 306"/>
                  <a:gd name="T8" fmla="*/ 114 w 136"/>
                  <a:gd name="T9" fmla="*/ 91 h 306"/>
                  <a:gd name="T10" fmla="*/ 151 w 136"/>
                  <a:gd name="T11" fmla="*/ 91 h 306"/>
                  <a:gd name="T12" fmla="*/ 76 w 136"/>
                  <a:gd name="T13" fmla="*/ 0 h 306"/>
                  <a:gd name="T14" fmla="*/ 0 w 136"/>
                  <a:gd name="T15" fmla="*/ 91 h 306"/>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306"/>
                  <a:gd name="T26" fmla="*/ 136 w 136"/>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306">
                    <a:moveTo>
                      <a:pt x="0" y="76"/>
                    </a:moveTo>
                    <a:lnTo>
                      <a:pt x="34" y="76"/>
                    </a:lnTo>
                    <a:lnTo>
                      <a:pt x="34" y="306"/>
                    </a:lnTo>
                    <a:lnTo>
                      <a:pt x="102" y="306"/>
                    </a:lnTo>
                    <a:lnTo>
                      <a:pt x="102" y="76"/>
                    </a:lnTo>
                    <a:lnTo>
                      <a:pt x="136" y="76"/>
                    </a:lnTo>
                    <a:lnTo>
                      <a:pt x="68" y="0"/>
                    </a:lnTo>
                    <a:lnTo>
                      <a:pt x="0" y="76"/>
                    </a:lnTo>
                    <a:close/>
                  </a:path>
                </a:pathLst>
              </a:custGeom>
              <a:solidFill>
                <a:srgbClr val="BBE0E3"/>
              </a:solidFill>
              <a:ln w="9525">
                <a:noFill/>
                <a:round/>
                <a:headEnd/>
                <a:tailEnd/>
              </a:ln>
            </p:spPr>
            <p:txBody>
              <a:bodyPr wrap="none" anchor="ctr"/>
              <a:lstStyle/>
              <a:p>
                <a:endParaRPr lang="en-US"/>
              </a:p>
            </p:txBody>
          </p:sp>
          <p:sp>
            <p:nvSpPr>
              <p:cNvPr id="47136" name="AutoShape 38"/>
              <p:cNvSpPr>
                <a:spLocks noChangeArrowheads="1"/>
              </p:cNvSpPr>
              <p:nvPr/>
            </p:nvSpPr>
            <p:spPr bwMode="auto">
              <a:xfrm>
                <a:off x="4848" y="1296"/>
                <a:ext cx="143" cy="335"/>
              </a:xfrm>
              <a:custGeom>
                <a:avLst/>
                <a:gdLst>
                  <a:gd name="T0" fmla="*/ 0 w 136"/>
                  <a:gd name="T1" fmla="*/ 91 h 306"/>
                  <a:gd name="T2" fmla="*/ 38 w 136"/>
                  <a:gd name="T3" fmla="*/ 91 h 306"/>
                  <a:gd name="T4" fmla="*/ 38 w 136"/>
                  <a:gd name="T5" fmla="*/ 368 h 306"/>
                  <a:gd name="T6" fmla="*/ 114 w 136"/>
                  <a:gd name="T7" fmla="*/ 368 h 306"/>
                  <a:gd name="T8" fmla="*/ 114 w 136"/>
                  <a:gd name="T9" fmla="*/ 91 h 306"/>
                  <a:gd name="T10" fmla="*/ 151 w 136"/>
                  <a:gd name="T11" fmla="*/ 91 h 306"/>
                  <a:gd name="T12" fmla="*/ 76 w 136"/>
                  <a:gd name="T13" fmla="*/ 0 h 306"/>
                  <a:gd name="T14" fmla="*/ 0 w 136"/>
                  <a:gd name="T15" fmla="*/ 91 h 306"/>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306"/>
                  <a:gd name="T26" fmla="*/ 136 w 136"/>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306">
                    <a:moveTo>
                      <a:pt x="0" y="76"/>
                    </a:moveTo>
                    <a:lnTo>
                      <a:pt x="34" y="76"/>
                    </a:lnTo>
                    <a:lnTo>
                      <a:pt x="34" y="306"/>
                    </a:lnTo>
                    <a:lnTo>
                      <a:pt x="102" y="306"/>
                    </a:lnTo>
                    <a:lnTo>
                      <a:pt x="102" y="76"/>
                    </a:lnTo>
                    <a:lnTo>
                      <a:pt x="136" y="76"/>
                    </a:lnTo>
                    <a:lnTo>
                      <a:pt x="68" y="0"/>
                    </a:lnTo>
                    <a:lnTo>
                      <a:pt x="0" y="76"/>
                    </a:lnTo>
                    <a:close/>
                  </a:path>
                </a:pathLst>
              </a:custGeom>
              <a:noFill/>
              <a:ln w="9360">
                <a:solidFill>
                  <a:srgbClr val="000000"/>
                </a:solidFill>
                <a:round/>
                <a:headEnd/>
                <a:tailEnd/>
              </a:ln>
            </p:spPr>
            <p:txBody>
              <a:bodyPr wrap="none" anchor="ctr"/>
              <a:lstStyle/>
              <a:p>
                <a:endParaRPr lang="en-US"/>
              </a:p>
            </p:txBody>
          </p:sp>
        </p:grpSp>
        <p:sp>
          <p:nvSpPr>
            <p:cNvPr id="47131" name="Rectangle 39"/>
            <p:cNvSpPr>
              <a:spLocks noChangeArrowheads="1"/>
            </p:cNvSpPr>
            <p:nvPr/>
          </p:nvSpPr>
          <p:spPr bwMode="auto">
            <a:xfrm>
              <a:off x="838200" y="2623466"/>
              <a:ext cx="2206217" cy="175233"/>
            </a:xfrm>
            <a:prstGeom prst="rect">
              <a:avLst/>
            </a:prstGeom>
            <a:noFill/>
            <a:ln w="9525">
              <a:noFill/>
              <a:round/>
              <a:headEnd/>
              <a:tailEnd/>
            </a:ln>
          </p:spPr>
          <p:txBody>
            <a:bodyPr lIns="0" tIns="0" rIns="0" bIns="0">
              <a:spAutoFit/>
            </a:bodyPr>
            <a:lstStyle/>
            <a:p>
              <a:pPr algn="ct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Calibri" pitchFamily="34" charset="0"/>
                </a:rPr>
                <a:t>Similar Components</a:t>
              </a:r>
            </a:p>
          </p:txBody>
        </p:sp>
        <p:grpSp>
          <p:nvGrpSpPr>
            <p:cNvPr id="47132" name="Group 40"/>
            <p:cNvGrpSpPr>
              <a:grpSpLocks/>
            </p:cNvGrpSpPr>
            <p:nvPr/>
          </p:nvGrpSpPr>
          <p:grpSpPr bwMode="auto">
            <a:xfrm>
              <a:off x="5388522" y="3175020"/>
              <a:ext cx="601826" cy="178106"/>
              <a:chOff x="3696" y="1728"/>
              <a:chExt cx="419" cy="124"/>
            </a:xfrm>
          </p:grpSpPr>
          <p:sp>
            <p:nvSpPr>
              <p:cNvPr id="47133" name="AutoShape 41"/>
              <p:cNvSpPr>
                <a:spLocks noChangeArrowheads="1"/>
              </p:cNvSpPr>
              <p:nvPr/>
            </p:nvSpPr>
            <p:spPr bwMode="auto">
              <a:xfrm>
                <a:off x="3696" y="1728"/>
                <a:ext cx="420" cy="125"/>
              </a:xfrm>
              <a:custGeom>
                <a:avLst/>
                <a:gdLst>
                  <a:gd name="T0" fmla="*/ 315 w 421"/>
                  <a:gd name="T1" fmla="*/ 0 h 126"/>
                  <a:gd name="T2" fmla="*/ 315 w 421"/>
                  <a:gd name="T3" fmla="*/ 31 h 126"/>
                  <a:gd name="T4" fmla="*/ 0 w 421"/>
                  <a:gd name="T5" fmla="*/ 31 h 126"/>
                  <a:gd name="T6" fmla="*/ 0 w 421"/>
                  <a:gd name="T7" fmla="*/ 94 h 126"/>
                  <a:gd name="T8" fmla="*/ 315 w 421"/>
                  <a:gd name="T9" fmla="*/ 94 h 126"/>
                  <a:gd name="T10" fmla="*/ 315 w 421"/>
                  <a:gd name="T11" fmla="*/ 125 h 126"/>
                  <a:gd name="T12" fmla="*/ 420 w 421"/>
                  <a:gd name="T13" fmla="*/ 63 h 126"/>
                  <a:gd name="T14" fmla="*/ 315 w 421"/>
                  <a:gd name="T15" fmla="*/ 0 h 126"/>
                  <a:gd name="T16" fmla="*/ 0 60000 65536"/>
                  <a:gd name="T17" fmla="*/ 0 60000 65536"/>
                  <a:gd name="T18" fmla="*/ 0 60000 65536"/>
                  <a:gd name="T19" fmla="*/ 0 60000 65536"/>
                  <a:gd name="T20" fmla="*/ 0 60000 65536"/>
                  <a:gd name="T21" fmla="*/ 0 60000 65536"/>
                  <a:gd name="T22" fmla="*/ 0 60000 65536"/>
                  <a:gd name="T23" fmla="*/ 0 60000 65536"/>
                  <a:gd name="T24" fmla="*/ 0 w 421"/>
                  <a:gd name="T25" fmla="*/ 0 h 126"/>
                  <a:gd name="T26" fmla="*/ 421 w 421"/>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1" h="126">
                    <a:moveTo>
                      <a:pt x="316" y="0"/>
                    </a:moveTo>
                    <a:lnTo>
                      <a:pt x="316" y="31"/>
                    </a:lnTo>
                    <a:lnTo>
                      <a:pt x="0" y="31"/>
                    </a:lnTo>
                    <a:lnTo>
                      <a:pt x="0" y="95"/>
                    </a:lnTo>
                    <a:lnTo>
                      <a:pt x="316" y="95"/>
                    </a:lnTo>
                    <a:lnTo>
                      <a:pt x="316" y="126"/>
                    </a:lnTo>
                    <a:lnTo>
                      <a:pt x="421" y="63"/>
                    </a:lnTo>
                    <a:lnTo>
                      <a:pt x="316" y="0"/>
                    </a:lnTo>
                    <a:close/>
                  </a:path>
                </a:pathLst>
              </a:custGeom>
              <a:solidFill>
                <a:srgbClr val="BBE0E3"/>
              </a:solidFill>
              <a:ln w="9525">
                <a:noFill/>
                <a:round/>
                <a:headEnd/>
                <a:tailEnd/>
              </a:ln>
            </p:spPr>
            <p:txBody>
              <a:bodyPr wrap="none" anchor="ctr"/>
              <a:lstStyle/>
              <a:p>
                <a:endParaRPr lang="en-US"/>
              </a:p>
            </p:txBody>
          </p:sp>
          <p:sp>
            <p:nvSpPr>
              <p:cNvPr id="47134" name="AutoShape 42"/>
              <p:cNvSpPr>
                <a:spLocks noChangeArrowheads="1"/>
              </p:cNvSpPr>
              <p:nvPr/>
            </p:nvSpPr>
            <p:spPr bwMode="auto">
              <a:xfrm>
                <a:off x="3696" y="1728"/>
                <a:ext cx="420" cy="125"/>
              </a:xfrm>
              <a:custGeom>
                <a:avLst/>
                <a:gdLst>
                  <a:gd name="T0" fmla="*/ 315 w 421"/>
                  <a:gd name="T1" fmla="*/ 0 h 126"/>
                  <a:gd name="T2" fmla="*/ 315 w 421"/>
                  <a:gd name="T3" fmla="*/ 31 h 126"/>
                  <a:gd name="T4" fmla="*/ 0 w 421"/>
                  <a:gd name="T5" fmla="*/ 31 h 126"/>
                  <a:gd name="T6" fmla="*/ 0 w 421"/>
                  <a:gd name="T7" fmla="*/ 94 h 126"/>
                  <a:gd name="T8" fmla="*/ 315 w 421"/>
                  <a:gd name="T9" fmla="*/ 94 h 126"/>
                  <a:gd name="T10" fmla="*/ 315 w 421"/>
                  <a:gd name="T11" fmla="*/ 125 h 126"/>
                  <a:gd name="T12" fmla="*/ 420 w 421"/>
                  <a:gd name="T13" fmla="*/ 63 h 126"/>
                  <a:gd name="T14" fmla="*/ 315 w 421"/>
                  <a:gd name="T15" fmla="*/ 0 h 126"/>
                  <a:gd name="T16" fmla="*/ 0 60000 65536"/>
                  <a:gd name="T17" fmla="*/ 0 60000 65536"/>
                  <a:gd name="T18" fmla="*/ 0 60000 65536"/>
                  <a:gd name="T19" fmla="*/ 0 60000 65536"/>
                  <a:gd name="T20" fmla="*/ 0 60000 65536"/>
                  <a:gd name="T21" fmla="*/ 0 60000 65536"/>
                  <a:gd name="T22" fmla="*/ 0 60000 65536"/>
                  <a:gd name="T23" fmla="*/ 0 60000 65536"/>
                  <a:gd name="T24" fmla="*/ 0 w 421"/>
                  <a:gd name="T25" fmla="*/ 0 h 126"/>
                  <a:gd name="T26" fmla="*/ 421 w 421"/>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1" h="126">
                    <a:moveTo>
                      <a:pt x="316" y="0"/>
                    </a:moveTo>
                    <a:lnTo>
                      <a:pt x="316" y="31"/>
                    </a:lnTo>
                    <a:lnTo>
                      <a:pt x="0" y="31"/>
                    </a:lnTo>
                    <a:lnTo>
                      <a:pt x="0" y="95"/>
                    </a:lnTo>
                    <a:lnTo>
                      <a:pt x="316" y="95"/>
                    </a:lnTo>
                    <a:lnTo>
                      <a:pt x="316" y="126"/>
                    </a:lnTo>
                    <a:lnTo>
                      <a:pt x="421" y="63"/>
                    </a:lnTo>
                    <a:lnTo>
                      <a:pt x="316" y="0"/>
                    </a:lnTo>
                    <a:close/>
                  </a:path>
                </a:pathLst>
              </a:custGeom>
              <a:noFill/>
              <a:ln w="9360">
                <a:solidFill>
                  <a:srgbClr val="000000"/>
                </a:solidFill>
                <a:round/>
                <a:headEnd/>
                <a:tailEnd/>
              </a:ln>
            </p:spPr>
            <p:txBody>
              <a:bodyPr wrap="none" anchor="ctr"/>
              <a:lstStyle/>
              <a:p>
                <a:endParaRPr lang="en-US"/>
              </a:p>
            </p:txBody>
          </p:sp>
        </p:grpSp>
        <p:sp>
          <p:nvSpPr>
            <p:cNvPr id="47113" name="Text Box 43"/>
            <p:cNvSpPr txBox="1">
              <a:spLocks noChangeArrowheads="1"/>
            </p:cNvSpPr>
            <p:nvPr/>
          </p:nvSpPr>
          <p:spPr bwMode="auto">
            <a:xfrm>
              <a:off x="609600" y="3810000"/>
              <a:ext cx="4876800" cy="319576"/>
            </a:xfrm>
            <a:prstGeom prst="rect">
              <a:avLst/>
            </a:prstGeom>
            <a:noFill/>
            <a:ln w="12700">
              <a:noFill/>
              <a:round/>
              <a:headEnd/>
              <a:tailEnd/>
            </a:ln>
          </p:spPr>
          <p:txBody>
            <a:bodyPr wrap="square" lIns="90000" tIns="46800" rIns="90000" bIns="46800">
              <a:spAutoFit/>
            </a:bodyPr>
            <a:lstStyle/>
            <a:p>
              <a:pPr algn="ctr">
                <a:lnSpc>
                  <a:spcPct val="7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u="sng" dirty="0" smtClean="0">
                  <a:solidFill>
                    <a:srgbClr val="000000"/>
                  </a:solidFill>
                  <a:effectLst>
                    <a:outerShdw blurRad="38100" dist="38100" dir="2700000" algn="tl">
                      <a:srgbClr val="000000">
                        <a:alpha val="43137"/>
                      </a:srgbClr>
                    </a:outerShdw>
                  </a:effectLst>
                  <a:latin typeface="Calibri" pitchFamily="34" charset="0"/>
                </a:rPr>
                <a:t>Commonality measurement steps</a:t>
              </a:r>
              <a:endParaRPr lang="en-GB" u="sng" dirty="0">
                <a:solidFill>
                  <a:srgbClr val="000000"/>
                </a:solidFill>
                <a:effectLst>
                  <a:outerShdw blurRad="38100" dist="38100" dir="2700000" algn="tl">
                    <a:srgbClr val="000000">
                      <a:alpha val="43137"/>
                    </a:srgbClr>
                  </a:outerShdw>
                </a:effectLst>
                <a:latin typeface="Calibri"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9144000" cy="4522788"/>
          </a:xfrm>
        </p:spPr>
        <p:txBody>
          <a:bodyPr/>
          <a:lstStyle/>
          <a:p>
            <a:r>
              <a:rPr lang="en-US" sz="2800" dirty="0" smtClean="0"/>
              <a:t>Angles (</a:t>
            </a:r>
            <a:r>
              <a:rPr lang="en-US" sz="2800" dirty="0" err="1" smtClean="0"/>
              <a:t>α</a:t>
            </a:r>
            <a:r>
              <a:rPr lang="en-US" sz="2800" dirty="0" smtClean="0"/>
              <a:t>) give shape of each face</a:t>
            </a:r>
          </a:p>
          <a:p>
            <a:r>
              <a:rPr lang="en-US" sz="2800" dirty="0" smtClean="0"/>
              <a:t>Perimeter (L) gives dimension of each face</a:t>
            </a:r>
          </a:p>
          <a:p>
            <a:r>
              <a:rPr lang="en-US" sz="2800" dirty="0" smtClean="0"/>
              <a:t>Number of faces (F) gives rough shape of component</a:t>
            </a:r>
          </a:p>
          <a:p>
            <a:r>
              <a:rPr lang="en-US" sz="2800" dirty="0" smtClean="0"/>
              <a:t>Volume (V) provides bulk commonality measurement</a:t>
            </a:r>
            <a:endParaRPr lang="en-US" sz="2800" dirty="0"/>
          </a:p>
        </p:txBody>
      </p:sp>
      <p:sp>
        <p:nvSpPr>
          <p:cNvPr id="5" name="Text Box 4"/>
          <p:cNvSpPr txBox="1">
            <a:spLocks noChangeArrowheads="1"/>
          </p:cNvSpPr>
          <p:nvPr/>
        </p:nvSpPr>
        <p:spPr bwMode="auto">
          <a:xfrm>
            <a:off x="228600" y="4267200"/>
            <a:ext cx="8915400" cy="2439771"/>
          </a:xfrm>
          <a:prstGeom prst="rect">
            <a:avLst/>
          </a:prstGeom>
          <a:noFill/>
          <a:ln w="9525">
            <a:noFill/>
            <a:round/>
            <a:headEnd/>
            <a:tailEnd/>
          </a:ln>
        </p:spPr>
        <p:txBody>
          <a:bodyPr lIns="90000" tIns="46800" rIns="90000" bIns="46800">
            <a:spAutoFit/>
          </a:bodyPr>
          <a:lstStyle/>
          <a:p>
            <a:r>
              <a:rPr lang="en-US" sz="2400" dirty="0" err="1" smtClean="0">
                <a:solidFill>
                  <a:schemeClr val="tx1"/>
                </a:solidFill>
                <a:latin typeface="+mj-lt"/>
              </a:rPr>
              <a:t>C</a:t>
            </a:r>
            <a:r>
              <a:rPr lang="en-US" sz="2400" baseline="-25000" dirty="0" err="1" smtClean="0">
                <a:solidFill>
                  <a:schemeClr val="tx1"/>
                </a:solidFill>
                <a:latin typeface="+mj-lt"/>
              </a:rPr>
              <a:t>tot,f</a:t>
            </a:r>
            <a:r>
              <a:rPr lang="en-US" sz="2400" dirty="0" smtClean="0">
                <a:solidFill>
                  <a:schemeClr val="tx1"/>
                </a:solidFill>
                <a:latin typeface="+mj-lt"/>
              </a:rPr>
              <a:t> =	Total commonality of the feature</a:t>
            </a:r>
          </a:p>
          <a:p>
            <a:r>
              <a:rPr lang="en-US" sz="2400" dirty="0" smtClean="0">
                <a:solidFill>
                  <a:schemeClr val="tx1"/>
                </a:solidFill>
                <a:latin typeface="+mj-lt"/>
              </a:rPr>
              <a:t>C</a:t>
            </a:r>
            <a:r>
              <a:rPr lang="en-US" sz="2400" baseline="-25000" dirty="0" smtClean="0">
                <a:solidFill>
                  <a:schemeClr val="tx1"/>
                </a:solidFill>
                <a:latin typeface="+mj-lt"/>
              </a:rPr>
              <a:t>α	</a:t>
            </a:r>
            <a:r>
              <a:rPr lang="en-US" sz="2400" dirty="0" smtClean="0">
                <a:solidFill>
                  <a:schemeClr val="tx1"/>
                </a:solidFill>
                <a:latin typeface="+mj-lt"/>
              </a:rPr>
              <a:t>=  	Commonality for each angle</a:t>
            </a:r>
          </a:p>
          <a:p>
            <a:r>
              <a:rPr lang="en-US" sz="2400" dirty="0" smtClean="0">
                <a:solidFill>
                  <a:schemeClr val="tx1"/>
                </a:solidFill>
                <a:latin typeface="+mj-lt"/>
              </a:rPr>
              <a:t>C</a:t>
            </a:r>
            <a:r>
              <a:rPr lang="en-US" sz="2400" baseline="-25000" dirty="0" smtClean="0">
                <a:solidFill>
                  <a:schemeClr val="tx1"/>
                </a:solidFill>
                <a:latin typeface="+mj-lt"/>
              </a:rPr>
              <a:t>L	</a:t>
            </a:r>
            <a:r>
              <a:rPr lang="en-US" sz="2400" dirty="0" smtClean="0">
                <a:solidFill>
                  <a:schemeClr val="tx1"/>
                </a:solidFill>
                <a:latin typeface="+mj-lt"/>
              </a:rPr>
              <a:t>=  	Commonality for perimeter of each face</a:t>
            </a:r>
          </a:p>
          <a:p>
            <a:r>
              <a:rPr lang="en-US" sz="2400" dirty="0" smtClean="0">
                <a:solidFill>
                  <a:schemeClr val="tx1"/>
                </a:solidFill>
                <a:latin typeface="+mj-lt"/>
              </a:rPr>
              <a:t>C</a:t>
            </a:r>
            <a:r>
              <a:rPr lang="en-US" sz="2400" baseline="-25000" dirty="0" smtClean="0">
                <a:solidFill>
                  <a:schemeClr val="tx1"/>
                </a:solidFill>
                <a:latin typeface="+mj-lt"/>
              </a:rPr>
              <a:t>V	</a:t>
            </a:r>
            <a:r>
              <a:rPr lang="en-US" sz="2400" dirty="0" smtClean="0">
                <a:solidFill>
                  <a:schemeClr val="tx1"/>
                </a:solidFill>
                <a:latin typeface="+mj-lt"/>
              </a:rPr>
              <a:t>=  	Commonality of volume</a:t>
            </a:r>
          </a:p>
          <a:p>
            <a:r>
              <a:rPr lang="en-US" sz="2400" dirty="0" smtClean="0">
                <a:solidFill>
                  <a:schemeClr val="tx1"/>
                </a:solidFill>
                <a:latin typeface="+mj-lt"/>
              </a:rPr>
              <a:t>C</a:t>
            </a:r>
            <a:r>
              <a:rPr lang="en-US" sz="2400" baseline="-25000" dirty="0" smtClean="0">
                <a:solidFill>
                  <a:schemeClr val="tx1"/>
                </a:solidFill>
                <a:latin typeface="+mj-lt"/>
              </a:rPr>
              <a:t>F	</a:t>
            </a:r>
            <a:r>
              <a:rPr lang="en-US" sz="2400" dirty="0" smtClean="0">
                <a:solidFill>
                  <a:schemeClr val="tx1"/>
                </a:solidFill>
                <a:latin typeface="+mj-lt"/>
              </a:rPr>
              <a:t>=  	Commonality of number of faces</a:t>
            </a:r>
          </a:p>
          <a:p>
            <a:r>
              <a:rPr lang="en-US" sz="2400" dirty="0" err="1" smtClean="0">
                <a:solidFill>
                  <a:schemeClr val="tx1"/>
                </a:solidFill>
                <a:latin typeface="+mj-lt"/>
              </a:rPr>
              <a:t>n</a:t>
            </a:r>
            <a:r>
              <a:rPr lang="en-US" sz="2400" dirty="0" smtClean="0">
                <a:solidFill>
                  <a:schemeClr val="tx1"/>
                </a:solidFill>
                <a:latin typeface="+mj-lt"/>
              </a:rPr>
              <a:t>	= 	Number of faces </a:t>
            </a:r>
          </a:p>
          <a:p>
            <a:r>
              <a:rPr lang="en-US" sz="2400" dirty="0" err="1" smtClean="0">
                <a:solidFill>
                  <a:schemeClr val="tx1"/>
                </a:solidFill>
                <a:latin typeface="+mj-lt"/>
              </a:rPr>
              <a:t>m</a:t>
            </a:r>
            <a:r>
              <a:rPr lang="en-US" sz="2400" dirty="0" smtClean="0">
                <a:solidFill>
                  <a:schemeClr val="tx1"/>
                </a:solidFill>
                <a:latin typeface="+mj-lt"/>
              </a:rPr>
              <a:t>	=	Total number of angles of the component</a:t>
            </a:r>
          </a:p>
          <a:p>
            <a:r>
              <a:rPr lang="en-US" sz="2400" dirty="0" err="1" smtClean="0">
                <a:solidFill>
                  <a:schemeClr val="tx1"/>
                </a:solidFill>
                <a:latin typeface="+mj-lt"/>
              </a:rPr>
              <a:t>i</a:t>
            </a:r>
            <a:r>
              <a:rPr lang="en-US" sz="2400" dirty="0" smtClean="0">
                <a:solidFill>
                  <a:schemeClr val="tx1"/>
                </a:solidFill>
                <a:latin typeface="+mj-lt"/>
              </a:rPr>
              <a:t>	= 	Sum over each angle</a:t>
            </a:r>
          </a:p>
          <a:p>
            <a:r>
              <a:rPr lang="en-US" sz="2400" dirty="0" err="1" smtClean="0">
                <a:solidFill>
                  <a:schemeClr val="tx1"/>
                </a:solidFill>
                <a:latin typeface="+mj-lt"/>
              </a:rPr>
              <a:t>j</a:t>
            </a:r>
            <a:r>
              <a:rPr lang="en-US" sz="2400" dirty="0" smtClean="0">
                <a:solidFill>
                  <a:schemeClr val="tx1"/>
                </a:solidFill>
                <a:latin typeface="+mj-lt"/>
              </a:rPr>
              <a:t>	=  	Sum over faces</a:t>
            </a:r>
            <a:endParaRPr lang="en-US" sz="2400" dirty="0">
              <a:solidFill>
                <a:schemeClr val="tx1"/>
              </a:solidFill>
              <a:latin typeface="+mj-lt"/>
            </a:endParaRPr>
          </a:p>
        </p:txBody>
      </p:sp>
      <p:sp>
        <p:nvSpPr>
          <p:cNvPr id="7"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Shape Commonality Index</a:t>
            </a:r>
            <a:endParaRPr lang="en-GB" sz="4000" dirty="0">
              <a:solidFill>
                <a:srgbClr val="000000"/>
              </a:solidFill>
              <a:latin typeface="Calibri" pitchFamily="-112" charset="0"/>
            </a:endParaRPr>
          </a:p>
        </p:txBody>
      </p:sp>
      <p:pic>
        <p:nvPicPr>
          <p:cNvPr id="12" name="Picture 11" descr="Ctot,f.jpg"/>
          <p:cNvPicPr>
            <a:picLocks noChangeAspect="1"/>
          </p:cNvPicPr>
          <p:nvPr/>
        </p:nvPicPr>
        <p:blipFill>
          <a:blip r:embed="rId2"/>
          <a:stretch>
            <a:fillRect/>
          </a:stretch>
        </p:blipFill>
        <p:spPr>
          <a:xfrm>
            <a:off x="304800" y="2971800"/>
            <a:ext cx="8559800" cy="1066800"/>
          </a:xfrm>
          <a:prstGeom prst="rect">
            <a:avLst/>
          </a:prstGeom>
        </p:spPr>
      </p:pic>
      <p:pic>
        <p:nvPicPr>
          <p:cNvPr id="14" name="Picture 13" descr="Cx.jpg"/>
          <p:cNvPicPr>
            <a:picLocks noChangeAspect="1"/>
          </p:cNvPicPr>
          <p:nvPr/>
        </p:nvPicPr>
        <p:blipFill>
          <a:blip r:embed="rId3"/>
          <a:stretch>
            <a:fillRect/>
          </a:stretch>
        </p:blipFill>
        <p:spPr>
          <a:xfrm>
            <a:off x="6781800" y="3962400"/>
            <a:ext cx="2000253" cy="1143000"/>
          </a:xfrm>
          <a:prstGeom prst="rect">
            <a:avLst/>
          </a:prstGeom>
        </p:spPr>
      </p:pic>
      <p:sp>
        <p:nvSpPr>
          <p:cNvPr id="15" name="TextBox 14"/>
          <p:cNvSpPr txBox="1"/>
          <p:nvPr/>
        </p:nvSpPr>
        <p:spPr>
          <a:xfrm>
            <a:off x="6705600" y="5181600"/>
            <a:ext cx="2438400" cy="627864"/>
          </a:xfrm>
          <a:prstGeom prst="rect">
            <a:avLst/>
          </a:prstGeom>
          <a:noFill/>
        </p:spPr>
        <p:txBody>
          <a:bodyPr wrap="square" rtlCol="0">
            <a:spAutoFit/>
          </a:bodyPr>
          <a:lstStyle/>
          <a:p>
            <a:r>
              <a:rPr lang="en-US" sz="2400" dirty="0" err="1" smtClean="0">
                <a:solidFill>
                  <a:srgbClr val="000000"/>
                </a:solidFill>
                <a:latin typeface="+mj-lt"/>
              </a:rPr>
              <a:t>x</a:t>
            </a:r>
            <a:r>
              <a:rPr lang="en-US" sz="2400" dirty="0" smtClean="0">
                <a:solidFill>
                  <a:srgbClr val="000000"/>
                </a:solidFill>
                <a:latin typeface="+mj-lt"/>
              </a:rPr>
              <a:t>= Component of index measured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4114800" y="3962400"/>
            <a:ext cx="4648200" cy="2773926"/>
          </a:xfrm>
          <a:prstGeom prst="rect">
            <a:avLst/>
          </a:prstGeom>
        </p:spPr>
      </p:pic>
      <p:sp>
        <p:nvSpPr>
          <p:cNvPr id="9" name="Text Box 2"/>
          <p:cNvSpPr txBox="1">
            <a:spLocks noChangeArrowheads="1"/>
          </p:cNvSpPr>
          <p:nvPr/>
        </p:nvSpPr>
        <p:spPr bwMode="auto">
          <a:xfrm>
            <a:off x="381000" y="1371600"/>
            <a:ext cx="3810000" cy="3276600"/>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34" charset="0"/>
              </a:rPr>
              <a:t>Performs linearly over all geometries</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34" charset="0"/>
              </a:rPr>
              <a:t>Accounts for the dimensions of the 2D face</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baseline="-25000" dirty="0" smtClean="0">
              <a:solidFill>
                <a:srgbClr val="000000"/>
              </a:solidFill>
              <a:latin typeface="Calibri" pitchFamily="-112" charset="0"/>
            </a:endParaRP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baseline="-25000" dirty="0" smtClean="0">
              <a:solidFill>
                <a:srgbClr val="000000"/>
              </a:solidFill>
              <a:latin typeface="Calibri" pitchFamily="-112" charset="0"/>
            </a:endParaRP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dirty="0">
              <a:solidFill>
                <a:srgbClr val="000000"/>
              </a:solidFill>
              <a:latin typeface="Calibri" pitchFamily="-112" charset="0"/>
            </a:endParaRPr>
          </a:p>
        </p:txBody>
      </p:sp>
      <p:sp>
        <p:nvSpPr>
          <p:cNvPr id="54276" name="TextBox 5"/>
          <p:cNvSpPr txBox="1">
            <a:spLocks noChangeArrowheads="1"/>
          </p:cNvSpPr>
          <p:nvPr/>
        </p:nvSpPr>
        <p:spPr bwMode="auto">
          <a:xfrm>
            <a:off x="4419600" y="533400"/>
            <a:ext cx="4544834" cy="323165"/>
          </a:xfrm>
          <a:prstGeom prst="rect">
            <a:avLst/>
          </a:prstGeom>
          <a:noFill/>
          <a:ln w="9525">
            <a:noFill/>
            <a:miter lim="800000"/>
            <a:headEnd/>
            <a:tailEnd/>
          </a:ln>
        </p:spPr>
        <p:txBody>
          <a:bodyPr wrap="none">
            <a:spAutoFit/>
          </a:bodyPr>
          <a:lstStyle/>
          <a:p>
            <a:r>
              <a:rPr lang="en-US" sz="2000" b="1" dirty="0" smtClean="0">
                <a:solidFill>
                  <a:srgbClr val="000000"/>
                </a:solidFill>
                <a:latin typeface="Calibri" pitchFamily="34" charset="0"/>
              </a:rPr>
              <a:t>Circle </a:t>
            </a:r>
            <a:r>
              <a:rPr lang="en-US" sz="2000" b="1" dirty="0" err="1" smtClean="0">
                <a:solidFill>
                  <a:srgbClr val="000000"/>
                </a:solidFill>
                <a:latin typeface="Calibri" pitchFamily="34" charset="0"/>
              </a:rPr>
              <a:t>vs</a:t>
            </a:r>
            <a:r>
              <a:rPr lang="en-US" sz="2000" b="1" dirty="0" smtClean="0">
                <a:solidFill>
                  <a:srgbClr val="000000"/>
                </a:solidFill>
                <a:latin typeface="Calibri" pitchFamily="34" charset="0"/>
              </a:rPr>
              <a:t> Triangle of Constant Dimensions</a:t>
            </a:r>
            <a:endParaRPr lang="en-US" sz="2000" b="1" dirty="0">
              <a:solidFill>
                <a:srgbClr val="000000"/>
              </a:solidFill>
              <a:latin typeface="Calibri" pitchFamily="34" charset="0"/>
            </a:endParaRPr>
          </a:p>
        </p:txBody>
      </p:sp>
      <p:sp>
        <p:nvSpPr>
          <p:cNvPr id="10" name="TextBox 9"/>
          <p:cNvSpPr txBox="1"/>
          <p:nvPr/>
        </p:nvSpPr>
        <p:spPr>
          <a:xfrm>
            <a:off x="7924800" y="6172200"/>
            <a:ext cx="736099" cy="275717"/>
          </a:xfrm>
          <a:prstGeom prst="rect">
            <a:avLst/>
          </a:prstGeom>
          <a:noFill/>
          <a:ln>
            <a:solidFill>
              <a:schemeClr val="bg1"/>
            </a:solidFill>
          </a:ln>
        </p:spPr>
        <p:txBody>
          <a:bodyPr wrap="none" rtlCol="0">
            <a:spAutoFit/>
          </a:bodyPr>
          <a:lstStyle/>
          <a:p>
            <a:r>
              <a:rPr lang="en-US" sz="1600" dirty="0" smtClean="0">
                <a:solidFill>
                  <a:schemeClr val="tx1"/>
                </a:solidFill>
                <a:latin typeface="Calibri" pitchFamily="34" charset="0"/>
              </a:rPr>
              <a:t>Radius</a:t>
            </a:r>
            <a:endParaRPr lang="en-US" sz="1600" dirty="0">
              <a:solidFill>
                <a:schemeClr val="tx1"/>
              </a:solidFill>
              <a:latin typeface="Calibri" pitchFamily="34" charset="0"/>
            </a:endParaRPr>
          </a:p>
        </p:txBody>
      </p:sp>
      <p:sp>
        <p:nvSpPr>
          <p:cNvPr id="11" name="Rectangle 10"/>
          <p:cNvSpPr/>
          <p:nvPr/>
        </p:nvSpPr>
        <p:spPr bwMode="auto">
          <a:xfrm>
            <a:off x="4953000" y="3505200"/>
            <a:ext cx="533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dirty="0">
              <a:ln>
                <a:noFill/>
              </a:ln>
              <a:solidFill>
                <a:schemeClr val="bg1"/>
              </a:solidFill>
              <a:effectLst/>
              <a:latin typeface="Arial" pitchFamily="-112" charset="0"/>
            </a:endParaRPr>
          </a:p>
        </p:txBody>
      </p:sp>
      <p:sp>
        <p:nvSpPr>
          <p:cNvPr id="14" name="TextBox 13"/>
          <p:cNvSpPr txBox="1"/>
          <p:nvPr/>
        </p:nvSpPr>
        <p:spPr>
          <a:xfrm rot="5400000">
            <a:off x="8022882" y="4702518"/>
            <a:ext cx="1298753" cy="275717"/>
          </a:xfrm>
          <a:prstGeom prst="rect">
            <a:avLst/>
          </a:prstGeom>
          <a:noFill/>
        </p:spPr>
        <p:txBody>
          <a:bodyPr wrap="none" rtlCol="0">
            <a:spAutoFit/>
          </a:bodyPr>
          <a:lstStyle/>
          <a:p>
            <a:r>
              <a:rPr lang="en-US" sz="1600" dirty="0" smtClean="0">
                <a:solidFill>
                  <a:schemeClr val="tx1"/>
                </a:solidFill>
                <a:latin typeface="Calibri" pitchFamily="34" charset="0"/>
              </a:rPr>
              <a:t>Commonality</a:t>
            </a:r>
            <a:endParaRPr lang="en-US" sz="1600" dirty="0">
              <a:solidFill>
                <a:schemeClr val="tx1"/>
              </a:solidFill>
              <a:latin typeface="Calibri" pitchFamily="34" charset="0"/>
            </a:endParaRPr>
          </a:p>
        </p:txBody>
      </p:sp>
      <p:sp>
        <p:nvSpPr>
          <p:cNvPr id="15" name="TextBox 14"/>
          <p:cNvSpPr txBox="1"/>
          <p:nvPr/>
        </p:nvSpPr>
        <p:spPr>
          <a:xfrm>
            <a:off x="4114800" y="6172200"/>
            <a:ext cx="1497654" cy="275717"/>
          </a:xfrm>
          <a:prstGeom prst="rect">
            <a:avLst/>
          </a:prstGeom>
          <a:noFill/>
        </p:spPr>
        <p:txBody>
          <a:bodyPr wrap="none" rtlCol="0">
            <a:spAutoFit/>
          </a:bodyPr>
          <a:lstStyle/>
          <a:p>
            <a:r>
              <a:rPr lang="en-US" sz="1600" dirty="0" smtClean="0">
                <a:solidFill>
                  <a:schemeClr val="tx1"/>
                </a:solidFill>
                <a:latin typeface="Calibri" pitchFamily="34" charset="0"/>
              </a:rPr>
              <a:t>Base of Triangle</a:t>
            </a:r>
            <a:endParaRPr lang="en-US" sz="1600" dirty="0">
              <a:solidFill>
                <a:schemeClr val="tx1"/>
              </a:solidFill>
              <a:latin typeface="Calibri" pitchFamily="34" charset="0"/>
            </a:endParaRPr>
          </a:p>
        </p:txBody>
      </p:sp>
      <p:sp>
        <p:nvSpPr>
          <p:cNvPr id="16" name="Isosceles Triangle 15"/>
          <p:cNvSpPr/>
          <p:nvPr/>
        </p:nvSpPr>
        <p:spPr bwMode="auto">
          <a:xfrm>
            <a:off x="304800" y="4191000"/>
            <a:ext cx="1524000" cy="1295400"/>
          </a:xfrm>
          <a:prstGeom prst="triangl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17" name="Oval 16"/>
          <p:cNvSpPr/>
          <p:nvPr/>
        </p:nvSpPr>
        <p:spPr bwMode="auto">
          <a:xfrm>
            <a:off x="2209800" y="4191000"/>
            <a:ext cx="1524000" cy="14478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18" name="TextBox 17"/>
          <p:cNvSpPr txBox="1"/>
          <p:nvPr/>
        </p:nvSpPr>
        <p:spPr>
          <a:xfrm>
            <a:off x="4419600" y="3505200"/>
            <a:ext cx="4070345" cy="323165"/>
          </a:xfrm>
          <a:prstGeom prst="rect">
            <a:avLst/>
          </a:prstGeom>
          <a:noFill/>
        </p:spPr>
        <p:txBody>
          <a:bodyPr wrap="none" rtlCol="0">
            <a:spAutoFit/>
          </a:bodyPr>
          <a:lstStyle/>
          <a:p>
            <a:r>
              <a:rPr lang="en-US" sz="2000" b="1" dirty="0" smtClean="0">
                <a:solidFill>
                  <a:schemeClr val="tx1"/>
                </a:solidFill>
                <a:latin typeface="Calibri" pitchFamily="34" charset="0"/>
              </a:rPr>
              <a:t>Circle vs. Triangle of Constant Height</a:t>
            </a:r>
            <a:endParaRPr lang="en-US" sz="2000" b="1" dirty="0">
              <a:solidFill>
                <a:schemeClr val="tx1"/>
              </a:solidFill>
              <a:latin typeface="Calibri" pitchFamily="34" charset="0"/>
            </a:endParaRPr>
          </a:p>
        </p:txBody>
      </p:sp>
      <p:sp>
        <p:nvSpPr>
          <p:cNvPr id="21" name="TextBox 20"/>
          <p:cNvSpPr txBox="1"/>
          <p:nvPr/>
        </p:nvSpPr>
        <p:spPr>
          <a:xfrm>
            <a:off x="2590800" y="5721128"/>
            <a:ext cx="723275" cy="298672"/>
          </a:xfrm>
          <a:prstGeom prst="rect">
            <a:avLst/>
          </a:prstGeom>
          <a:noFill/>
        </p:spPr>
        <p:txBody>
          <a:bodyPr wrap="none" rtlCol="0">
            <a:spAutoFit/>
          </a:bodyPr>
          <a:lstStyle/>
          <a:p>
            <a:r>
              <a:rPr lang="en-US" dirty="0" smtClean="0">
                <a:solidFill>
                  <a:schemeClr val="tx1"/>
                </a:solidFill>
                <a:latin typeface="Calibri" pitchFamily="34" charset="0"/>
              </a:rPr>
              <a:t>L=2</a:t>
            </a:r>
            <a:r>
              <a:rPr lang="el-GR" dirty="0" smtClean="0">
                <a:solidFill>
                  <a:schemeClr val="tx1"/>
                </a:solidFill>
                <a:latin typeface="Calibri" pitchFamily="34" charset="0"/>
              </a:rPr>
              <a:t>π</a:t>
            </a:r>
            <a:r>
              <a:rPr lang="en-US" dirty="0" smtClean="0">
                <a:solidFill>
                  <a:schemeClr val="tx1"/>
                </a:solidFill>
                <a:latin typeface="Calibri" pitchFamily="34" charset="0"/>
              </a:rPr>
              <a:t>r</a:t>
            </a:r>
            <a:endParaRPr lang="en-US" dirty="0">
              <a:solidFill>
                <a:schemeClr val="tx1"/>
              </a:solidFill>
              <a:latin typeface="Calibri" pitchFamily="34" charset="0"/>
            </a:endParaRPr>
          </a:p>
        </p:txBody>
      </p:sp>
      <p:sp>
        <p:nvSpPr>
          <p:cNvPr id="22" name="TextBox 21"/>
          <p:cNvSpPr txBox="1"/>
          <p:nvPr/>
        </p:nvSpPr>
        <p:spPr>
          <a:xfrm>
            <a:off x="0" y="5638800"/>
            <a:ext cx="2272302" cy="300082"/>
          </a:xfrm>
          <a:prstGeom prst="rect">
            <a:avLst/>
          </a:prstGeom>
          <a:noFill/>
        </p:spPr>
        <p:txBody>
          <a:bodyPr wrap="none" rtlCol="0">
            <a:spAutoFit/>
          </a:bodyPr>
          <a:lstStyle/>
          <a:p>
            <a:r>
              <a:rPr lang="en-US" dirty="0" smtClean="0">
                <a:solidFill>
                  <a:schemeClr val="tx1"/>
                </a:solidFill>
                <a:latin typeface="Calibri" pitchFamily="34" charset="0"/>
              </a:rPr>
              <a:t>L=side 1+side 2+side 3</a:t>
            </a:r>
            <a:endParaRPr lang="en-US" dirty="0">
              <a:solidFill>
                <a:schemeClr val="tx1"/>
              </a:solidFill>
              <a:latin typeface="Calibri" pitchFamily="34" charset="0"/>
            </a:endParaRPr>
          </a:p>
        </p:txBody>
      </p:sp>
      <p:pic>
        <p:nvPicPr>
          <p:cNvPr id="27" name="Picture 2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724400" y="990600"/>
            <a:ext cx="3707825" cy="2238569"/>
          </a:xfrm>
          <a:prstGeom prst="rect">
            <a:avLst/>
          </a:prstGeom>
        </p:spPr>
      </p:pic>
      <p:sp>
        <p:nvSpPr>
          <p:cNvPr id="28" name="TextBox 27"/>
          <p:cNvSpPr txBox="1"/>
          <p:nvPr/>
        </p:nvSpPr>
        <p:spPr>
          <a:xfrm>
            <a:off x="6172200" y="3276600"/>
            <a:ext cx="737301" cy="276999"/>
          </a:xfrm>
          <a:prstGeom prst="rect">
            <a:avLst/>
          </a:prstGeom>
          <a:noFill/>
        </p:spPr>
        <p:txBody>
          <a:bodyPr wrap="none" rtlCol="0">
            <a:spAutoFit/>
          </a:bodyPr>
          <a:lstStyle/>
          <a:p>
            <a:r>
              <a:rPr lang="en-US" sz="1600" dirty="0" smtClean="0">
                <a:solidFill>
                  <a:srgbClr val="000000"/>
                </a:solidFill>
                <a:latin typeface="+mj-lt"/>
              </a:rPr>
              <a:t>Radius</a:t>
            </a:r>
            <a:endParaRPr lang="en-US" sz="1600" dirty="0">
              <a:solidFill>
                <a:srgbClr val="000000"/>
              </a:solidFill>
              <a:latin typeface="+mj-lt"/>
            </a:endParaRPr>
          </a:p>
        </p:txBody>
      </p:sp>
      <p:sp>
        <p:nvSpPr>
          <p:cNvPr id="29" name="TextBox 28"/>
          <p:cNvSpPr txBox="1"/>
          <p:nvPr/>
        </p:nvSpPr>
        <p:spPr>
          <a:xfrm rot="16200000" flipH="1">
            <a:off x="3908082" y="1806918"/>
            <a:ext cx="1298753" cy="275717"/>
          </a:xfrm>
          <a:prstGeom prst="rect">
            <a:avLst/>
          </a:prstGeom>
          <a:noFill/>
        </p:spPr>
        <p:txBody>
          <a:bodyPr wrap="none" rtlCol="0">
            <a:spAutoFit/>
          </a:bodyPr>
          <a:lstStyle/>
          <a:p>
            <a:r>
              <a:rPr lang="en-US" sz="1600" dirty="0" smtClean="0">
                <a:solidFill>
                  <a:schemeClr val="tx1"/>
                </a:solidFill>
                <a:latin typeface="Calibri" pitchFamily="34" charset="0"/>
              </a:rPr>
              <a:t>Commonality</a:t>
            </a:r>
            <a:endParaRPr lang="en-US" sz="1600" dirty="0">
              <a:solidFill>
                <a:schemeClr val="tx1"/>
              </a:solidFill>
              <a:latin typeface="Calibri" pitchFamily="34" charset="0"/>
            </a:endParaRPr>
          </a:p>
        </p:txBody>
      </p:sp>
      <p:sp>
        <p:nvSpPr>
          <p:cNvPr id="20"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Perimeter</a:t>
            </a:r>
            <a:endParaRPr lang="en-GB" sz="4000" dirty="0">
              <a:solidFill>
                <a:srgbClr val="000000"/>
              </a:solidFill>
              <a:latin typeface="Calibri" pitchFamily="-112" charset="0"/>
            </a:endParaRPr>
          </a:p>
        </p:txBody>
      </p:sp>
      <p:pic>
        <p:nvPicPr>
          <p:cNvPr id="24" name="Picture 23" descr="Ctot,f.jpg"/>
          <p:cNvPicPr>
            <a:picLocks noChangeAspect="1"/>
          </p:cNvPicPr>
          <p:nvPr/>
        </p:nvPicPr>
        <p:blipFill>
          <a:blip r:embed="rId6"/>
          <a:stretch>
            <a:fillRect/>
          </a:stretch>
        </p:blipFill>
        <p:spPr>
          <a:xfrm>
            <a:off x="152400" y="762000"/>
            <a:ext cx="4279900" cy="533400"/>
          </a:xfrm>
          <a:prstGeom prst="rect">
            <a:avLst/>
          </a:prstGeom>
        </p:spPr>
      </p:pic>
      <p:sp>
        <p:nvSpPr>
          <p:cNvPr id="23" name="Oval 22"/>
          <p:cNvSpPr/>
          <p:nvPr/>
        </p:nvSpPr>
        <p:spPr bwMode="auto">
          <a:xfrm>
            <a:off x="2590800" y="609600"/>
            <a:ext cx="990600" cy="762000"/>
          </a:xfrm>
          <a:prstGeom prst="ellipse">
            <a:avLst/>
          </a:prstGeom>
          <a:solidFill>
            <a:srgbClr val="00B8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8" name="Picture 27" descr="Ctot,f.jpg"/>
          <p:cNvPicPr>
            <a:picLocks noChangeAspect="1"/>
          </p:cNvPicPr>
          <p:nvPr/>
        </p:nvPicPr>
        <p:blipFill>
          <a:blip r:embed="rId2"/>
          <a:stretch>
            <a:fillRect/>
          </a:stretch>
        </p:blipFill>
        <p:spPr>
          <a:xfrm>
            <a:off x="152400" y="762000"/>
            <a:ext cx="4279900" cy="533400"/>
          </a:xfrm>
          <a:prstGeom prst="rect">
            <a:avLst/>
          </a:prstGeom>
        </p:spPr>
      </p:pic>
      <p:pic>
        <p:nvPicPr>
          <p:cNvPr id="22" name="Picture 21"/>
          <p:cNvPicPr>
            <a:picLocks noChangeAspect="1"/>
          </p:cNvPicPr>
          <p:nvPr/>
        </p:nvPicPr>
        <p:blipFill>
          <a:blip r:embed="rId3"/>
          <a:stretch>
            <a:fillRect/>
          </a:stretch>
        </p:blipFill>
        <p:spPr>
          <a:xfrm>
            <a:off x="4267200" y="3352800"/>
            <a:ext cx="4267200" cy="3384627"/>
          </a:xfrm>
          <a:prstGeom prst="rect">
            <a:avLst/>
          </a:prstGeom>
        </p:spPr>
      </p:pic>
      <p:sp>
        <p:nvSpPr>
          <p:cNvPr id="14" name="Text Box 2"/>
          <p:cNvSpPr txBox="1">
            <a:spLocks noChangeArrowheads="1"/>
          </p:cNvSpPr>
          <p:nvPr/>
        </p:nvSpPr>
        <p:spPr bwMode="auto">
          <a:xfrm>
            <a:off x="381000" y="1371600"/>
            <a:ext cx="39624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Provides commonality for angles that form faces </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Gives baseline commonality</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Between angles and perimeter=shape and dimension of face</a:t>
            </a:r>
          </a:p>
        </p:txBody>
      </p:sp>
      <p:sp>
        <p:nvSpPr>
          <p:cNvPr id="15" name="TextBox 14"/>
          <p:cNvSpPr txBox="1"/>
          <p:nvPr/>
        </p:nvSpPr>
        <p:spPr>
          <a:xfrm>
            <a:off x="4495800" y="381000"/>
            <a:ext cx="4648200" cy="448071"/>
          </a:xfrm>
          <a:prstGeom prst="rect">
            <a:avLst/>
          </a:prstGeom>
          <a:noFill/>
        </p:spPr>
        <p:txBody>
          <a:bodyPr wrap="square" rtlCol="0">
            <a:spAutoFit/>
          </a:bodyPr>
          <a:lstStyle/>
          <a:p>
            <a:pPr algn="ctr"/>
            <a:r>
              <a:rPr lang="en-US" sz="1600" b="1" dirty="0" smtClean="0">
                <a:solidFill>
                  <a:schemeClr val="tx1"/>
                </a:solidFill>
                <a:latin typeface="Calibri" pitchFamily="34" charset="0"/>
              </a:rPr>
              <a:t>Triangle of Fixed Height </a:t>
            </a:r>
            <a:r>
              <a:rPr lang="en-US" sz="1600" b="1" dirty="0" err="1" smtClean="0">
                <a:solidFill>
                  <a:schemeClr val="tx1"/>
                </a:solidFill>
                <a:latin typeface="Calibri" pitchFamily="34" charset="0"/>
              </a:rPr>
              <a:t>vs</a:t>
            </a:r>
            <a:r>
              <a:rPr lang="en-US" sz="1600" b="1" dirty="0" smtClean="0">
                <a:solidFill>
                  <a:schemeClr val="tx1"/>
                </a:solidFill>
                <a:latin typeface="Calibri" pitchFamily="34" charset="0"/>
              </a:rPr>
              <a:t> Square of </a:t>
            </a:r>
            <a:r>
              <a:rPr lang="en-US" sz="1600" b="1" dirty="0">
                <a:solidFill>
                  <a:schemeClr val="tx1"/>
                </a:solidFill>
                <a:latin typeface="Calibri" pitchFamily="34" charset="0"/>
              </a:rPr>
              <a:t>C</a:t>
            </a:r>
            <a:r>
              <a:rPr lang="en-US" sz="1600" b="1" dirty="0" smtClean="0">
                <a:solidFill>
                  <a:schemeClr val="tx1"/>
                </a:solidFill>
                <a:latin typeface="Calibri" pitchFamily="34" charset="0"/>
              </a:rPr>
              <a:t>onstant Length</a:t>
            </a:r>
            <a:endParaRPr lang="en-US" sz="1600" b="1" dirty="0">
              <a:solidFill>
                <a:schemeClr val="tx1"/>
              </a:solidFill>
              <a:latin typeface="Calibri" pitchFamily="34" charset="0"/>
            </a:endParaRPr>
          </a:p>
        </p:txBody>
      </p:sp>
      <p:sp>
        <p:nvSpPr>
          <p:cNvPr id="17" name="Isosceles Triangle 16"/>
          <p:cNvSpPr/>
          <p:nvPr/>
        </p:nvSpPr>
        <p:spPr bwMode="auto">
          <a:xfrm>
            <a:off x="381000" y="4724400"/>
            <a:ext cx="1524000" cy="1295400"/>
          </a:xfrm>
          <a:prstGeom prst="triangl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20" name="Rectangle 19"/>
          <p:cNvSpPr/>
          <p:nvPr/>
        </p:nvSpPr>
        <p:spPr bwMode="auto">
          <a:xfrm>
            <a:off x="2286000" y="4648200"/>
            <a:ext cx="1524000" cy="137160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
        <p:nvSpPr>
          <p:cNvPr id="8" name="TextBox 7"/>
          <p:cNvSpPr txBox="1"/>
          <p:nvPr/>
        </p:nvSpPr>
        <p:spPr>
          <a:xfrm>
            <a:off x="7772400" y="3810000"/>
            <a:ext cx="990600" cy="275717"/>
          </a:xfrm>
          <a:prstGeom prst="rect">
            <a:avLst/>
          </a:prstGeom>
          <a:noFill/>
        </p:spPr>
        <p:txBody>
          <a:bodyPr wrap="square" rtlCol="0">
            <a:spAutoFit/>
          </a:bodyPr>
          <a:lstStyle/>
          <a:p>
            <a:r>
              <a:rPr lang="en-US" sz="1600" dirty="0" smtClean="0">
                <a:solidFill>
                  <a:schemeClr val="tx1"/>
                </a:solidFill>
                <a:latin typeface="Calibri" pitchFamily="34" charset="0"/>
              </a:rPr>
              <a:t>Height</a:t>
            </a:r>
            <a:endParaRPr lang="en-US" sz="1600" dirty="0">
              <a:solidFill>
                <a:schemeClr val="tx1"/>
              </a:solidFill>
              <a:latin typeface="Calibri" pitchFamily="34" charset="0"/>
            </a:endParaRPr>
          </a:p>
        </p:txBody>
      </p:sp>
      <p:sp>
        <p:nvSpPr>
          <p:cNvPr id="11" name="Rectangle 10"/>
          <p:cNvSpPr/>
          <p:nvPr/>
        </p:nvSpPr>
        <p:spPr bwMode="auto">
          <a:xfrm>
            <a:off x="6096000" y="6172200"/>
            <a:ext cx="762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r>
              <a:rPr kumimoji="0" lang="en-US" sz="1600" b="0" i="0" u="none" strike="noStrike" cap="none" normalizeH="0" baseline="0" dirty="0" smtClean="0">
                <a:ln>
                  <a:noFill/>
                </a:ln>
                <a:solidFill>
                  <a:schemeClr val="tx1"/>
                </a:solidFill>
                <a:effectLst/>
                <a:latin typeface="Calibri" pitchFamily="34" charset="0"/>
              </a:rPr>
              <a:t>Base</a:t>
            </a:r>
            <a:endParaRPr kumimoji="0" lang="en-US" sz="1600" b="0" i="0" u="none" strike="noStrike" cap="none" normalizeH="0" baseline="0" dirty="0">
              <a:ln>
                <a:noFill/>
              </a:ln>
              <a:solidFill>
                <a:schemeClr val="tx1"/>
              </a:solidFill>
              <a:effectLst/>
              <a:latin typeface="Calibri" pitchFamily="34" charset="0"/>
            </a:endParaRPr>
          </a:p>
        </p:txBody>
      </p:sp>
      <p:sp>
        <p:nvSpPr>
          <p:cNvPr id="16" name="TextBox 15"/>
          <p:cNvSpPr txBox="1"/>
          <p:nvPr/>
        </p:nvSpPr>
        <p:spPr>
          <a:xfrm>
            <a:off x="4267200" y="3352800"/>
            <a:ext cx="4343400" cy="300082"/>
          </a:xfrm>
          <a:prstGeom prst="rect">
            <a:avLst/>
          </a:prstGeom>
          <a:noFill/>
        </p:spPr>
        <p:txBody>
          <a:bodyPr wrap="square" rtlCol="0">
            <a:spAutoFit/>
          </a:bodyPr>
          <a:lstStyle/>
          <a:p>
            <a:r>
              <a:rPr lang="en-US" b="1" dirty="0" smtClean="0">
                <a:solidFill>
                  <a:schemeClr val="tx1"/>
                </a:solidFill>
                <a:latin typeface="Calibri" pitchFamily="34" charset="0"/>
              </a:rPr>
              <a:t>Triangle vs. Square of Constant Length</a:t>
            </a:r>
            <a:endParaRPr lang="en-US" b="1" dirty="0">
              <a:solidFill>
                <a:schemeClr val="tx1"/>
              </a:solidFill>
              <a:latin typeface="Calibri" pitchFamily="34" charset="0"/>
            </a:endParaRPr>
          </a:p>
        </p:txBody>
      </p:sp>
      <p:sp>
        <p:nvSpPr>
          <p:cNvPr id="10" name="Rectangle 9"/>
          <p:cNvSpPr/>
          <p:nvPr/>
        </p:nvSpPr>
        <p:spPr bwMode="auto">
          <a:xfrm rot="5400000">
            <a:off x="8001000" y="5105400"/>
            <a:ext cx="1295400"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r>
              <a:rPr kumimoji="0" lang="en-US" sz="1600" b="0" i="0" u="none" strike="noStrike" cap="none" normalizeH="0" baseline="0" dirty="0" smtClean="0">
                <a:ln>
                  <a:noFill/>
                </a:ln>
                <a:solidFill>
                  <a:schemeClr val="tx1"/>
                </a:solidFill>
                <a:effectLst/>
                <a:latin typeface="Calibri" pitchFamily="34" charset="0"/>
              </a:rPr>
              <a:t>Commonality</a:t>
            </a:r>
            <a:endParaRPr kumimoji="0" lang="en-US" sz="1600" b="0" i="0" u="none" strike="noStrike" cap="none" normalizeH="0" baseline="0" dirty="0">
              <a:ln>
                <a:noFill/>
              </a:ln>
              <a:solidFill>
                <a:schemeClr val="tx1"/>
              </a:solidFill>
              <a:effectLst/>
              <a:latin typeface="Calibri" pitchFamily="34" charset="0"/>
            </a:endParaRPr>
          </a:p>
        </p:txBody>
      </p:sp>
      <p:sp>
        <p:nvSpPr>
          <p:cNvPr id="18" name="TextBox 17"/>
          <p:cNvSpPr txBox="1"/>
          <p:nvPr/>
        </p:nvSpPr>
        <p:spPr>
          <a:xfrm>
            <a:off x="2514600" y="6096000"/>
            <a:ext cx="1111202" cy="296876"/>
          </a:xfrm>
          <a:prstGeom prst="rect">
            <a:avLst/>
          </a:prstGeom>
          <a:noFill/>
        </p:spPr>
        <p:txBody>
          <a:bodyPr wrap="none" rtlCol="0">
            <a:spAutoFit/>
          </a:bodyPr>
          <a:lstStyle/>
          <a:p>
            <a:r>
              <a:rPr lang="en-US" dirty="0" smtClean="0">
                <a:solidFill>
                  <a:schemeClr val="tx1"/>
                </a:solidFill>
                <a:latin typeface="Calibri" pitchFamily="34" charset="0"/>
              </a:rPr>
              <a:t>90°angles</a:t>
            </a:r>
            <a:endParaRPr lang="en-US" dirty="0">
              <a:solidFill>
                <a:schemeClr val="tx1"/>
              </a:solidFill>
              <a:latin typeface="Calibri" pitchFamily="34" charset="0"/>
            </a:endParaRPr>
          </a:p>
        </p:txBody>
      </p:sp>
      <p:sp>
        <p:nvSpPr>
          <p:cNvPr id="19" name="TextBox 18"/>
          <p:cNvSpPr txBox="1"/>
          <p:nvPr/>
        </p:nvSpPr>
        <p:spPr>
          <a:xfrm>
            <a:off x="0" y="6028929"/>
            <a:ext cx="2209800" cy="448071"/>
          </a:xfrm>
          <a:prstGeom prst="rect">
            <a:avLst/>
          </a:prstGeom>
          <a:noFill/>
        </p:spPr>
        <p:txBody>
          <a:bodyPr wrap="square" rtlCol="0">
            <a:spAutoFit/>
          </a:bodyPr>
          <a:lstStyle/>
          <a:p>
            <a:pPr algn="ctr"/>
            <a:r>
              <a:rPr lang="en-US" sz="1600" dirty="0" smtClean="0">
                <a:solidFill>
                  <a:schemeClr val="tx1"/>
                </a:solidFill>
                <a:latin typeface="Calibri" pitchFamily="34" charset="0"/>
              </a:rPr>
              <a:t>Angles vary with height and base</a:t>
            </a:r>
            <a:endParaRPr lang="en-US" sz="1600" dirty="0">
              <a:solidFill>
                <a:schemeClr val="tx1"/>
              </a:solidFill>
              <a:latin typeface="Calibri" pitchFamily="34" charset="0"/>
            </a:endParaRPr>
          </a:p>
        </p:txBody>
      </p:sp>
      <p:pic>
        <p:nvPicPr>
          <p:cNvPr id="23" name="Picture 2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495800" y="609600"/>
            <a:ext cx="3613261" cy="2362200"/>
          </a:xfrm>
          <a:prstGeom prst="rect">
            <a:avLst/>
          </a:prstGeom>
        </p:spPr>
      </p:pic>
      <p:sp>
        <p:nvSpPr>
          <p:cNvPr id="25" name="Rectangle 24"/>
          <p:cNvSpPr/>
          <p:nvPr/>
        </p:nvSpPr>
        <p:spPr bwMode="auto">
          <a:xfrm rot="16200000" flipH="1">
            <a:off x="3657600" y="1676400"/>
            <a:ext cx="1295400"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r>
              <a:rPr kumimoji="0" lang="en-US" sz="1600" b="0" i="0" u="none" strike="noStrike" cap="none" normalizeH="0" baseline="0" dirty="0" smtClean="0">
                <a:ln>
                  <a:noFill/>
                </a:ln>
                <a:solidFill>
                  <a:schemeClr val="tx1"/>
                </a:solidFill>
                <a:effectLst/>
                <a:latin typeface="Calibri" pitchFamily="34" charset="0"/>
              </a:rPr>
              <a:t>Commonality</a:t>
            </a:r>
            <a:endParaRPr kumimoji="0" lang="en-US" sz="1600" b="0" i="0" u="none" strike="noStrike" cap="none" normalizeH="0" baseline="0" dirty="0">
              <a:ln>
                <a:noFill/>
              </a:ln>
              <a:solidFill>
                <a:schemeClr val="tx1"/>
              </a:solidFill>
              <a:effectLst/>
              <a:latin typeface="Calibri" pitchFamily="34" charset="0"/>
            </a:endParaRPr>
          </a:p>
        </p:txBody>
      </p:sp>
      <p:sp>
        <p:nvSpPr>
          <p:cNvPr id="26" name="Rectangle 25"/>
          <p:cNvSpPr/>
          <p:nvPr/>
        </p:nvSpPr>
        <p:spPr bwMode="auto">
          <a:xfrm>
            <a:off x="6019800" y="2971800"/>
            <a:ext cx="762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r>
              <a:rPr kumimoji="0" lang="en-US" sz="1600" b="0" i="0" u="none" strike="noStrike" cap="none" normalizeH="0" baseline="0" dirty="0" smtClean="0">
                <a:ln>
                  <a:noFill/>
                </a:ln>
                <a:solidFill>
                  <a:schemeClr val="tx1"/>
                </a:solidFill>
                <a:effectLst/>
                <a:latin typeface="Calibri" pitchFamily="34" charset="0"/>
              </a:rPr>
              <a:t>Base</a:t>
            </a:r>
            <a:endParaRPr kumimoji="0" lang="en-US" sz="1600" b="0" i="0" u="none" strike="noStrike" cap="none" normalizeH="0" baseline="0" dirty="0">
              <a:ln>
                <a:noFill/>
              </a:ln>
              <a:solidFill>
                <a:schemeClr val="tx1"/>
              </a:solidFill>
              <a:effectLst/>
              <a:latin typeface="Calibri" pitchFamily="34" charset="0"/>
            </a:endParaRPr>
          </a:p>
        </p:txBody>
      </p:sp>
      <p:sp>
        <p:nvSpPr>
          <p:cNvPr id="24"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Angles</a:t>
            </a:r>
            <a:endParaRPr lang="en-GB" sz="4000" dirty="0">
              <a:solidFill>
                <a:srgbClr val="000000"/>
              </a:solidFill>
              <a:latin typeface="Calibri" pitchFamily="-112" charset="0"/>
            </a:endParaRPr>
          </a:p>
        </p:txBody>
      </p:sp>
      <p:sp>
        <p:nvSpPr>
          <p:cNvPr id="27" name="Oval 26"/>
          <p:cNvSpPr/>
          <p:nvPr/>
        </p:nvSpPr>
        <p:spPr bwMode="auto">
          <a:xfrm>
            <a:off x="914400" y="685800"/>
            <a:ext cx="1752600" cy="609600"/>
          </a:xfrm>
          <a:prstGeom prst="ellipse">
            <a:avLst/>
          </a:prstGeom>
          <a:solidFill>
            <a:srgbClr val="00B8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tot,f.jpg"/>
          <p:cNvPicPr>
            <a:picLocks noChangeAspect="1"/>
          </p:cNvPicPr>
          <p:nvPr/>
        </p:nvPicPr>
        <p:blipFill>
          <a:blip r:embed="rId2"/>
          <a:stretch>
            <a:fillRect/>
          </a:stretch>
        </p:blipFill>
        <p:spPr>
          <a:xfrm>
            <a:off x="152400" y="762000"/>
            <a:ext cx="4279900" cy="533400"/>
          </a:xfrm>
          <a:prstGeom prst="rect">
            <a:avLst/>
          </a:prstGeom>
        </p:spPr>
      </p:pic>
      <p:sp>
        <p:nvSpPr>
          <p:cNvPr id="5" name="Text Box 2"/>
          <p:cNvSpPr txBox="1">
            <a:spLocks noChangeArrowheads="1"/>
          </p:cNvSpPr>
          <p:nvPr/>
        </p:nvSpPr>
        <p:spPr bwMode="auto">
          <a:xfrm>
            <a:off x="381000" y="1341437"/>
            <a:ext cx="8991600" cy="4525963"/>
          </a:xfrm>
          <a:prstGeom prst="rect">
            <a:avLst/>
          </a:prstGeom>
          <a:noFill/>
          <a:ln w="9525">
            <a:noFill/>
            <a:round/>
            <a:headEnd/>
            <a:tailEnd/>
          </a:ln>
        </p:spPr>
        <p:txBody>
          <a:bodyPr lIns="90000" tIns="46800" rIns="90000" bIns="46800"/>
          <a:lstStyle/>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Constant= Provides baseline commonality</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Accounts for faces that form the shape</a:t>
            </a: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800" dirty="0" smtClean="0">
                <a:solidFill>
                  <a:srgbClr val="000000"/>
                </a:solidFill>
                <a:latin typeface="Calibri" pitchFamily="-112" charset="0"/>
              </a:rPr>
              <a:t>Constant Value</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Independent of dimensions and angles</a:t>
            </a:r>
          </a:p>
          <a:p>
            <a:pPr marL="739775" lvl="1" indent="-282575">
              <a:lnSpc>
                <a:spcPct val="100000"/>
              </a:lnSpc>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smtClean="0">
                <a:solidFill>
                  <a:srgbClr val="000000"/>
                </a:solidFill>
                <a:latin typeface="Calibri" pitchFamily="-112" charset="0"/>
              </a:rPr>
              <a:t>For cube and pyramid ratio= </a:t>
            </a:r>
            <a:r>
              <a:rPr lang="en-US" sz="2400" dirty="0" smtClean="0">
                <a:solidFill>
                  <a:srgbClr val="000000"/>
                </a:solidFill>
                <a:latin typeface="Calibri" pitchFamily="-112" charset="0"/>
              </a:rPr>
              <a:t>5/6</a:t>
            </a:r>
            <a:r>
              <a:rPr lang="en-GB" sz="2400" dirty="0" smtClean="0">
                <a:solidFill>
                  <a:srgbClr val="000000"/>
                </a:solidFill>
                <a:latin typeface="Calibri" pitchFamily="-112" charset="0"/>
              </a:rPr>
              <a:t> or 83.3% Common</a:t>
            </a:r>
            <a:endParaRPr lang="en-GB" sz="2800" dirty="0" smtClean="0">
              <a:solidFill>
                <a:srgbClr val="000000"/>
              </a:solidFill>
              <a:latin typeface="Calibri" pitchFamily="-112" charset="0"/>
            </a:endParaRPr>
          </a:p>
          <a:p>
            <a:pPr marL="339725" indent="-339725">
              <a:lnSpc>
                <a:spcPct val="100000"/>
              </a:lnSpc>
              <a:spcBef>
                <a:spcPts val="800"/>
              </a:spcBef>
              <a:buFont typeface="Arial"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sz="2800" baseline="-25000" dirty="0" smtClean="0">
              <a:solidFill>
                <a:srgbClr val="000000"/>
              </a:solidFill>
              <a:latin typeface="Calibri" pitchFamily="-112" charset="0"/>
            </a:endParaRPr>
          </a:p>
        </p:txBody>
      </p:sp>
      <p:sp>
        <p:nvSpPr>
          <p:cNvPr id="12" name="Cube 11"/>
          <p:cNvSpPr/>
          <p:nvPr/>
        </p:nvSpPr>
        <p:spPr bwMode="auto">
          <a:xfrm>
            <a:off x="1447800" y="4191000"/>
            <a:ext cx="2133600" cy="1981200"/>
          </a:xfrm>
          <a:prstGeom prst="cub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pic>
        <p:nvPicPr>
          <p:cNvPr id="13" name="Picture 2"/>
          <p:cNvPicPr>
            <a:picLocks noChangeAspect="1" noChangeArrowheads="1"/>
          </p:cNvPicPr>
          <p:nvPr/>
        </p:nvPicPr>
        <p:blipFill>
          <a:blip r:embed="rId3"/>
          <a:srcRect/>
          <a:stretch>
            <a:fillRect/>
          </a:stretch>
        </p:blipFill>
        <p:spPr bwMode="auto">
          <a:xfrm>
            <a:off x="4648200" y="4191000"/>
            <a:ext cx="2568222" cy="1981200"/>
          </a:xfrm>
          <a:prstGeom prst="rect">
            <a:avLst/>
          </a:prstGeom>
          <a:noFill/>
          <a:ln w="9525">
            <a:noFill/>
            <a:miter lim="800000"/>
            <a:headEnd/>
            <a:tailEnd/>
          </a:ln>
          <a:effectLst/>
        </p:spPr>
      </p:pic>
      <p:sp>
        <p:nvSpPr>
          <p:cNvPr id="14" name="TextBox 13"/>
          <p:cNvSpPr txBox="1"/>
          <p:nvPr/>
        </p:nvSpPr>
        <p:spPr>
          <a:xfrm>
            <a:off x="1828800" y="6324600"/>
            <a:ext cx="1100632" cy="323165"/>
          </a:xfrm>
          <a:prstGeom prst="rect">
            <a:avLst/>
          </a:prstGeom>
          <a:noFill/>
        </p:spPr>
        <p:txBody>
          <a:bodyPr wrap="none" rtlCol="0">
            <a:spAutoFit/>
          </a:bodyPr>
          <a:lstStyle/>
          <a:p>
            <a:r>
              <a:rPr lang="en-US" sz="2000" dirty="0" smtClean="0">
                <a:solidFill>
                  <a:srgbClr val="000000"/>
                </a:solidFill>
                <a:latin typeface="+mj-lt"/>
              </a:rPr>
              <a:t>Six Faces</a:t>
            </a:r>
            <a:endParaRPr lang="en-US" sz="2000" dirty="0">
              <a:solidFill>
                <a:srgbClr val="000000"/>
              </a:solidFill>
              <a:latin typeface="+mj-lt"/>
            </a:endParaRPr>
          </a:p>
        </p:txBody>
      </p:sp>
      <p:sp>
        <p:nvSpPr>
          <p:cNvPr id="15" name="TextBox 14"/>
          <p:cNvSpPr txBox="1"/>
          <p:nvPr/>
        </p:nvSpPr>
        <p:spPr>
          <a:xfrm>
            <a:off x="5181600" y="6324600"/>
            <a:ext cx="1230500" cy="323165"/>
          </a:xfrm>
          <a:prstGeom prst="rect">
            <a:avLst/>
          </a:prstGeom>
          <a:noFill/>
        </p:spPr>
        <p:txBody>
          <a:bodyPr wrap="none" rtlCol="0">
            <a:spAutoFit/>
          </a:bodyPr>
          <a:lstStyle/>
          <a:p>
            <a:r>
              <a:rPr lang="en-US" sz="2000" dirty="0" smtClean="0">
                <a:solidFill>
                  <a:srgbClr val="000000"/>
                </a:solidFill>
                <a:latin typeface="+mj-lt"/>
              </a:rPr>
              <a:t>Five Faces</a:t>
            </a:r>
            <a:endParaRPr lang="en-US" sz="2000" dirty="0">
              <a:solidFill>
                <a:srgbClr val="000000"/>
              </a:solidFill>
              <a:latin typeface="+mj-lt"/>
            </a:endParaRPr>
          </a:p>
        </p:txBody>
      </p:sp>
      <p:sp>
        <p:nvSpPr>
          <p:cNvPr id="9" name="Text Box 1"/>
          <p:cNvSpPr txBox="1">
            <a:spLocks noChangeArrowheads="1"/>
          </p:cNvSpPr>
          <p:nvPr/>
        </p:nvSpPr>
        <p:spPr bwMode="auto">
          <a:xfrm>
            <a:off x="533400" y="0"/>
            <a:ext cx="7543800" cy="763588"/>
          </a:xfrm>
          <a:prstGeom prst="rect">
            <a:avLst/>
          </a:prstGeom>
          <a:noFill/>
          <a:ln w="9525">
            <a:noFill/>
            <a:round/>
            <a:headEnd/>
            <a:tailEnd/>
          </a:ln>
        </p:spPr>
        <p:txBody>
          <a:bodyPr lIns="90000" tIns="46800" rIns="90000" bIns="46800" anchor="ctr"/>
          <a:lstStyle/>
          <a:p>
            <a:pPr>
              <a:lnSpc>
                <a:spcPct val="100000"/>
              </a:lnSpc>
              <a:buFont typeface="Calibri"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000000"/>
                </a:solidFill>
                <a:latin typeface="Calibri" pitchFamily="-112" charset="0"/>
              </a:rPr>
              <a:t>Number of Faces</a:t>
            </a:r>
            <a:endParaRPr lang="en-GB" sz="4000" dirty="0">
              <a:solidFill>
                <a:srgbClr val="000000"/>
              </a:solidFill>
              <a:latin typeface="Calibri" pitchFamily="-112" charset="0"/>
            </a:endParaRPr>
          </a:p>
        </p:txBody>
      </p:sp>
      <p:sp>
        <p:nvSpPr>
          <p:cNvPr id="10" name="Oval 9"/>
          <p:cNvSpPr/>
          <p:nvPr/>
        </p:nvSpPr>
        <p:spPr bwMode="auto">
          <a:xfrm>
            <a:off x="4038600" y="838200"/>
            <a:ext cx="381000" cy="304800"/>
          </a:xfrm>
          <a:prstGeom prst="ellipse">
            <a:avLst/>
          </a:prstGeom>
          <a:solidFill>
            <a:srgbClr val="00B8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pPr>
            <a:endParaRPr kumimoji="0" lang="en-US" sz="1800" b="0" i="0" u="none" strike="noStrike" cap="none" normalizeH="0" baseline="0">
              <a:ln>
                <a:noFill/>
              </a:ln>
              <a:solidFill>
                <a:schemeClr val="bg1"/>
              </a:solidFill>
              <a:effectLst/>
              <a:latin typeface="Arial" pitchFamily="-11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S Gothic"/>
        <a:cs typeface="MS Gothic"/>
      </a:majorFont>
      <a:minorFont>
        <a:latin typeface="Calibri"/>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defRPr kumimoji="0" lang="en-GB" sz="1800" b="0" i="0" u="none" strike="noStrike" cap="none" normalizeH="0" baseline="0">
            <a:ln>
              <a:noFill/>
            </a:ln>
            <a:solidFill>
              <a:schemeClr val="bg1"/>
            </a:solidFill>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70000"/>
          </a:lnSpc>
          <a:spcBef>
            <a:spcPct val="0"/>
          </a:spcBef>
          <a:spcAft>
            <a:spcPct val="0"/>
          </a:spcAft>
          <a:buClr>
            <a:srgbClr val="000000"/>
          </a:buClr>
          <a:buSzPct val="100000"/>
          <a:buFont typeface="Arial" pitchFamily="-112" charset="0"/>
          <a:buNone/>
          <a:tabLst/>
          <a:defRPr kumimoji="0" lang="en-GB" sz="1800" b="0" i="0" u="none" strike="noStrike" cap="none" normalizeH="0" baseline="0">
            <a:ln>
              <a:noFill/>
            </a:ln>
            <a:solidFill>
              <a:schemeClr val="bg1"/>
            </a:solidFill>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1978</TotalTime>
  <Words>1259</Words>
  <Application>Microsoft Office PowerPoint</Application>
  <PresentationFormat>On-screen Show (4:3)</PresentationFormat>
  <Paragraphs>420</Paragraphs>
  <Slides>32</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1_Office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cp:lastModifiedBy>will2882</cp:lastModifiedBy>
  <cp:revision>83</cp:revision>
  <dcterms:created xsi:type="dcterms:W3CDTF">2009-05-15T15:26:27Z</dcterms:created>
  <dcterms:modified xsi:type="dcterms:W3CDTF">2009-05-15T15:40:49Z</dcterms:modified>
</cp:coreProperties>
</file>