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9" r:id="rId2"/>
    <p:sldId id="265" r:id="rId3"/>
    <p:sldId id="264" r:id="rId4"/>
    <p:sldId id="260" r:id="rId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4524" autoAdjust="0"/>
  </p:normalViewPr>
  <p:slideViewPr>
    <p:cSldViewPr snapToGrid="0">
      <p:cViewPr>
        <p:scale>
          <a:sx n="100" d="100"/>
          <a:sy n="100" d="100"/>
        </p:scale>
        <p:origin x="-2010" y="-264"/>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AC0180CD-ADAB-4174-961B-D89F061ED4F2}" type="datetimeFigureOut">
              <a:rPr lang="en-US" smtClean="0"/>
              <a:t>10/31/2013</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8E9FC04F-0F71-40B2-99C0-5F3847FF7078}" type="slidenum">
              <a:rPr lang="en-US" smtClean="0"/>
              <a:t>‹#›</a:t>
            </a:fld>
            <a:endParaRPr lang="en-US"/>
          </a:p>
        </p:txBody>
      </p:sp>
    </p:spTree>
    <p:extLst>
      <p:ext uri="{BB962C8B-B14F-4D97-AF65-F5344CB8AC3E}">
        <p14:creationId xmlns:p14="http://schemas.microsoft.com/office/powerpoint/2010/main" val="31766105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21F4494-BBF3-4C2F-869E-D41195DB16F3}" type="datetimeFigureOut">
              <a:rPr lang="en-US" smtClean="0"/>
              <a:t>10/31/2013</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DD923E08-A405-4C60-8C41-DF746CE8BD6D}" type="slidenum">
              <a:rPr lang="en-US" smtClean="0"/>
              <a:t>‹#›</a:t>
            </a:fld>
            <a:endParaRPr lang="en-US"/>
          </a:p>
        </p:txBody>
      </p:sp>
    </p:spTree>
    <p:extLst>
      <p:ext uri="{BB962C8B-B14F-4D97-AF65-F5344CB8AC3E}">
        <p14:creationId xmlns:p14="http://schemas.microsoft.com/office/powerpoint/2010/main" val="196735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300" b="1" dirty="0"/>
              <a:t>What was the open-ended design problem or goal that you addressed;</a:t>
            </a:r>
            <a:endParaRPr lang="en-US" sz="1300" dirty="0"/>
          </a:p>
          <a:p>
            <a:r>
              <a:rPr lang="en-US" sz="1300" i="1" dirty="0"/>
              <a:t>Develop/design a biologically-compatible, flexible, robust coating to stop the plasticizer DEHP from leaching out of PVC biomedical materials (e.g. plasma bags and IV-tubes).</a:t>
            </a:r>
            <a:endParaRPr lang="en-US" sz="1300" dirty="0"/>
          </a:p>
          <a:p>
            <a:r>
              <a:rPr lang="en-US" sz="1300" dirty="0"/>
              <a:t> </a:t>
            </a:r>
          </a:p>
          <a:p>
            <a:pPr lvl="0"/>
            <a:r>
              <a:rPr lang="en-US" sz="1300" b="1" dirty="0"/>
              <a:t>Describe in detail the system, component, or process that you designed to solve the problem or accomplish the goal;</a:t>
            </a:r>
            <a:endParaRPr lang="en-US" sz="1300" dirty="0"/>
          </a:p>
          <a:p>
            <a:r>
              <a:rPr lang="en-US" sz="1300" i="1" dirty="0"/>
              <a:t>Developed process to measure DEHP leaching from PVC – used UV-Vis to look at DEHP go into aqueous solution from immersed PVC.  Made a matrix of coatings on PVC.  Tested each coating to find the best, then optimized the coatings parameters through different thicknesses, annealing, RF and plasma treatments etc.</a:t>
            </a:r>
            <a:endParaRPr lang="en-US" sz="1300" dirty="0"/>
          </a:p>
          <a:p>
            <a:r>
              <a:rPr lang="en-US" sz="1300" dirty="0"/>
              <a:t> </a:t>
            </a:r>
          </a:p>
          <a:p>
            <a:pPr lvl="0"/>
            <a:r>
              <a:rPr lang="en-US" sz="1300" b="1" dirty="0"/>
              <a:t>What design concepts and engineering principles did you employ;</a:t>
            </a:r>
            <a:endParaRPr lang="en-US" sz="1300" dirty="0"/>
          </a:p>
          <a:p>
            <a:r>
              <a:rPr lang="en-US" sz="1300" i="1" dirty="0" err="1"/>
              <a:t>Edisonian</a:t>
            </a:r>
            <a:r>
              <a:rPr lang="en-US" sz="1300" i="1" dirty="0"/>
              <a:t> Approach –large matrix of samples, trial and error; Improvise;  Project Charter, GANTT Chart; Critical Paths, PERT Charts; 10-Stage Design; ITEA- Design Process</a:t>
            </a:r>
            <a:endParaRPr lang="en-US" sz="1300" dirty="0"/>
          </a:p>
          <a:p>
            <a:r>
              <a:rPr lang="en-US" sz="1300" dirty="0"/>
              <a:t>  </a:t>
            </a:r>
          </a:p>
          <a:p>
            <a:pPr lvl="0"/>
            <a:r>
              <a:rPr lang="en-US" sz="1300" b="1" dirty="0"/>
              <a:t>What realistic constraints were included;</a:t>
            </a:r>
            <a:endParaRPr lang="en-US" sz="1300" dirty="0"/>
          </a:p>
          <a:p>
            <a:r>
              <a:rPr lang="en-US" sz="1300" i="1" dirty="0"/>
              <a:t>Economic,  Environmental,  Sustainability,  Manufacturability,  Ethical,  Health and Safety,  Social,  Political:</a:t>
            </a:r>
            <a:endParaRPr lang="en-US" sz="1300" dirty="0"/>
          </a:p>
          <a:p>
            <a:r>
              <a:rPr lang="en-US" sz="1300" dirty="0"/>
              <a:t> </a:t>
            </a:r>
          </a:p>
          <a:p>
            <a:pPr lvl="0"/>
            <a:r>
              <a:rPr lang="en-US" sz="1300" b="1" dirty="0"/>
              <a:t>How did you make use of mathematical modeling or simulation; and </a:t>
            </a:r>
            <a:endParaRPr lang="en-US" sz="1300" dirty="0"/>
          </a:p>
          <a:p>
            <a:r>
              <a:rPr lang="en-US" sz="1300" i="1" dirty="0" err="1"/>
              <a:t>Matlab</a:t>
            </a:r>
            <a:r>
              <a:rPr lang="en-US" sz="1300" i="1" dirty="0"/>
              <a:t>, </a:t>
            </a:r>
            <a:r>
              <a:rPr lang="en-US" sz="1300" i="1" dirty="0" err="1"/>
              <a:t>Mathematica</a:t>
            </a:r>
            <a:r>
              <a:rPr lang="en-US" sz="1300" i="1" dirty="0"/>
              <a:t>, L-EDIT, Spice; COMSOL </a:t>
            </a:r>
            <a:r>
              <a:rPr lang="en-US" sz="1300" i="1" dirty="0" err="1"/>
              <a:t>Multiphysics</a:t>
            </a:r>
            <a:r>
              <a:rPr lang="en-US" sz="1300" i="1" dirty="0"/>
              <a:t>, Monte Carlo; Mechanical drawing software I-DEAS, Finite Difference and Finite Element Analysis (FEA); ANSYS, Computational Fluid Dynamics (CFD);  PHOENIX and SYNOW for Supernovae </a:t>
            </a:r>
            <a:endParaRPr lang="en-US" sz="1300" dirty="0"/>
          </a:p>
          <a:p>
            <a:r>
              <a:rPr lang="en-US" sz="1300" b="1" dirty="0"/>
              <a:t> </a:t>
            </a:r>
            <a:endParaRPr lang="en-US" sz="1300" dirty="0"/>
          </a:p>
          <a:p>
            <a:pPr lvl="0"/>
            <a:r>
              <a:rPr lang="en-US" sz="1300" b="1" dirty="0"/>
              <a:t>How was your creativity expressed in your project?</a:t>
            </a:r>
            <a:endParaRPr lang="en-US" sz="1300" dirty="0"/>
          </a:p>
          <a:p>
            <a:r>
              <a:rPr lang="en-US" sz="1300" i="1" dirty="0"/>
              <a:t>Built many prototypes, developed new procedures, new modeling techniques, developed new fitting software  …</a:t>
            </a:r>
            <a:endParaRPr lang="en-US" sz="1300" dirty="0"/>
          </a:p>
          <a:p>
            <a:r>
              <a:rPr lang="en-US" sz="1300" dirty="0"/>
              <a:t> </a:t>
            </a:r>
          </a:p>
          <a:p>
            <a:endParaRPr lang="en-US" dirty="0"/>
          </a:p>
        </p:txBody>
      </p:sp>
      <p:sp>
        <p:nvSpPr>
          <p:cNvPr id="4" name="Slide Number Placeholder 3"/>
          <p:cNvSpPr>
            <a:spLocks noGrp="1"/>
          </p:cNvSpPr>
          <p:nvPr>
            <p:ph type="sldNum" sz="quarter" idx="10"/>
          </p:nvPr>
        </p:nvSpPr>
        <p:spPr/>
        <p:txBody>
          <a:bodyPr/>
          <a:lstStyle/>
          <a:p>
            <a:fld id="{DD923E08-A405-4C60-8C41-DF746CE8BD6D}" type="slidenum">
              <a:rPr lang="en-US" smtClean="0"/>
              <a:t>1</a:t>
            </a:fld>
            <a:endParaRPr lang="en-US"/>
          </a:p>
        </p:txBody>
      </p:sp>
    </p:spTree>
    <p:extLst>
      <p:ext uri="{BB962C8B-B14F-4D97-AF65-F5344CB8AC3E}">
        <p14:creationId xmlns:p14="http://schemas.microsoft.com/office/powerpoint/2010/main" val="1358601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923E08-A405-4C60-8C41-DF746CE8BD6D}" type="slidenum">
              <a:rPr lang="en-US" smtClean="0"/>
              <a:t>2</a:t>
            </a:fld>
            <a:endParaRPr lang="en-US"/>
          </a:p>
        </p:txBody>
      </p:sp>
    </p:spTree>
    <p:extLst>
      <p:ext uri="{BB962C8B-B14F-4D97-AF65-F5344CB8AC3E}">
        <p14:creationId xmlns:p14="http://schemas.microsoft.com/office/powerpoint/2010/main" val="3243217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lvl1pPr eaLnBrk="0" hangingPunct="0">
              <a:defRPr sz="2500">
                <a:solidFill>
                  <a:schemeClr val="bg1"/>
                </a:solidFill>
                <a:latin typeface="Arial" charset="0"/>
              </a:defRPr>
            </a:lvl1pPr>
            <a:lvl2pPr marL="785372" indent="-302066" eaLnBrk="0" hangingPunct="0">
              <a:defRPr sz="2500">
                <a:solidFill>
                  <a:schemeClr val="bg1"/>
                </a:solidFill>
                <a:latin typeface="Arial" charset="0"/>
              </a:defRPr>
            </a:lvl2pPr>
            <a:lvl3pPr marL="1208265" indent="-241653" eaLnBrk="0" hangingPunct="0">
              <a:defRPr sz="2500">
                <a:solidFill>
                  <a:schemeClr val="bg1"/>
                </a:solidFill>
                <a:latin typeface="Arial" charset="0"/>
              </a:defRPr>
            </a:lvl3pPr>
            <a:lvl4pPr marL="1691571" indent="-241653" eaLnBrk="0" hangingPunct="0">
              <a:defRPr sz="2500">
                <a:solidFill>
                  <a:schemeClr val="bg1"/>
                </a:solidFill>
                <a:latin typeface="Arial" charset="0"/>
              </a:defRPr>
            </a:lvl4pPr>
            <a:lvl5pPr marL="2174878" indent="-241653" eaLnBrk="0" hangingPunct="0">
              <a:defRPr sz="2500">
                <a:solidFill>
                  <a:schemeClr val="bg1"/>
                </a:solidFill>
                <a:latin typeface="Arial" charset="0"/>
              </a:defRPr>
            </a:lvl5pPr>
            <a:lvl6pPr marL="2658184" indent="-241653" eaLnBrk="0" fontAlgn="base" hangingPunct="0">
              <a:spcBef>
                <a:spcPct val="0"/>
              </a:spcBef>
              <a:spcAft>
                <a:spcPct val="0"/>
              </a:spcAft>
              <a:defRPr sz="2500">
                <a:solidFill>
                  <a:schemeClr val="bg1"/>
                </a:solidFill>
                <a:latin typeface="Arial" charset="0"/>
              </a:defRPr>
            </a:lvl6pPr>
            <a:lvl7pPr marL="3141490" indent="-241653" eaLnBrk="0" fontAlgn="base" hangingPunct="0">
              <a:spcBef>
                <a:spcPct val="0"/>
              </a:spcBef>
              <a:spcAft>
                <a:spcPct val="0"/>
              </a:spcAft>
              <a:defRPr sz="2500">
                <a:solidFill>
                  <a:schemeClr val="bg1"/>
                </a:solidFill>
                <a:latin typeface="Arial" charset="0"/>
              </a:defRPr>
            </a:lvl7pPr>
            <a:lvl8pPr marL="3624796" indent="-241653" eaLnBrk="0" fontAlgn="base" hangingPunct="0">
              <a:spcBef>
                <a:spcPct val="0"/>
              </a:spcBef>
              <a:spcAft>
                <a:spcPct val="0"/>
              </a:spcAft>
              <a:defRPr sz="2500">
                <a:solidFill>
                  <a:schemeClr val="bg1"/>
                </a:solidFill>
                <a:latin typeface="Arial" charset="0"/>
              </a:defRPr>
            </a:lvl8pPr>
            <a:lvl9pPr marL="4108102" indent="-241653" eaLnBrk="0" fontAlgn="base" hangingPunct="0">
              <a:spcBef>
                <a:spcPct val="0"/>
              </a:spcBef>
              <a:spcAft>
                <a:spcPct val="0"/>
              </a:spcAft>
              <a:defRPr sz="2500">
                <a:solidFill>
                  <a:schemeClr val="bg1"/>
                </a:solidFill>
                <a:latin typeface="Arial" charset="0"/>
              </a:defRPr>
            </a:lvl9pPr>
          </a:lstStyle>
          <a:p>
            <a:pPr eaLnBrk="1" hangingPunct="1"/>
            <a:fld id="{19A972EB-9448-48B2-8510-297105E4832C}" type="slidenum">
              <a:rPr lang="en-US" altLang="en-US" sz="1300">
                <a:solidFill>
                  <a:schemeClr val="tx1"/>
                </a:solidFill>
              </a:rPr>
              <a:pPr eaLnBrk="1" hangingPunct="1"/>
              <a:t>3</a:t>
            </a:fld>
            <a:endParaRPr lang="en-US" altLang="en-US" sz="1300">
              <a:solidFill>
                <a:schemeClr val="tx1"/>
              </a:solidFill>
            </a:endParaRPr>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p:spPr>
        <p:txBody>
          <a:bodyPr/>
          <a:lstStyle/>
          <a:p>
            <a:r>
              <a:rPr lang="en-US" sz="1300" dirty="0"/>
              <a:t>What is Design?</a:t>
            </a:r>
          </a:p>
          <a:p>
            <a:r>
              <a:rPr lang="en-US" sz="1300" dirty="0"/>
              <a:t>The word “</a:t>
            </a:r>
            <a:r>
              <a:rPr lang="en-US" sz="1300" b="1" i="1" dirty="0"/>
              <a:t>design</a:t>
            </a:r>
            <a:r>
              <a:rPr lang="en-US" sz="1300" dirty="0"/>
              <a:t>” is often used as a generic term that refers to anything that was made by a conscious human effort.</a:t>
            </a:r>
          </a:p>
          <a:p>
            <a:endParaRPr lang="en-US" sz="1300" b="1" i="1" dirty="0"/>
          </a:p>
          <a:p>
            <a:r>
              <a:rPr lang="en-US" sz="1300" b="1" i="1" dirty="0"/>
              <a:t>Design </a:t>
            </a:r>
            <a:r>
              <a:rPr lang="en-US" sz="1300" dirty="0"/>
              <a:t>is also a process that is used to systematically solve problems.</a:t>
            </a:r>
          </a:p>
          <a:p>
            <a:endParaRPr lang="en-US" sz="1300" i="1" dirty="0"/>
          </a:p>
          <a:p>
            <a:r>
              <a:rPr lang="en-US" sz="1300" i="1" dirty="0"/>
              <a:t>A </a:t>
            </a:r>
            <a:r>
              <a:rPr lang="en-US" sz="1300" b="1" i="1" dirty="0"/>
              <a:t>design process </a:t>
            </a:r>
            <a:r>
              <a:rPr lang="en-US" sz="1300" i="1" dirty="0"/>
              <a:t>is a systematic problem-solving strategy, with criteria and constraints, used to develop many possible solutions to solve or satisfy human needs or wants and to  narrow down the possible solutions to one final choice.</a:t>
            </a:r>
          </a:p>
          <a:p>
            <a:r>
              <a:rPr lang="en-US" sz="1300" dirty="0"/>
              <a:t>– ITEA Standards for Technological Literacy</a:t>
            </a:r>
            <a:endParaRPr lang="en-US" altLang="en-US" sz="800" i="1" dirty="0">
              <a:solidFill>
                <a:srgbClr val="A5002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5338A7-6B32-4B9B-8BBF-1CC6B9B1525D}" type="datetimeFigureOut">
              <a:rPr lang="en-US" smtClean="0"/>
              <a:t>10/31/2013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19C55A-ED83-431B-8A0A-7C2986E14F43}" type="slidenum">
              <a:rPr lang="en-US" smtClean="0"/>
              <a:t>‹#›</a:t>
            </a:fld>
            <a:endParaRPr lang="en-US"/>
          </a:p>
        </p:txBody>
      </p:sp>
    </p:spTree>
    <p:extLst>
      <p:ext uri="{BB962C8B-B14F-4D97-AF65-F5344CB8AC3E}">
        <p14:creationId xmlns:p14="http://schemas.microsoft.com/office/powerpoint/2010/main" val="2322660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5338A7-6B32-4B9B-8BBF-1CC6B9B1525D}" type="datetimeFigureOut">
              <a:rPr lang="en-US" smtClean="0"/>
              <a:t>10/31/2013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19C55A-ED83-431B-8A0A-7C2986E14F43}" type="slidenum">
              <a:rPr lang="en-US" smtClean="0"/>
              <a:t>‹#›</a:t>
            </a:fld>
            <a:endParaRPr lang="en-US"/>
          </a:p>
        </p:txBody>
      </p:sp>
    </p:spTree>
    <p:extLst>
      <p:ext uri="{BB962C8B-B14F-4D97-AF65-F5344CB8AC3E}">
        <p14:creationId xmlns:p14="http://schemas.microsoft.com/office/powerpoint/2010/main" val="661249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5338A7-6B32-4B9B-8BBF-1CC6B9B1525D}" type="datetimeFigureOut">
              <a:rPr lang="en-US" smtClean="0"/>
              <a:t>10/31/2013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19C55A-ED83-431B-8A0A-7C2986E14F43}" type="slidenum">
              <a:rPr lang="en-US" smtClean="0"/>
              <a:t>‹#›</a:t>
            </a:fld>
            <a:endParaRPr lang="en-US"/>
          </a:p>
        </p:txBody>
      </p:sp>
    </p:spTree>
    <p:extLst>
      <p:ext uri="{BB962C8B-B14F-4D97-AF65-F5344CB8AC3E}">
        <p14:creationId xmlns:p14="http://schemas.microsoft.com/office/powerpoint/2010/main" val="2462316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5338A7-6B32-4B9B-8BBF-1CC6B9B1525D}" type="datetimeFigureOut">
              <a:rPr lang="en-US" smtClean="0"/>
              <a:t>10/31/2013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19C55A-ED83-431B-8A0A-7C2986E14F43}" type="slidenum">
              <a:rPr lang="en-US" smtClean="0"/>
              <a:t>‹#›</a:t>
            </a:fld>
            <a:endParaRPr lang="en-US"/>
          </a:p>
        </p:txBody>
      </p:sp>
    </p:spTree>
    <p:extLst>
      <p:ext uri="{BB962C8B-B14F-4D97-AF65-F5344CB8AC3E}">
        <p14:creationId xmlns:p14="http://schemas.microsoft.com/office/powerpoint/2010/main" val="1797165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5338A7-6B32-4B9B-8BBF-1CC6B9B1525D}" type="datetimeFigureOut">
              <a:rPr lang="en-US" smtClean="0"/>
              <a:t>10/31/2013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19C55A-ED83-431B-8A0A-7C2986E14F43}" type="slidenum">
              <a:rPr lang="en-US" smtClean="0"/>
              <a:t>‹#›</a:t>
            </a:fld>
            <a:endParaRPr lang="en-US"/>
          </a:p>
        </p:txBody>
      </p:sp>
    </p:spTree>
    <p:extLst>
      <p:ext uri="{BB962C8B-B14F-4D97-AF65-F5344CB8AC3E}">
        <p14:creationId xmlns:p14="http://schemas.microsoft.com/office/powerpoint/2010/main" val="3031135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5338A7-6B32-4B9B-8BBF-1CC6B9B1525D}" type="datetimeFigureOut">
              <a:rPr lang="en-US" smtClean="0"/>
              <a:t>10/31/2013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19C55A-ED83-431B-8A0A-7C2986E14F43}" type="slidenum">
              <a:rPr lang="en-US" smtClean="0"/>
              <a:t>‹#›</a:t>
            </a:fld>
            <a:endParaRPr lang="en-US"/>
          </a:p>
        </p:txBody>
      </p:sp>
    </p:spTree>
    <p:extLst>
      <p:ext uri="{BB962C8B-B14F-4D97-AF65-F5344CB8AC3E}">
        <p14:creationId xmlns:p14="http://schemas.microsoft.com/office/powerpoint/2010/main" val="325628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5338A7-6B32-4B9B-8BBF-1CC6B9B1525D}" type="datetimeFigureOut">
              <a:rPr lang="en-US" smtClean="0"/>
              <a:t>10/31/2013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19C55A-ED83-431B-8A0A-7C2986E14F43}" type="slidenum">
              <a:rPr lang="en-US" smtClean="0"/>
              <a:t>‹#›</a:t>
            </a:fld>
            <a:endParaRPr lang="en-US"/>
          </a:p>
        </p:txBody>
      </p:sp>
    </p:spTree>
    <p:extLst>
      <p:ext uri="{BB962C8B-B14F-4D97-AF65-F5344CB8AC3E}">
        <p14:creationId xmlns:p14="http://schemas.microsoft.com/office/powerpoint/2010/main" val="4266334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5338A7-6B32-4B9B-8BBF-1CC6B9B1525D}" type="datetimeFigureOut">
              <a:rPr lang="en-US" smtClean="0"/>
              <a:t>10/31/2013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19C55A-ED83-431B-8A0A-7C2986E14F43}" type="slidenum">
              <a:rPr lang="en-US" smtClean="0"/>
              <a:t>‹#›</a:t>
            </a:fld>
            <a:endParaRPr lang="en-US"/>
          </a:p>
        </p:txBody>
      </p:sp>
    </p:spTree>
    <p:extLst>
      <p:ext uri="{BB962C8B-B14F-4D97-AF65-F5344CB8AC3E}">
        <p14:creationId xmlns:p14="http://schemas.microsoft.com/office/powerpoint/2010/main" val="3534185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5338A7-6B32-4B9B-8BBF-1CC6B9B1525D}" type="datetimeFigureOut">
              <a:rPr lang="en-US" smtClean="0"/>
              <a:t>10/31/2013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19C55A-ED83-431B-8A0A-7C2986E14F43}" type="slidenum">
              <a:rPr lang="en-US" smtClean="0"/>
              <a:t>‹#›</a:t>
            </a:fld>
            <a:endParaRPr lang="en-US"/>
          </a:p>
        </p:txBody>
      </p:sp>
    </p:spTree>
    <p:extLst>
      <p:ext uri="{BB962C8B-B14F-4D97-AF65-F5344CB8AC3E}">
        <p14:creationId xmlns:p14="http://schemas.microsoft.com/office/powerpoint/2010/main" val="3786829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5338A7-6B32-4B9B-8BBF-1CC6B9B1525D}" type="datetimeFigureOut">
              <a:rPr lang="en-US" smtClean="0"/>
              <a:t>10/31/2013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19C55A-ED83-431B-8A0A-7C2986E14F43}" type="slidenum">
              <a:rPr lang="en-US" smtClean="0"/>
              <a:t>‹#›</a:t>
            </a:fld>
            <a:endParaRPr lang="en-US"/>
          </a:p>
        </p:txBody>
      </p:sp>
    </p:spTree>
    <p:extLst>
      <p:ext uri="{BB962C8B-B14F-4D97-AF65-F5344CB8AC3E}">
        <p14:creationId xmlns:p14="http://schemas.microsoft.com/office/powerpoint/2010/main" val="2279639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5338A7-6B32-4B9B-8BBF-1CC6B9B1525D}" type="datetimeFigureOut">
              <a:rPr lang="en-US" smtClean="0"/>
              <a:t>10/31/2013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19C55A-ED83-431B-8A0A-7C2986E14F43}" type="slidenum">
              <a:rPr lang="en-US" smtClean="0"/>
              <a:t>‹#›</a:t>
            </a:fld>
            <a:endParaRPr lang="en-US"/>
          </a:p>
        </p:txBody>
      </p:sp>
    </p:spTree>
    <p:extLst>
      <p:ext uri="{BB962C8B-B14F-4D97-AF65-F5344CB8AC3E}">
        <p14:creationId xmlns:p14="http://schemas.microsoft.com/office/powerpoint/2010/main" val="873921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5338A7-6B32-4B9B-8BBF-1CC6B9B1525D}" type="datetimeFigureOut">
              <a:rPr lang="en-US" smtClean="0"/>
              <a:t>10/31/2013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19C55A-ED83-431B-8A0A-7C2986E14F43}" type="slidenum">
              <a:rPr lang="en-US" smtClean="0"/>
              <a:t>‹#›</a:t>
            </a:fld>
            <a:endParaRPr lang="en-US"/>
          </a:p>
        </p:txBody>
      </p:sp>
    </p:spTree>
    <p:extLst>
      <p:ext uri="{BB962C8B-B14F-4D97-AF65-F5344CB8AC3E}">
        <p14:creationId xmlns:p14="http://schemas.microsoft.com/office/powerpoint/2010/main" val="187712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teea.org/"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2.jpeg"/><Relationship Id="rId4" Type="http://schemas.openxmlformats.org/officeDocument/2006/relationships/image" Target="../media/image1.gif"/></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2.jpeg"/><Relationship Id="rId5" Type="http://schemas.openxmlformats.org/officeDocument/2006/relationships/image" Target="../media/image1.gif"/><Relationship Id="rId4" Type="http://schemas.openxmlformats.org/officeDocument/2006/relationships/hyperlink" Target="http://www.iteea.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23220"/>
          </a:xfrm>
        </p:spPr>
        <p:txBody>
          <a:bodyPr anchor="t" anchorCtr="0">
            <a:spAutoFit/>
          </a:bodyPr>
          <a:lstStyle/>
          <a:p>
            <a:r>
              <a:rPr lang="en-US" sz="2800" b="1" dirty="0" smtClean="0"/>
              <a:t>Design Concepts &amp; Engineering Principles </a:t>
            </a:r>
            <a:endParaRPr lang="en-US" sz="2800" dirty="0"/>
          </a:p>
        </p:txBody>
      </p:sp>
      <p:sp>
        <p:nvSpPr>
          <p:cNvPr id="3" name="Rectangle 2"/>
          <p:cNvSpPr/>
          <p:nvPr/>
        </p:nvSpPr>
        <p:spPr>
          <a:xfrm>
            <a:off x="0" y="5278874"/>
            <a:ext cx="5572125" cy="1415772"/>
          </a:xfrm>
          <a:prstGeom prst="rect">
            <a:avLst/>
          </a:prstGeom>
        </p:spPr>
        <p:txBody>
          <a:bodyPr wrap="square">
            <a:spAutoFit/>
          </a:bodyPr>
          <a:lstStyle/>
          <a:p>
            <a:pPr algn="ctr"/>
            <a:r>
              <a:rPr lang="en-US" sz="1600" b="1" u="sng" dirty="0" smtClean="0"/>
              <a:t>Design </a:t>
            </a:r>
            <a:r>
              <a:rPr lang="en-US" sz="1600" b="1" u="sng" dirty="0"/>
              <a:t>concepts and engineering principles did you employ</a:t>
            </a:r>
            <a:endParaRPr lang="en-US" sz="1600" u="sng" dirty="0" smtClean="0"/>
          </a:p>
          <a:p>
            <a:pPr marL="171450" indent="-171450">
              <a:buFont typeface="Arial" panose="020B0604020202020204" pitchFamily="34" charset="0"/>
              <a:buChar char="•"/>
            </a:pPr>
            <a:r>
              <a:rPr lang="en-US" sz="1400" dirty="0" err="1" smtClean="0"/>
              <a:t>Edisonian</a:t>
            </a:r>
            <a:r>
              <a:rPr lang="en-US" sz="1400" dirty="0" smtClean="0"/>
              <a:t> </a:t>
            </a:r>
            <a:r>
              <a:rPr lang="en-US" sz="1400" dirty="0"/>
              <a:t>Approach –large matrix of samples, trial and </a:t>
            </a:r>
            <a:r>
              <a:rPr lang="en-US" sz="1400" dirty="0" smtClean="0"/>
              <a:t>error </a:t>
            </a:r>
          </a:p>
          <a:p>
            <a:pPr marL="171450" indent="-171450">
              <a:buFont typeface="Arial" panose="020B0604020202020204" pitchFamily="34" charset="0"/>
              <a:buChar char="•"/>
            </a:pPr>
            <a:r>
              <a:rPr lang="en-US" sz="1400" dirty="0" smtClean="0"/>
              <a:t>Improvise</a:t>
            </a:r>
          </a:p>
          <a:p>
            <a:pPr marL="171450" indent="-171450">
              <a:buFont typeface="Arial" panose="020B0604020202020204" pitchFamily="34" charset="0"/>
              <a:buChar char="•"/>
              <a:tabLst>
                <a:tab pos="2286000" algn="l"/>
              </a:tabLst>
            </a:pPr>
            <a:r>
              <a:rPr lang="en-US" sz="1400" dirty="0" smtClean="0"/>
              <a:t>Project </a:t>
            </a:r>
            <a:r>
              <a:rPr lang="en-US" sz="1400" dirty="0" smtClean="0"/>
              <a:t>Charter	GANTT </a:t>
            </a:r>
            <a:r>
              <a:rPr lang="en-US" sz="1400" dirty="0" smtClean="0"/>
              <a:t>Chart</a:t>
            </a:r>
          </a:p>
          <a:p>
            <a:pPr marL="171450" indent="-171450">
              <a:buFont typeface="Arial" panose="020B0604020202020204" pitchFamily="34" charset="0"/>
              <a:buChar char="•"/>
              <a:tabLst>
                <a:tab pos="2286000" algn="l"/>
              </a:tabLst>
            </a:pPr>
            <a:r>
              <a:rPr lang="en-US" sz="1400" dirty="0" smtClean="0"/>
              <a:t>Critical Paths </a:t>
            </a:r>
            <a:r>
              <a:rPr lang="en-US" sz="1400" dirty="0" smtClean="0"/>
              <a:t>	PERT </a:t>
            </a:r>
            <a:r>
              <a:rPr lang="en-US" sz="1400" dirty="0" smtClean="0"/>
              <a:t>Charts</a:t>
            </a:r>
          </a:p>
          <a:p>
            <a:pPr marL="171450" indent="-171450">
              <a:buFont typeface="Arial" panose="020B0604020202020204" pitchFamily="34" charset="0"/>
              <a:buChar char="•"/>
              <a:tabLst>
                <a:tab pos="2286000" algn="l"/>
              </a:tabLst>
            </a:pPr>
            <a:r>
              <a:rPr lang="en-US" sz="1400" dirty="0" smtClean="0"/>
              <a:t>10-Stage Design </a:t>
            </a:r>
          </a:p>
        </p:txBody>
      </p:sp>
      <p:pic>
        <p:nvPicPr>
          <p:cNvPr id="1026" name="Picture 2" descr="http://www.iteea.org/images/ITEEAlogo.gif">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3325" y="4695825"/>
            <a:ext cx="1590675" cy="58102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iteea.org/images/EbD%20Logo.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9925" y="5305425"/>
            <a:ext cx="2057400" cy="155257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0" y="558493"/>
            <a:ext cx="9144000" cy="3939540"/>
          </a:xfrm>
          <a:prstGeom prst="rect">
            <a:avLst/>
          </a:prstGeom>
        </p:spPr>
        <p:txBody>
          <a:bodyPr wrap="square">
            <a:spAutoFit/>
          </a:bodyPr>
          <a:lstStyle/>
          <a:p>
            <a:r>
              <a:rPr lang="en-US" sz="1400" dirty="0" smtClean="0"/>
              <a:t>In </a:t>
            </a:r>
            <a:r>
              <a:rPr lang="en-US" sz="1400" dirty="0"/>
              <a:t>order to highlight the design content of each project, the final reports </a:t>
            </a:r>
            <a:r>
              <a:rPr lang="en-US" sz="1400" dirty="0" smtClean="0"/>
              <a:t>will </a:t>
            </a:r>
            <a:r>
              <a:rPr lang="en-US" sz="1400" dirty="0"/>
              <a:t>be required to include a section that addresses the following questions: </a:t>
            </a:r>
            <a:endParaRPr lang="en-US" sz="1400" dirty="0" smtClean="0"/>
          </a:p>
          <a:p>
            <a:r>
              <a:rPr lang="en-US" sz="1400" dirty="0"/>
              <a:t> </a:t>
            </a:r>
          </a:p>
          <a:p>
            <a:pPr lvl="0"/>
            <a:r>
              <a:rPr lang="en-US" sz="1400" b="1" dirty="0" smtClean="0"/>
              <a:t>1)  What </a:t>
            </a:r>
            <a:r>
              <a:rPr lang="en-US" sz="1400" b="1" dirty="0"/>
              <a:t>was the open-ended design problem or goal that you addressed;</a:t>
            </a:r>
            <a:endParaRPr lang="en-US" sz="1400" dirty="0"/>
          </a:p>
          <a:p>
            <a:r>
              <a:rPr lang="en-US" sz="1100" i="1" dirty="0" smtClean="0"/>
              <a:t>Develop/design </a:t>
            </a:r>
            <a:r>
              <a:rPr lang="en-US" sz="1100" i="1" dirty="0"/>
              <a:t>a biologically-compatible, flexible, robust coating to stop the plasticizer DEHP from leaching out </a:t>
            </a:r>
            <a:r>
              <a:rPr lang="en-US" sz="1100" i="1" dirty="0" smtClean="0"/>
              <a:t>of </a:t>
            </a:r>
            <a:r>
              <a:rPr lang="en-US" sz="1100" i="1" dirty="0"/>
              <a:t>PVC biomedical materials (e.g. plasma bags and IV-tubes</a:t>
            </a:r>
            <a:r>
              <a:rPr lang="en-US" sz="1100" i="1" dirty="0" smtClean="0"/>
              <a:t>).</a:t>
            </a:r>
          </a:p>
          <a:p>
            <a:r>
              <a:rPr lang="en-US" sz="1400" b="1" dirty="0" smtClean="0"/>
              <a:t>2)  Describe </a:t>
            </a:r>
            <a:r>
              <a:rPr lang="en-US" sz="1400" b="1" dirty="0"/>
              <a:t>in detail the system, component, or process that you designed to solve the problem or accomplish the goal;</a:t>
            </a:r>
            <a:endParaRPr lang="en-US" sz="1400" dirty="0"/>
          </a:p>
          <a:p>
            <a:r>
              <a:rPr lang="en-US" sz="1100" i="1" dirty="0"/>
              <a:t>Developed process to measure DEHP leaching from PVC – used UV-Vis to look at DEHP go into aqueous solution from immersed PVC.  Made a matrix of coatings on PVC.  Tested each coating to find the best, then optimized the coatings parameters through different thicknesses, annealing, RF and plasma treatments etc.</a:t>
            </a:r>
            <a:endParaRPr lang="en-US" sz="1100" dirty="0"/>
          </a:p>
          <a:p>
            <a:r>
              <a:rPr lang="en-US" sz="1400" b="1" dirty="0" smtClean="0"/>
              <a:t>3)  What </a:t>
            </a:r>
            <a:r>
              <a:rPr lang="en-US" sz="1400" b="1" dirty="0"/>
              <a:t>design concepts and engineering principles did you employ;</a:t>
            </a:r>
            <a:endParaRPr lang="en-US" sz="1400" dirty="0"/>
          </a:p>
          <a:p>
            <a:r>
              <a:rPr lang="en-US" sz="1100" i="1" dirty="0" err="1"/>
              <a:t>Edisonian</a:t>
            </a:r>
            <a:r>
              <a:rPr lang="en-US" sz="1100" i="1" dirty="0"/>
              <a:t> Approach –large matrix of samples, trial and error; Improvise;  Project Charter, GANTT Chart; Critical Paths, PERT Charts; 10-Stage Design; ITEA- Design </a:t>
            </a:r>
            <a:r>
              <a:rPr lang="en-US" sz="1100" i="1" dirty="0" smtClean="0"/>
              <a:t>Process</a:t>
            </a:r>
            <a:endParaRPr lang="en-US" sz="1100" dirty="0"/>
          </a:p>
          <a:p>
            <a:pPr lvl="0"/>
            <a:r>
              <a:rPr lang="en-US" sz="1400" b="1" dirty="0" smtClean="0"/>
              <a:t>4)  What </a:t>
            </a:r>
            <a:r>
              <a:rPr lang="en-US" sz="1400" b="1" dirty="0"/>
              <a:t>realistic constraints were included;</a:t>
            </a:r>
            <a:endParaRPr lang="en-US" sz="1400" dirty="0"/>
          </a:p>
          <a:p>
            <a:r>
              <a:rPr lang="en-US" sz="1400" i="1" dirty="0"/>
              <a:t>E</a:t>
            </a:r>
            <a:r>
              <a:rPr lang="en-US" sz="1100" i="1" dirty="0"/>
              <a:t>conomic,  Environmental,  Sustainability,  Manufacturability,  Ethical,  Health and Safety,  Social,  Political</a:t>
            </a:r>
            <a:r>
              <a:rPr lang="en-US" sz="1100" i="1" dirty="0" smtClean="0"/>
              <a:t>:</a:t>
            </a:r>
            <a:endParaRPr lang="en-US" sz="1100" dirty="0"/>
          </a:p>
          <a:p>
            <a:pPr lvl="0"/>
            <a:r>
              <a:rPr lang="en-US" sz="1400" b="1" dirty="0" smtClean="0"/>
              <a:t>5)  How </a:t>
            </a:r>
            <a:r>
              <a:rPr lang="en-US" sz="1400" b="1" dirty="0"/>
              <a:t>did you make use of mathematical modeling or simulation; and </a:t>
            </a:r>
            <a:endParaRPr lang="en-US" sz="1400" dirty="0"/>
          </a:p>
          <a:p>
            <a:r>
              <a:rPr lang="en-US" sz="1100" i="1" dirty="0" err="1"/>
              <a:t>Matlab</a:t>
            </a:r>
            <a:r>
              <a:rPr lang="en-US" sz="1100" i="1" dirty="0"/>
              <a:t>, </a:t>
            </a:r>
            <a:r>
              <a:rPr lang="en-US" sz="1100" i="1" dirty="0" err="1"/>
              <a:t>Mathematica</a:t>
            </a:r>
            <a:r>
              <a:rPr lang="en-US" sz="1100" i="1" dirty="0"/>
              <a:t>, L-EDIT, Spice; COMSOL </a:t>
            </a:r>
            <a:r>
              <a:rPr lang="en-US" sz="1100" i="1" dirty="0" err="1"/>
              <a:t>Multiphysics</a:t>
            </a:r>
            <a:r>
              <a:rPr lang="en-US" sz="1100" i="1" dirty="0"/>
              <a:t>, Monte Carlo; Mechanical drawing software I-DEAS, Finite Difference and Finite Element Analysis (FEA); ANSYS, Computational Fluid Dynamics (CFD);  PHOENIX and SYNOW for Supernovae </a:t>
            </a:r>
            <a:r>
              <a:rPr lang="en-US" sz="1100" b="1" dirty="0"/>
              <a:t> </a:t>
            </a:r>
            <a:endParaRPr lang="en-US" sz="1100" dirty="0"/>
          </a:p>
          <a:p>
            <a:pPr lvl="0"/>
            <a:r>
              <a:rPr lang="en-US" sz="1400" b="1" dirty="0" smtClean="0"/>
              <a:t>6)  How </a:t>
            </a:r>
            <a:r>
              <a:rPr lang="en-US" sz="1400" b="1" dirty="0"/>
              <a:t>was your creativity expressed in your project?</a:t>
            </a:r>
            <a:endParaRPr lang="en-US" sz="1400" dirty="0"/>
          </a:p>
          <a:p>
            <a:r>
              <a:rPr lang="en-US" sz="1100" i="1" dirty="0"/>
              <a:t>Built many prototypes, developed new procedures, new modeling techniques, developed new fitting software  …</a:t>
            </a:r>
            <a:endParaRPr lang="en-US" sz="1100" dirty="0"/>
          </a:p>
        </p:txBody>
      </p:sp>
    </p:spTree>
    <p:extLst>
      <p:ext uri="{BB962C8B-B14F-4D97-AF65-F5344CB8AC3E}">
        <p14:creationId xmlns:p14="http://schemas.microsoft.com/office/powerpoint/2010/main" val="1006898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9111" t="1804" r="9456" b="8139"/>
          <a:stretch/>
        </p:blipFill>
        <p:spPr bwMode="auto">
          <a:xfrm>
            <a:off x="4012449" y="-1"/>
            <a:ext cx="5104264" cy="6884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0" y="0"/>
            <a:ext cx="3753134" cy="1200329"/>
          </a:xfrm>
        </p:spPr>
        <p:txBody>
          <a:bodyPr wrap="square" anchor="t" anchorCtr="0">
            <a:spAutoFit/>
          </a:bodyPr>
          <a:lstStyle/>
          <a:p>
            <a:pPr algn="l"/>
            <a:r>
              <a:rPr lang="en-US" sz="3600" b="1" dirty="0" smtClean="0"/>
              <a:t>10-Stage Design –</a:t>
            </a:r>
            <a:r>
              <a:rPr lang="en-US" sz="3600" b="1" i="1" dirty="0" smtClean="0"/>
              <a:t>OU AME 4163</a:t>
            </a:r>
            <a:endParaRPr lang="en-US" sz="3600" i="1" dirty="0"/>
          </a:p>
        </p:txBody>
      </p:sp>
      <p:sp>
        <p:nvSpPr>
          <p:cNvPr id="3" name="TextBox 2"/>
          <p:cNvSpPr txBox="1"/>
          <p:nvPr/>
        </p:nvSpPr>
        <p:spPr>
          <a:xfrm>
            <a:off x="0" y="3494964"/>
            <a:ext cx="3930555" cy="1477328"/>
          </a:xfrm>
          <a:prstGeom prst="rect">
            <a:avLst/>
          </a:prstGeom>
          <a:noFill/>
        </p:spPr>
        <p:txBody>
          <a:bodyPr wrap="square" rtlCol="0">
            <a:spAutoFit/>
          </a:bodyPr>
          <a:lstStyle/>
          <a:p>
            <a:r>
              <a:rPr lang="en-US" b="1" i="1" dirty="0" smtClean="0"/>
              <a:t>AME4163 Design Process</a:t>
            </a:r>
          </a:p>
          <a:p>
            <a:r>
              <a:rPr lang="en-US" dirty="0" smtClean="0"/>
              <a:t>From:</a:t>
            </a:r>
            <a:endParaRPr lang="en-US" dirty="0"/>
          </a:p>
          <a:p>
            <a:r>
              <a:rPr lang="en-US" b="1" dirty="0" smtClean="0"/>
              <a:t>AME 4163 Principles of Design</a:t>
            </a:r>
          </a:p>
          <a:p>
            <a:r>
              <a:rPr lang="en-US" b="1" dirty="0" smtClean="0"/>
              <a:t> –Engineering design process  </a:t>
            </a:r>
          </a:p>
          <a:p>
            <a:r>
              <a:rPr lang="en-US" dirty="0" smtClean="0"/>
              <a:t>August 21,2013,  </a:t>
            </a:r>
            <a:r>
              <a:rPr lang="en-US" dirty="0" err="1" smtClean="0"/>
              <a:t>Zahed</a:t>
            </a:r>
            <a:r>
              <a:rPr lang="en-US" dirty="0" smtClean="0"/>
              <a:t> </a:t>
            </a:r>
            <a:r>
              <a:rPr lang="en-US" dirty="0" err="1" smtClean="0"/>
              <a:t>Siddique</a:t>
            </a:r>
            <a:endParaRPr lang="en-US" dirty="0"/>
          </a:p>
        </p:txBody>
      </p:sp>
    </p:spTree>
    <p:extLst>
      <p:ext uri="{BB962C8B-B14F-4D97-AF65-F5344CB8AC3E}">
        <p14:creationId xmlns:p14="http://schemas.microsoft.com/office/powerpoint/2010/main" val="1469428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7" name="Picture 2" descr="Design_Process_Logo"/>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75742" y="2129051"/>
            <a:ext cx="4150148" cy="4140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8" name="Text Box 3"/>
          <p:cNvSpPr txBox="1">
            <a:spLocks noChangeArrowheads="1"/>
          </p:cNvSpPr>
          <p:nvPr/>
        </p:nvSpPr>
        <p:spPr bwMode="auto">
          <a:xfrm>
            <a:off x="-27296" y="762000"/>
            <a:ext cx="5016500" cy="4025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579438" indent="-579438" eaLnBrk="0" hangingPunct="0">
              <a:defRPr sz="2400">
                <a:solidFill>
                  <a:schemeClr val="bg1"/>
                </a:solidFill>
                <a:latin typeface="Arial" charset="0"/>
              </a:defRPr>
            </a:lvl1pPr>
            <a:lvl2pPr marL="1036638" indent="-342900" eaLnBrk="0" hangingPunct="0">
              <a:defRPr sz="2400">
                <a:solidFill>
                  <a:schemeClr val="bg1"/>
                </a:solidFill>
                <a:latin typeface="Arial" charset="0"/>
              </a:defRPr>
            </a:lvl2pPr>
            <a:lvl3pPr marL="1493838" indent="-342900" eaLnBrk="0" hangingPunct="0">
              <a:defRPr sz="2400">
                <a:solidFill>
                  <a:schemeClr val="bg1"/>
                </a:solidFill>
                <a:latin typeface="Arial" charset="0"/>
              </a:defRPr>
            </a:lvl3pPr>
            <a:lvl4pPr marL="1951038" indent="-342900" eaLnBrk="0" hangingPunct="0">
              <a:defRPr sz="2400">
                <a:solidFill>
                  <a:schemeClr val="bg1"/>
                </a:solidFill>
                <a:latin typeface="Arial" charset="0"/>
              </a:defRPr>
            </a:lvl4pPr>
            <a:lvl5pPr marL="2408238" indent="-342900" eaLnBrk="0" hangingPunct="0">
              <a:defRPr sz="2400">
                <a:solidFill>
                  <a:schemeClr val="bg1"/>
                </a:solidFill>
                <a:latin typeface="Arial" charset="0"/>
              </a:defRPr>
            </a:lvl5pPr>
            <a:lvl6pPr marL="2865438" indent="-342900" eaLnBrk="0" fontAlgn="base" hangingPunct="0">
              <a:spcBef>
                <a:spcPct val="0"/>
              </a:spcBef>
              <a:spcAft>
                <a:spcPct val="0"/>
              </a:spcAft>
              <a:defRPr sz="2400">
                <a:solidFill>
                  <a:schemeClr val="bg1"/>
                </a:solidFill>
                <a:latin typeface="Arial" charset="0"/>
              </a:defRPr>
            </a:lvl6pPr>
            <a:lvl7pPr marL="3322638" indent="-342900" eaLnBrk="0" fontAlgn="base" hangingPunct="0">
              <a:spcBef>
                <a:spcPct val="0"/>
              </a:spcBef>
              <a:spcAft>
                <a:spcPct val="0"/>
              </a:spcAft>
              <a:defRPr sz="2400">
                <a:solidFill>
                  <a:schemeClr val="bg1"/>
                </a:solidFill>
                <a:latin typeface="Arial" charset="0"/>
              </a:defRPr>
            </a:lvl7pPr>
            <a:lvl8pPr marL="3779838" indent="-342900" eaLnBrk="0" fontAlgn="base" hangingPunct="0">
              <a:spcBef>
                <a:spcPct val="0"/>
              </a:spcBef>
              <a:spcAft>
                <a:spcPct val="0"/>
              </a:spcAft>
              <a:defRPr sz="2400">
                <a:solidFill>
                  <a:schemeClr val="bg1"/>
                </a:solidFill>
                <a:latin typeface="Arial" charset="0"/>
              </a:defRPr>
            </a:lvl8pPr>
            <a:lvl9pPr marL="4237038" indent="-342900" eaLnBrk="0" fontAlgn="base" hangingPunct="0">
              <a:spcBef>
                <a:spcPct val="0"/>
              </a:spcBef>
              <a:spcAft>
                <a:spcPct val="0"/>
              </a:spcAft>
              <a:defRPr sz="2400">
                <a:solidFill>
                  <a:schemeClr val="bg1"/>
                </a:solidFill>
                <a:latin typeface="Arial" charset="0"/>
              </a:defRPr>
            </a:lvl9pPr>
          </a:lstStyle>
          <a:p>
            <a:pPr marL="344488" indent="-344488">
              <a:spcBef>
                <a:spcPct val="20000"/>
              </a:spcBef>
              <a:buFontTx/>
              <a:buAutoNum type="arabicPeriod"/>
            </a:pPr>
            <a:r>
              <a:rPr lang="en-US" altLang="en-US" sz="1800" b="1" dirty="0" smtClean="0">
                <a:solidFill>
                  <a:schemeClr val="tx1"/>
                </a:solidFill>
              </a:rPr>
              <a:t>Define the Problem</a:t>
            </a:r>
            <a:endParaRPr lang="en-US" altLang="en-US" sz="1800" b="1" dirty="0">
              <a:solidFill>
                <a:schemeClr val="tx1"/>
              </a:solidFill>
            </a:endParaRPr>
          </a:p>
          <a:p>
            <a:pPr marL="344488" indent="-344488">
              <a:spcBef>
                <a:spcPct val="20000"/>
              </a:spcBef>
              <a:buFontTx/>
              <a:buAutoNum type="arabicPeriod"/>
            </a:pPr>
            <a:r>
              <a:rPr lang="en-US" altLang="en-US" sz="1800" i="1" dirty="0">
                <a:solidFill>
                  <a:schemeClr val="tx1"/>
                </a:solidFill>
              </a:rPr>
              <a:t>Brainstorm Possible Solutions</a:t>
            </a:r>
          </a:p>
          <a:p>
            <a:pPr marL="344488" indent="-344488">
              <a:spcBef>
                <a:spcPct val="20000"/>
              </a:spcBef>
              <a:buFontTx/>
              <a:buAutoNum type="arabicPeriod"/>
            </a:pPr>
            <a:r>
              <a:rPr lang="en-US" altLang="en-US" sz="1800" i="1" dirty="0">
                <a:solidFill>
                  <a:schemeClr val="tx1"/>
                </a:solidFill>
              </a:rPr>
              <a:t>Research and Generate Ideas</a:t>
            </a:r>
          </a:p>
          <a:p>
            <a:pPr marL="344488" indent="-344488">
              <a:spcBef>
                <a:spcPct val="20000"/>
              </a:spcBef>
              <a:buFontTx/>
              <a:buAutoNum type="arabicPeriod"/>
            </a:pPr>
            <a:r>
              <a:rPr lang="en-US" altLang="en-US" sz="1800" i="1" dirty="0">
                <a:solidFill>
                  <a:schemeClr val="tx1"/>
                </a:solidFill>
              </a:rPr>
              <a:t>Identify Criteria and </a:t>
            </a:r>
            <a:r>
              <a:rPr lang="en-US" altLang="en-US" sz="1800" i="1" dirty="0" smtClean="0">
                <a:solidFill>
                  <a:schemeClr val="tx1"/>
                </a:solidFill>
              </a:rPr>
              <a:t>Constraints</a:t>
            </a:r>
            <a:endParaRPr lang="en-US" altLang="en-US" sz="1800" i="1" dirty="0">
              <a:solidFill>
                <a:schemeClr val="tx1"/>
              </a:solidFill>
            </a:endParaRPr>
          </a:p>
          <a:p>
            <a:pPr marL="344488" indent="-344488">
              <a:spcBef>
                <a:spcPct val="20000"/>
              </a:spcBef>
              <a:buFontTx/>
              <a:buAutoNum type="arabicPeriod"/>
            </a:pPr>
            <a:r>
              <a:rPr lang="en-US" altLang="en-US" sz="1800" i="1" dirty="0">
                <a:solidFill>
                  <a:schemeClr val="tx1"/>
                </a:solidFill>
              </a:rPr>
              <a:t>Explore Possibilities</a:t>
            </a:r>
          </a:p>
          <a:p>
            <a:pPr marL="344488" indent="-344488">
              <a:spcBef>
                <a:spcPct val="20000"/>
              </a:spcBef>
              <a:buFontTx/>
              <a:buAutoNum type="arabicPeriod"/>
            </a:pPr>
            <a:r>
              <a:rPr lang="en-US" altLang="en-US" sz="1800" b="1" dirty="0">
                <a:solidFill>
                  <a:schemeClr val="tx1"/>
                </a:solidFill>
              </a:rPr>
              <a:t>Select an Approach </a:t>
            </a:r>
          </a:p>
          <a:p>
            <a:pPr marL="344488" indent="-344488">
              <a:spcBef>
                <a:spcPct val="20000"/>
              </a:spcBef>
              <a:buFontTx/>
              <a:buAutoNum type="arabicPeriod"/>
            </a:pPr>
            <a:r>
              <a:rPr lang="en-US" altLang="en-US" sz="1800" b="1" dirty="0">
                <a:solidFill>
                  <a:schemeClr val="tx1"/>
                </a:solidFill>
              </a:rPr>
              <a:t>Develop a Design Proposal</a:t>
            </a:r>
          </a:p>
          <a:p>
            <a:pPr marL="344488" indent="-344488">
              <a:spcBef>
                <a:spcPct val="20000"/>
              </a:spcBef>
              <a:buFontTx/>
              <a:buAutoNum type="arabicPeriod"/>
            </a:pPr>
            <a:r>
              <a:rPr lang="en-US" altLang="en-US" sz="1800" i="1" dirty="0">
                <a:solidFill>
                  <a:schemeClr val="tx1"/>
                </a:solidFill>
              </a:rPr>
              <a:t>Make a Model or Prototype</a:t>
            </a:r>
          </a:p>
          <a:p>
            <a:pPr marL="344488" indent="-344488">
              <a:spcBef>
                <a:spcPct val="20000"/>
              </a:spcBef>
              <a:buFontTx/>
              <a:buAutoNum type="arabicPeriod"/>
            </a:pPr>
            <a:r>
              <a:rPr lang="en-US" altLang="en-US" sz="1800" i="1" dirty="0">
                <a:solidFill>
                  <a:schemeClr val="tx1"/>
                </a:solidFill>
              </a:rPr>
              <a:t>Test and Evaluate the Design </a:t>
            </a:r>
            <a:endParaRPr lang="en-US" altLang="en-US" sz="1800" i="1" dirty="0" smtClean="0">
              <a:solidFill>
                <a:schemeClr val="tx1"/>
              </a:solidFill>
            </a:endParaRPr>
          </a:p>
          <a:p>
            <a:pPr marL="344488" indent="-344488">
              <a:spcBef>
                <a:spcPct val="20000"/>
              </a:spcBef>
              <a:buFontTx/>
              <a:buAutoNum type="arabicPeriod"/>
            </a:pPr>
            <a:r>
              <a:rPr lang="en-US" altLang="en-US" sz="1800" i="1" dirty="0" smtClean="0">
                <a:solidFill>
                  <a:schemeClr val="tx1"/>
                </a:solidFill>
              </a:rPr>
              <a:t>Refine </a:t>
            </a:r>
            <a:r>
              <a:rPr lang="en-US" altLang="en-US" sz="1800" i="1" dirty="0">
                <a:solidFill>
                  <a:schemeClr val="tx1"/>
                </a:solidFill>
              </a:rPr>
              <a:t>the Design</a:t>
            </a:r>
          </a:p>
          <a:p>
            <a:pPr marL="344488" indent="-344488">
              <a:spcBef>
                <a:spcPct val="20000"/>
              </a:spcBef>
              <a:buFontTx/>
              <a:buAutoNum type="arabicPeriod"/>
            </a:pPr>
            <a:r>
              <a:rPr lang="en-US" altLang="en-US" sz="1800" b="1" dirty="0">
                <a:solidFill>
                  <a:schemeClr val="tx1"/>
                </a:solidFill>
              </a:rPr>
              <a:t>Create or Make Solution</a:t>
            </a:r>
          </a:p>
          <a:p>
            <a:pPr marL="344488" indent="-344488">
              <a:spcBef>
                <a:spcPct val="20000"/>
              </a:spcBef>
              <a:buFontTx/>
              <a:buAutoNum type="arabicPeriod"/>
            </a:pPr>
            <a:r>
              <a:rPr lang="en-US" altLang="en-US" sz="1800" u="sng" dirty="0">
                <a:solidFill>
                  <a:schemeClr val="tx1"/>
                </a:solidFill>
              </a:rPr>
              <a:t>Communicate </a:t>
            </a:r>
            <a:r>
              <a:rPr lang="en-US" altLang="en-US" sz="1800" u="sng" dirty="0" smtClean="0">
                <a:solidFill>
                  <a:schemeClr val="tx1"/>
                </a:solidFill>
              </a:rPr>
              <a:t>All </a:t>
            </a:r>
            <a:r>
              <a:rPr lang="en-US" altLang="en-US" sz="1800" u="sng" dirty="0">
                <a:solidFill>
                  <a:schemeClr val="tx1"/>
                </a:solidFill>
              </a:rPr>
              <a:t>Results</a:t>
            </a:r>
          </a:p>
        </p:txBody>
      </p:sp>
      <p:sp>
        <p:nvSpPr>
          <p:cNvPr id="33799" name="Rectangle 4"/>
          <p:cNvSpPr>
            <a:spLocks noChangeArrowheads="1"/>
          </p:cNvSpPr>
          <p:nvPr/>
        </p:nvSpPr>
        <p:spPr bwMode="auto">
          <a:xfrm>
            <a:off x="0" y="-81888"/>
            <a:ext cx="9067800" cy="617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sz="2400">
                <a:solidFill>
                  <a:schemeClr val="bg1"/>
                </a:solidFill>
                <a:latin typeface="Arial" charset="0"/>
              </a:defRPr>
            </a:lvl1pPr>
            <a:lvl2pPr marL="742950" indent="-285750" eaLnBrk="0" hangingPunct="0">
              <a:defRPr sz="2400">
                <a:solidFill>
                  <a:schemeClr val="bg1"/>
                </a:solidFill>
                <a:latin typeface="Arial" charset="0"/>
              </a:defRPr>
            </a:lvl2pPr>
            <a:lvl3pPr marL="1143000" indent="-228600" eaLnBrk="0" hangingPunct="0">
              <a:defRPr sz="2400">
                <a:solidFill>
                  <a:schemeClr val="bg1"/>
                </a:solidFill>
                <a:latin typeface="Arial" charset="0"/>
              </a:defRPr>
            </a:lvl3pPr>
            <a:lvl4pPr marL="1600200" indent="-228600" eaLnBrk="0" hangingPunct="0">
              <a:defRPr sz="2400">
                <a:solidFill>
                  <a:schemeClr val="bg1"/>
                </a:solidFill>
                <a:latin typeface="Arial" charset="0"/>
              </a:defRPr>
            </a:lvl4pPr>
            <a:lvl5pPr marL="2057400" indent="-228600" eaLnBrk="0" hangingPunct="0">
              <a:defRPr sz="2400">
                <a:solidFill>
                  <a:schemeClr val="bg1"/>
                </a:solidFill>
                <a:latin typeface="Arial" charset="0"/>
              </a:defRPr>
            </a:lvl5pPr>
            <a:lvl6pPr marL="2514600" indent="-228600" eaLnBrk="0" fontAlgn="base" hangingPunct="0">
              <a:spcBef>
                <a:spcPct val="0"/>
              </a:spcBef>
              <a:spcAft>
                <a:spcPct val="0"/>
              </a:spcAft>
              <a:defRPr sz="2400">
                <a:solidFill>
                  <a:schemeClr val="bg1"/>
                </a:solidFill>
                <a:latin typeface="Arial" charset="0"/>
              </a:defRPr>
            </a:lvl6pPr>
            <a:lvl7pPr marL="2971800" indent="-228600" eaLnBrk="0" fontAlgn="base" hangingPunct="0">
              <a:spcBef>
                <a:spcPct val="0"/>
              </a:spcBef>
              <a:spcAft>
                <a:spcPct val="0"/>
              </a:spcAft>
              <a:defRPr sz="2400">
                <a:solidFill>
                  <a:schemeClr val="bg1"/>
                </a:solidFill>
                <a:latin typeface="Arial" charset="0"/>
              </a:defRPr>
            </a:lvl7pPr>
            <a:lvl8pPr marL="3429000" indent="-228600" eaLnBrk="0" fontAlgn="base" hangingPunct="0">
              <a:spcBef>
                <a:spcPct val="0"/>
              </a:spcBef>
              <a:spcAft>
                <a:spcPct val="0"/>
              </a:spcAft>
              <a:defRPr sz="2400">
                <a:solidFill>
                  <a:schemeClr val="bg1"/>
                </a:solidFill>
                <a:latin typeface="Arial" charset="0"/>
              </a:defRPr>
            </a:lvl8pPr>
            <a:lvl9pPr marL="3886200" indent="-228600" eaLnBrk="0" fontAlgn="base" hangingPunct="0">
              <a:spcBef>
                <a:spcPct val="0"/>
              </a:spcBef>
              <a:spcAft>
                <a:spcPct val="0"/>
              </a:spcAft>
              <a:defRPr sz="2400">
                <a:solidFill>
                  <a:schemeClr val="bg1"/>
                </a:solidFill>
                <a:latin typeface="Arial" charset="0"/>
              </a:defRPr>
            </a:lvl9pPr>
          </a:lstStyle>
          <a:p>
            <a:pPr eaLnBrk="1" hangingPunct="1"/>
            <a:r>
              <a:rPr lang="en-US" altLang="en-US" sz="3200" b="1" dirty="0" smtClean="0">
                <a:solidFill>
                  <a:srgbClr val="0000FF"/>
                </a:solidFill>
                <a:cs typeface="Arial" charset="0"/>
              </a:rPr>
              <a:t>Engineering-Physics </a:t>
            </a:r>
            <a:r>
              <a:rPr lang="en-US" altLang="en-US" sz="3200" b="1" dirty="0" smtClean="0">
                <a:solidFill>
                  <a:srgbClr val="0000FF"/>
                </a:solidFill>
                <a:cs typeface="Arial" charset="0"/>
              </a:rPr>
              <a:t>Design </a:t>
            </a:r>
            <a:r>
              <a:rPr lang="en-US" altLang="en-US" sz="3200" b="1" dirty="0">
                <a:solidFill>
                  <a:srgbClr val="0000FF"/>
                </a:solidFill>
                <a:cs typeface="Arial" charset="0"/>
              </a:rPr>
              <a:t>Process</a:t>
            </a:r>
          </a:p>
        </p:txBody>
      </p:sp>
      <p:sp>
        <p:nvSpPr>
          <p:cNvPr id="33800" name="Text Box 5"/>
          <p:cNvSpPr txBox="1">
            <a:spLocks noChangeArrowheads="1"/>
          </p:cNvSpPr>
          <p:nvPr/>
        </p:nvSpPr>
        <p:spPr bwMode="auto">
          <a:xfrm>
            <a:off x="4585648" y="6265864"/>
            <a:ext cx="457354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bg1"/>
                </a:solidFill>
                <a:latin typeface="Arial" charset="0"/>
              </a:defRPr>
            </a:lvl1pPr>
            <a:lvl2pPr marL="742950" indent="-285750" eaLnBrk="0" hangingPunct="0">
              <a:defRPr sz="2400">
                <a:solidFill>
                  <a:schemeClr val="bg1"/>
                </a:solidFill>
                <a:latin typeface="Arial" charset="0"/>
              </a:defRPr>
            </a:lvl2pPr>
            <a:lvl3pPr marL="1143000" indent="-228600" eaLnBrk="0" hangingPunct="0">
              <a:defRPr sz="2400">
                <a:solidFill>
                  <a:schemeClr val="bg1"/>
                </a:solidFill>
                <a:latin typeface="Arial" charset="0"/>
              </a:defRPr>
            </a:lvl3pPr>
            <a:lvl4pPr marL="1600200" indent="-228600" eaLnBrk="0" hangingPunct="0">
              <a:defRPr sz="2400">
                <a:solidFill>
                  <a:schemeClr val="bg1"/>
                </a:solidFill>
                <a:latin typeface="Arial" charset="0"/>
              </a:defRPr>
            </a:lvl4pPr>
            <a:lvl5pPr marL="2057400" indent="-228600" eaLnBrk="0" hangingPunct="0">
              <a:defRPr sz="2400">
                <a:solidFill>
                  <a:schemeClr val="bg1"/>
                </a:solidFill>
                <a:latin typeface="Arial" charset="0"/>
              </a:defRPr>
            </a:lvl5pPr>
            <a:lvl6pPr marL="2514600" indent="-228600" eaLnBrk="0" fontAlgn="base" hangingPunct="0">
              <a:spcBef>
                <a:spcPct val="0"/>
              </a:spcBef>
              <a:spcAft>
                <a:spcPct val="0"/>
              </a:spcAft>
              <a:defRPr sz="2400">
                <a:solidFill>
                  <a:schemeClr val="bg1"/>
                </a:solidFill>
                <a:latin typeface="Arial" charset="0"/>
              </a:defRPr>
            </a:lvl6pPr>
            <a:lvl7pPr marL="2971800" indent="-228600" eaLnBrk="0" fontAlgn="base" hangingPunct="0">
              <a:spcBef>
                <a:spcPct val="0"/>
              </a:spcBef>
              <a:spcAft>
                <a:spcPct val="0"/>
              </a:spcAft>
              <a:defRPr sz="2400">
                <a:solidFill>
                  <a:schemeClr val="bg1"/>
                </a:solidFill>
                <a:latin typeface="Arial" charset="0"/>
              </a:defRPr>
            </a:lvl7pPr>
            <a:lvl8pPr marL="3429000" indent="-228600" eaLnBrk="0" fontAlgn="base" hangingPunct="0">
              <a:spcBef>
                <a:spcPct val="0"/>
              </a:spcBef>
              <a:spcAft>
                <a:spcPct val="0"/>
              </a:spcAft>
              <a:defRPr sz="2400">
                <a:solidFill>
                  <a:schemeClr val="bg1"/>
                </a:solidFill>
                <a:latin typeface="Arial" charset="0"/>
              </a:defRPr>
            </a:lvl8pPr>
            <a:lvl9pPr marL="3886200" indent="-228600" eaLnBrk="0" fontAlgn="base" hangingPunct="0">
              <a:spcBef>
                <a:spcPct val="0"/>
              </a:spcBef>
              <a:spcAft>
                <a:spcPct val="0"/>
              </a:spcAft>
              <a:defRPr sz="2400">
                <a:solidFill>
                  <a:schemeClr val="bg1"/>
                </a:solidFill>
                <a:latin typeface="Arial" charset="0"/>
              </a:defRPr>
            </a:lvl9pPr>
          </a:lstStyle>
          <a:p>
            <a:pPr algn="r">
              <a:spcBef>
                <a:spcPct val="50000"/>
              </a:spcBef>
            </a:pPr>
            <a:r>
              <a:rPr lang="en-US" altLang="en-US" sz="1600" dirty="0">
                <a:solidFill>
                  <a:schemeClr val="tx1"/>
                </a:solidFill>
                <a:latin typeface="Tahoma" pitchFamily="34" charset="0"/>
              </a:rPr>
              <a:t>– </a:t>
            </a:r>
            <a:r>
              <a:rPr lang="en-US" altLang="en-US" sz="1600" dirty="0" smtClean="0">
                <a:solidFill>
                  <a:schemeClr val="tx1"/>
                </a:solidFill>
                <a:latin typeface="Tahoma" pitchFamily="34" charset="0"/>
              </a:rPr>
              <a:t>ITEEA </a:t>
            </a:r>
            <a:r>
              <a:rPr lang="en-US" altLang="en-US" sz="1600" i="1" dirty="0">
                <a:solidFill>
                  <a:schemeClr val="tx1"/>
                </a:solidFill>
                <a:latin typeface="Tahoma" pitchFamily="34" charset="0"/>
              </a:rPr>
              <a:t>Standards for Technological Literacy</a:t>
            </a:r>
          </a:p>
        </p:txBody>
      </p:sp>
      <p:grpSp>
        <p:nvGrpSpPr>
          <p:cNvPr id="26" name="Group 25"/>
          <p:cNvGrpSpPr/>
          <p:nvPr/>
        </p:nvGrpSpPr>
        <p:grpSpPr>
          <a:xfrm>
            <a:off x="4028909" y="984842"/>
            <a:ext cx="390685" cy="1813889"/>
            <a:chOff x="4038600" y="984842"/>
            <a:chExt cx="228600" cy="1626701"/>
          </a:xfrm>
        </p:grpSpPr>
        <p:sp>
          <p:nvSpPr>
            <p:cNvPr id="21" name="Oval 20"/>
            <p:cNvSpPr/>
            <p:nvPr/>
          </p:nvSpPr>
          <p:spPr>
            <a:xfrm>
              <a:off x="4038600" y="1285336"/>
              <a:ext cx="228600" cy="1000664"/>
            </a:xfrm>
            <a:prstGeom prst="ellipse">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p:cNvCxnSpPr/>
            <p:nvPr/>
          </p:nvCxnSpPr>
          <p:spPr>
            <a:xfrm>
              <a:off x="4258574" y="1638300"/>
              <a:ext cx="0" cy="2286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V="1">
              <a:off x="4038600" y="1638300"/>
              <a:ext cx="0" cy="2286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4161526" y="984842"/>
              <a:ext cx="0" cy="320040"/>
            </a:xfrm>
            <a:prstGeom prst="straightConnector1">
              <a:avLst/>
            </a:prstGeom>
            <a:ln w="25400">
              <a:solidFill>
                <a:srgbClr val="0000FF"/>
              </a:solidFill>
              <a:headEnd type="oval"/>
              <a:tailEnd type="arrow"/>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a:xfrm>
              <a:off x="4161526" y="2283132"/>
              <a:ext cx="0" cy="328411"/>
              <a:chOff x="4161526" y="2283132"/>
              <a:chExt cx="0" cy="328411"/>
            </a:xfrm>
          </p:grpSpPr>
          <p:cxnSp>
            <p:nvCxnSpPr>
              <p:cNvPr id="34" name="Straight Arrow Connector 33"/>
              <p:cNvCxnSpPr/>
              <p:nvPr/>
            </p:nvCxnSpPr>
            <p:spPr>
              <a:xfrm>
                <a:off x="4161526" y="2283132"/>
                <a:ext cx="0" cy="228600"/>
              </a:xfrm>
              <a:prstGeom prst="straightConnector1">
                <a:avLst/>
              </a:prstGeom>
              <a:ln w="25400">
                <a:solidFill>
                  <a:srgbClr val="0000FF"/>
                </a:solidFill>
                <a:headEnd type="ova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4161526" y="2428663"/>
                <a:ext cx="0" cy="182880"/>
              </a:xfrm>
              <a:prstGeom prst="straightConnector1">
                <a:avLst/>
              </a:prstGeom>
              <a:ln w="25400">
                <a:solidFill>
                  <a:srgbClr val="0000FF"/>
                </a:solidFill>
                <a:headEnd type="none"/>
                <a:tailEnd type="oval"/>
              </a:ln>
            </p:spPr>
            <p:style>
              <a:lnRef idx="1">
                <a:schemeClr val="accent1"/>
              </a:lnRef>
              <a:fillRef idx="0">
                <a:schemeClr val="accent1"/>
              </a:fillRef>
              <a:effectRef idx="0">
                <a:schemeClr val="accent1"/>
              </a:effectRef>
              <a:fontRef idx="minor">
                <a:schemeClr val="tx1"/>
              </a:fontRef>
            </p:style>
          </p:cxnSp>
        </p:grpSp>
      </p:grpSp>
      <p:grpSp>
        <p:nvGrpSpPr>
          <p:cNvPr id="39" name="Group 38"/>
          <p:cNvGrpSpPr/>
          <p:nvPr/>
        </p:nvGrpSpPr>
        <p:grpSpPr>
          <a:xfrm>
            <a:off x="4028914" y="2615236"/>
            <a:ext cx="390685" cy="1813889"/>
            <a:chOff x="4038600" y="984842"/>
            <a:chExt cx="228600" cy="1626701"/>
          </a:xfrm>
        </p:grpSpPr>
        <p:sp>
          <p:nvSpPr>
            <p:cNvPr id="40" name="Oval 39"/>
            <p:cNvSpPr/>
            <p:nvPr/>
          </p:nvSpPr>
          <p:spPr>
            <a:xfrm>
              <a:off x="4038600" y="1285336"/>
              <a:ext cx="228600" cy="1000664"/>
            </a:xfrm>
            <a:prstGeom prst="ellipse">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 name="Straight Arrow Connector 40"/>
            <p:cNvCxnSpPr/>
            <p:nvPr/>
          </p:nvCxnSpPr>
          <p:spPr>
            <a:xfrm>
              <a:off x="4258574" y="1638300"/>
              <a:ext cx="0" cy="2286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V="1">
              <a:off x="4038600" y="1638300"/>
              <a:ext cx="0" cy="2286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4161526" y="984842"/>
              <a:ext cx="0" cy="320040"/>
            </a:xfrm>
            <a:prstGeom prst="straightConnector1">
              <a:avLst/>
            </a:prstGeom>
            <a:ln w="25400">
              <a:solidFill>
                <a:srgbClr val="0000FF"/>
              </a:solidFill>
              <a:headEnd type="oval"/>
              <a:tailEnd type="arrow"/>
            </a:ln>
          </p:spPr>
          <p:style>
            <a:lnRef idx="1">
              <a:schemeClr val="accent1"/>
            </a:lnRef>
            <a:fillRef idx="0">
              <a:schemeClr val="accent1"/>
            </a:fillRef>
            <a:effectRef idx="0">
              <a:schemeClr val="accent1"/>
            </a:effectRef>
            <a:fontRef idx="minor">
              <a:schemeClr val="tx1"/>
            </a:fontRef>
          </p:style>
        </p:cxnSp>
        <p:grpSp>
          <p:nvGrpSpPr>
            <p:cNvPr id="44" name="Group 43"/>
            <p:cNvGrpSpPr/>
            <p:nvPr/>
          </p:nvGrpSpPr>
          <p:grpSpPr>
            <a:xfrm>
              <a:off x="4161526" y="2283132"/>
              <a:ext cx="0" cy="328411"/>
              <a:chOff x="4161526" y="2283132"/>
              <a:chExt cx="0" cy="328411"/>
            </a:xfrm>
          </p:grpSpPr>
          <p:cxnSp>
            <p:nvCxnSpPr>
              <p:cNvPr id="45" name="Straight Arrow Connector 44"/>
              <p:cNvCxnSpPr/>
              <p:nvPr/>
            </p:nvCxnSpPr>
            <p:spPr>
              <a:xfrm>
                <a:off x="4161526" y="2283132"/>
                <a:ext cx="0" cy="228600"/>
              </a:xfrm>
              <a:prstGeom prst="straightConnector1">
                <a:avLst/>
              </a:prstGeom>
              <a:ln w="25400">
                <a:solidFill>
                  <a:srgbClr val="0000FF"/>
                </a:solidFill>
                <a:headEnd type="ova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4161526" y="2428663"/>
                <a:ext cx="0" cy="182880"/>
              </a:xfrm>
              <a:prstGeom prst="straightConnector1">
                <a:avLst/>
              </a:prstGeom>
              <a:ln w="25400">
                <a:solidFill>
                  <a:srgbClr val="0000FF"/>
                </a:solidFill>
                <a:headEnd type="none"/>
                <a:tailEnd type="oval"/>
              </a:ln>
            </p:spPr>
            <p:style>
              <a:lnRef idx="1">
                <a:schemeClr val="accent1"/>
              </a:lnRef>
              <a:fillRef idx="0">
                <a:schemeClr val="accent1"/>
              </a:fillRef>
              <a:effectRef idx="0">
                <a:schemeClr val="accent1"/>
              </a:effectRef>
              <a:fontRef idx="minor">
                <a:schemeClr val="tx1"/>
              </a:fontRef>
            </p:style>
          </p:cxnSp>
        </p:grpSp>
      </p:grpSp>
      <p:sp>
        <p:nvSpPr>
          <p:cNvPr id="27" name="Arc 26"/>
          <p:cNvSpPr>
            <a:spLocks noChangeAspect="1"/>
          </p:cNvSpPr>
          <p:nvPr/>
        </p:nvSpPr>
        <p:spPr>
          <a:xfrm rot="18900000" flipV="1">
            <a:off x="2352323" y="1515409"/>
            <a:ext cx="2449792" cy="2449792"/>
          </a:xfrm>
          <a:prstGeom prst="arc">
            <a:avLst/>
          </a:prstGeom>
          <a:ln w="25400">
            <a:solidFill>
              <a:srgbClr val="FF0000"/>
            </a:solidFill>
            <a:prstDash val="dash"/>
            <a:headEnd type="oval"/>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TextBox 27"/>
          <p:cNvSpPr txBox="1"/>
          <p:nvPr/>
        </p:nvSpPr>
        <p:spPr>
          <a:xfrm>
            <a:off x="4700706" y="1641463"/>
            <a:ext cx="1309569" cy="784830"/>
          </a:xfrm>
          <a:prstGeom prst="rect">
            <a:avLst/>
          </a:prstGeom>
          <a:noFill/>
        </p:spPr>
        <p:txBody>
          <a:bodyPr wrap="square" rtlCol="0">
            <a:spAutoFit/>
          </a:bodyPr>
          <a:lstStyle/>
          <a:p>
            <a:pPr>
              <a:lnSpc>
                <a:spcPts val="1800"/>
              </a:lnSpc>
            </a:pPr>
            <a:r>
              <a:rPr lang="en-US" dirty="0" smtClean="0">
                <a:solidFill>
                  <a:srgbClr val="FF0000"/>
                </a:solidFill>
              </a:rPr>
              <a:t>Back to the Drawing Board</a:t>
            </a:r>
            <a:endParaRPr lang="en-US" dirty="0">
              <a:solidFill>
                <a:srgbClr val="FF0000"/>
              </a:solidFill>
            </a:endParaRPr>
          </a:p>
        </p:txBody>
      </p:sp>
      <p:sp>
        <p:nvSpPr>
          <p:cNvPr id="49" name="TextBox 48"/>
          <p:cNvSpPr txBox="1"/>
          <p:nvPr/>
        </p:nvSpPr>
        <p:spPr>
          <a:xfrm rot="5400000">
            <a:off x="2627936" y="1679127"/>
            <a:ext cx="2250889" cy="323165"/>
          </a:xfrm>
          <a:prstGeom prst="rect">
            <a:avLst/>
          </a:prstGeom>
          <a:noFill/>
        </p:spPr>
        <p:txBody>
          <a:bodyPr wrap="square" rtlCol="0">
            <a:spAutoFit/>
          </a:bodyPr>
          <a:lstStyle/>
          <a:p>
            <a:pPr algn="ctr">
              <a:lnSpc>
                <a:spcPts val="1800"/>
              </a:lnSpc>
            </a:pPr>
            <a:r>
              <a:rPr lang="en-US" sz="1600" i="1" dirty="0" smtClean="0">
                <a:solidFill>
                  <a:srgbClr val="0000FF"/>
                </a:solidFill>
              </a:rPr>
              <a:t>Iterate/Perfect  </a:t>
            </a:r>
            <a:endParaRPr lang="en-US" sz="1600" i="1" dirty="0">
              <a:solidFill>
                <a:srgbClr val="0000FF"/>
              </a:solidFill>
            </a:endParaRPr>
          </a:p>
        </p:txBody>
      </p:sp>
      <p:sp>
        <p:nvSpPr>
          <p:cNvPr id="50" name="TextBox 49"/>
          <p:cNvSpPr txBox="1"/>
          <p:nvPr/>
        </p:nvSpPr>
        <p:spPr>
          <a:xfrm rot="5400000">
            <a:off x="2645188" y="3344029"/>
            <a:ext cx="2250889" cy="323165"/>
          </a:xfrm>
          <a:prstGeom prst="rect">
            <a:avLst/>
          </a:prstGeom>
          <a:noFill/>
        </p:spPr>
        <p:txBody>
          <a:bodyPr wrap="square" rtlCol="0">
            <a:spAutoFit/>
          </a:bodyPr>
          <a:lstStyle/>
          <a:p>
            <a:pPr algn="ctr">
              <a:lnSpc>
                <a:spcPts val="1800"/>
              </a:lnSpc>
            </a:pPr>
            <a:r>
              <a:rPr lang="en-US" sz="1600" i="1" dirty="0" smtClean="0">
                <a:solidFill>
                  <a:srgbClr val="0000FF"/>
                </a:solidFill>
              </a:rPr>
              <a:t>Iterate/Perfect  </a:t>
            </a:r>
            <a:endParaRPr lang="en-US" sz="1600" i="1" dirty="0">
              <a:solidFill>
                <a:srgbClr val="0000FF"/>
              </a:solidFill>
            </a:endParaRPr>
          </a:p>
        </p:txBody>
      </p:sp>
      <p:pic>
        <p:nvPicPr>
          <p:cNvPr id="53" name="Picture 2" descr="http://www.iteea.org/images/ITEEAlogo.gif">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16792" y="1369682"/>
            <a:ext cx="2027208" cy="740479"/>
          </a:xfrm>
          <a:prstGeom prst="rect">
            <a:avLst/>
          </a:prstGeom>
          <a:noFill/>
          <a:extLst>
            <a:ext uri="{909E8E84-426E-40DD-AFC4-6F175D3DCCD1}">
              <a14:hiddenFill xmlns:a14="http://schemas.microsoft.com/office/drawing/2010/main">
                <a:solidFill>
                  <a:srgbClr val="FFFFFF"/>
                </a:solidFill>
              </a14:hiddenFill>
            </a:ext>
          </a:extLst>
        </p:spPr>
      </p:pic>
      <p:pic>
        <p:nvPicPr>
          <p:cNvPr id="54" name="Picture 4" descr="http://www.iteea.org/images/EbD%20Logo.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51631" y="262649"/>
            <a:ext cx="1492370" cy="1126186"/>
          </a:xfrm>
          <a:prstGeom prst="rect">
            <a:avLst/>
          </a:prstGeom>
          <a:noFill/>
          <a:extLst>
            <a:ext uri="{909E8E84-426E-40DD-AFC4-6F175D3DCCD1}">
              <a14:hiddenFill xmlns:a14="http://schemas.microsoft.com/office/drawing/2010/main">
                <a:solidFill>
                  <a:srgbClr val="FFFFFF"/>
                </a:solidFill>
              </a14:hiddenFill>
            </a:ext>
          </a:extLst>
        </p:spPr>
      </p:pic>
      <p:sp>
        <p:nvSpPr>
          <p:cNvPr id="29" name="Rectangle 28"/>
          <p:cNvSpPr/>
          <p:nvPr/>
        </p:nvSpPr>
        <p:spPr>
          <a:xfrm>
            <a:off x="0" y="5975614"/>
            <a:ext cx="4572000" cy="923330"/>
          </a:xfrm>
          <a:prstGeom prst="rect">
            <a:avLst/>
          </a:prstGeom>
        </p:spPr>
        <p:txBody>
          <a:bodyPr>
            <a:spAutoFit/>
          </a:bodyPr>
          <a:lstStyle/>
          <a:p>
            <a:r>
              <a:rPr lang="en-US" b="1" dirty="0" smtClean="0">
                <a:solidFill>
                  <a:srgbClr val="0000FF"/>
                </a:solidFill>
              </a:rPr>
              <a:t>NOW</a:t>
            </a:r>
          </a:p>
          <a:p>
            <a:r>
              <a:rPr lang="en-US" b="1" dirty="0" smtClean="0"/>
              <a:t>ITEEA</a:t>
            </a:r>
            <a:r>
              <a:rPr lang="en-US" dirty="0" smtClean="0"/>
              <a:t>: INTERNATIONAL </a:t>
            </a:r>
            <a:r>
              <a:rPr lang="en-US" dirty="0"/>
              <a:t>TECHNOLOGY </a:t>
            </a:r>
            <a:r>
              <a:rPr lang="en-US" dirty="0" smtClean="0"/>
              <a:t>AND </a:t>
            </a:r>
            <a:r>
              <a:rPr lang="en-US" b="1" dirty="0" smtClean="0"/>
              <a:t>ENGINEERING </a:t>
            </a:r>
            <a:r>
              <a:rPr lang="en-US" b="1" dirty="0"/>
              <a:t>EDUCATORS </a:t>
            </a:r>
            <a:r>
              <a:rPr lang="en-US" dirty="0"/>
              <a:t>ASSOCIATION</a:t>
            </a:r>
          </a:p>
        </p:txBody>
      </p:sp>
      <p:sp>
        <p:nvSpPr>
          <p:cNvPr id="30" name="Rectangle 29"/>
          <p:cNvSpPr/>
          <p:nvPr/>
        </p:nvSpPr>
        <p:spPr>
          <a:xfrm>
            <a:off x="6799832" y="6515964"/>
            <a:ext cx="2344168" cy="369332"/>
          </a:xfrm>
          <a:prstGeom prst="rect">
            <a:avLst/>
          </a:prstGeom>
        </p:spPr>
        <p:txBody>
          <a:bodyPr wrap="none">
            <a:spAutoFit/>
          </a:bodyPr>
          <a:lstStyle/>
          <a:p>
            <a:r>
              <a:rPr lang="en-US" dirty="0">
                <a:hlinkClick r:id="rId4"/>
              </a:rPr>
              <a:t>http://www.iteea.org</a:t>
            </a:r>
            <a:r>
              <a:rPr lang="en-US" dirty="0" smtClean="0">
                <a:hlinkClick r:id="rId4"/>
              </a:rPr>
              <a:t>/</a:t>
            </a:r>
            <a:r>
              <a:rPr lang="en-US" dirty="0" smtClean="0"/>
              <a:t> </a:t>
            </a:r>
          </a:p>
        </p:txBody>
      </p:sp>
      <p:sp>
        <p:nvSpPr>
          <p:cNvPr id="57" name="Rectangle 56"/>
          <p:cNvSpPr/>
          <p:nvPr/>
        </p:nvSpPr>
        <p:spPr>
          <a:xfrm>
            <a:off x="0" y="5078521"/>
            <a:ext cx="4572000" cy="923330"/>
          </a:xfrm>
          <a:prstGeom prst="rect">
            <a:avLst/>
          </a:prstGeom>
        </p:spPr>
        <p:txBody>
          <a:bodyPr>
            <a:spAutoFit/>
          </a:bodyPr>
          <a:lstStyle/>
          <a:p>
            <a:r>
              <a:rPr lang="en-US" b="1" i="1" dirty="0" smtClean="0">
                <a:solidFill>
                  <a:srgbClr val="0000FF"/>
                </a:solidFill>
              </a:rPr>
              <a:t>WAS</a:t>
            </a:r>
          </a:p>
          <a:p>
            <a:r>
              <a:rPr lang="en-US" b="1" dirty="0" smtClean="0"/>
              <a:t>ITEA</a:t>
            </a:r>
            <a:r>
              <a:rPr lang="en-US" dirty="0" smtClean="0"/>
              <a:t>: INTERNATIONAL </a:t>
            </a:r>
            <a:r>
              <a:rPr lang="en-US" dirty="0"/>
              <a:t>TECHNOLOGY </a:t>
            </a:r>
            <a:r>
              <a:rPr lang="en-US" b="1" dirty="0" smtClean="0"/>
              <a:t>EDUCATORS</a:t>
            </a:r>
            <a:r>
              <a:rPr lang="en-US" dirty="0" smtClean="0"/>
              <a:t> </a:t>
            </a:r>
            <a:r>
              <a:rPr lang="en-US" dirty="0"/>
              <a:t>ASSOCIATION</a:t>
            </a:r>
          </a:p>
        </p:txBody>
      </p:sp>
    </p:spTree>
    <p:extLst>
      <p:ext uri="{BB962C8B-B14F-4D97-AF65-F5344CB8AC3E}">
        <p14:creationId xmlns:p14="http://schemas.microsoft.com/office/powerpoint/2010/main" val="153587047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4191000" cy="584775"/>
          </a:xfrm>
        </p:spPr>
        <p:txBody>
          <a:bodyPr wrap="square" anchor="t" anchorCtr="0">
            <a:spAutoFit/>
          </a:bodyPr>
          <a:lstStyle/>
          <a:p>
            <a:r>
              <a:rPr lang="en-US" sz="3200" b="1" dirty="0" smtClean="0"/>
              <a:t>10-Stage Design        </a:t>
            </a:r>
            <a:endParaRPr lang="en-US" sz="3200" dirty="0"/>
          </a:p>
        </p:txBody>
      </p:sp>
      <p:sp>
        <p:nvSpPr>
          <p:cNvPr id="4" name="Rectangle 3"/>
          <p:cNvSpPr/>
          <p:nvPr/>
        </p:nvSpPr>
        <p:spPr>
          <a:xfrm>
            <a:off x="0" y="419100"/>
            <a:ext cx="4495800" cy="6524863"/>
          </a:xfrm>
          <a:prstGeom prst="rect">
            <a:avLst/>
          </a:prstGeom>
        </p:spPr>
        <p:txBody>
          <a:bodyPr wrap="square" numCol="1">
            <a:spAutoFit/>
          </a:bodyPr>
          <a:lstStyle/>
          <a:p>
            <a:pPr marL="342900" indent="-342900">
              <a:buFont typeface="+mj-lt"/>
              <a:buAutoNum type="arabicPeriod"/>
              <a:tabLst>
                <a:tab pos="3657600" algn="r"/>
              </a:tabLst>
            </a:pPr>
            <a:r>
              <a:rPr lang="en-US" altLang="en-US" sz="1600" dirty="0" smtClean="0">
                <a:latin typeface="Times New Roman" panose="02020603050405020304" pitchFamily="18" charset="0"/>
                <a:cs typeface="Times New Roman" panose="02020603050405020304" pitchFamily="18" charset="0"/>
              </a:rPr>
              <a:t>Identify the problem/product innovation 	  (1.)</a:t>
            </a:r>
          </a:p>
          <a:p>
            <a:pPr marL="342900" indent="-342900">
              <a:buFont typeface="+mj-lt"/>
              <a:buAutoNum type="arabicPeriod"/>
              <a:tabLst>
                <a:tab pos="3657600" algn="r"/>
              </a:tabLst>
            </a:pPr>
            <a:r>
              <a:rPr lang="en-US" altLang="en-US" sz="1600" dirty="0" smtClean="0">
                <a:latin typeface="Times New Roman" panose="02020603050405020304" pitchFamily="18" charset="0"/>
                <a:cs typeface="Times New Roman" panose="02020603050405020304" pitchFamily="18" charset="0"/>
              </a:rPr>
              <a:t>Define the working criteria/goals	(4.)</a:t>
            </a:r>
          </a:p>
          <a:p>
            <a:pPr marL="342900" indent="-342900">
              <a:buFont typeface="+mj-lt"/>
              <a:buAutoNum type="arabicPeriod"/>
              <a:tabLst>
                <a:tab pos="3657600" algn="r"/>
              </a:tabLst>
            </a:pPr>
            <a:endParaRPr lang="en-US" altLang="en-US" sz="1600" dirty="0" smtClean="0">
              <a:latin typeface="Times New Roman" panose="02020603050405020304" pitchFamily="18" charset="0"/>
              <a:cs typeface="Times New Roman" panose="02020603050405020304" pitchFamily="18" charset="0"/>
            </a:endParaRPr>
          </a:p>
          <a:p>
            <a:pPr marL="342900" indent="-342900">
              <a:buFont typeface="+mj-lt"/>
              <a:buAutoNum type="arabicPeriod"/>
              <a:tabLst>
                <a:tab pos="3657600" algn="r"/>
              </a:tabLst>
            </a:pPr>
            <a:r>
              <a:rPr lang="en-US" altLang="en-US" sz="1600" dirty="0" smtClean="0">
                <a:latin typeface="Times New Roman" panose="02020603050405020304" pitchFamily="18" charset="0"/>
                <a:cs typeface="Times New Roman" panose="02020603050405020304" pitchFamily="18" charset="0"/>
              </a:rPr>
              <a:t>Research and gather data	(3.)</a:t>
            </a:r>
          </a:p>
          <a:p>
            <a:pPr marL="342900" indent="-342900">
              <a:buFont typeface="+mj-lt"/>
              <a:buAutoNum type="arabicPeriod"/>
              <a:tabLst>
                <a:tab pos="3657600" algn="r"/>
              </a:tabLst>
            </a:pPr>
            <a:endParaRPr lang="en-US" altLang="en-US" sz="1600" dirty="0" smtClean="0">
              <a:latin typeface="Times New Roman" panose="02020603050405020304" pitchFamily="18" charset="0"/>
              <a:cs typeface="Times New Roman" panose="02020603050405020304" pitchFamily="18" charset="0"/>
            </a:endParaRPr>
          </a:p>
          <a:p>
            <a:pPr marL="342900" indent="-342900">
              <a:buFont typeface="+mj-lt"/>
              <a:buAutoNum type="arabicPeriod"/>
              <a:tabLst>
                <a:tab pos="3657600" algn="r"/>
              </a:tabLst>
            </a:pPr>
            <a:r>
              <a:rPr lang="en-US" altLang="en-US" sz="1600" dirty="0" smtClean="0">
                <a:latin typeface="Times New Roman" panose="02020603050405020304" pitchFamily="18" charset="0"/>
                <a:cs typeface="Times New Roman" panose="02020603050405020304" pitchFamily="18" charset="0"/>
              </a:rPr>
              <a:t>Brainstorm / generate creative ideas 	(2.)</a:t>
            </a:r>
          </a:p>
          <a:p>
            <a:pPr marL="342900" indent="-342900">
              <a:buFont typeface="+mj-lt"/>
              <a:buAutoNum type="arabicPeriod"/>
              <a:tabLst>
                <a:tab pos="3657600" algn="r"/>
              </a:tabLst>
            </a:pPr>
            <a:endParaRPr lang="en-US" altLang="en-US" sz="1600" dirty="0" smtClean="0">
              <a:latin typeface="Times New Roman" panose="02020603050405020304" pitchFamily="18" charset="0"/>
              <a:cs typeface="Times New Roman" panose="02020603050405020304" pitchFamily="18" charset="0"/>
            </a:endParaRPr>
          </a:p>
          <a:p>
            <a:pPr marL="342900" indent="-342900">
              <a:buFont typeface="+mj-lt"/>
              <a:buAutoNum type="arabicPeriod"/>
              <a:tabLst>
                <a:tab pos="3657600" algn="r"/>
              </a:tabLst>
            </a:pPr>
            <a:r>
              <a:rPr lang="en-US" altLang="en-US" sz="1600" dirty="0" smtClean="0">
                <a:latin typeface="Times New Roman" panose="02020603050405020304" pitchFamily="18" charset="0"/>
                <a:cs typeface="Times New Roman" panose="02020603050405020304" pitchFamily="18" charset="0"/>
              </a:rPr>
              <a:t>Analyze potential solutions	(5.)</a:t>
            </a:r>
          </a:p>
          <a:p>
            <a:pPr marL="342900" indent="-342900">
              <a:buFont typeface="+mj-lt"/>
              <a:buAutoNum type="arabicPeriod"/>
              <a:tabLst>
                <a:tab pos="3657600" algn="r"/>
              </a:tabLst>
            </a:pPr>
            <a:endParaRPr lang="en-US" altLang="en-US" sz="1600" dirty="0" smtClean="0">
              <a:latin typeface="Times New Roman" panose="02020603050405020304" pitchFamily="18" charset="0"/>
              <a:cs typeface="Times New Roman" panose="02020603050405020304" pitchFamily="18" charset="0"/>
            </a:endParaRPr>
          </a:p>
          <a:p>
            <a:pPr marL="342900" indent="-342900">
              <a:buFont typeface="+mj-lt"/>
              <a:buAutoNum type="arabicPeriod"/>
              <a:tabLst>
                <a:tab pos="3657600" algn="r"/>
              </a:tabLst>
            </a:pPr>
            <a:r>
              <a:rPr lang="en-US" altLang="en-US" sz="1600" dirty="0" smtClean="0">
                <a:latin typeface="Times New Roman" panose="02020603050405020304" pitchFamily="18" charset="0"/>
                <a:cs typeface="Times New Roman" panose="02020603050405020304" pitchFamily="18" charset="0"/>
              </a:rPr>
              <a:t>Develop and test models	(7.,8.,9.)</a:t>
            </a:r>
          </a:p>
          <a:p>
            <a:pPr marL="342900" indent="-342900">
              <a:buFont typeface="+mj-lt"/>
              <a:buAutoNum type="arabicPeriod"/>
              <a:tabLst>
                <a:tab pos="3657600" algn="r"/>
              </a:tabLst>
            </a:pPr>
            <a:endParaRPr lang="en-US" altLang="en-US" sz="1600" dirty="0" smtClean="0">
              <a:latin typeface="Times New Roman" panose="02020603050405020304" pitchFamily="18" charset="0"/>
              <a:cs typeface="Times New Roman" panose="02020603050405020304" pitchFamily="18" charset="0"/>
            </a:endParaRPr>
          </a:p>
          <a:p>
            <a:pPr marL="342900" indent="-342900">
              <a:buFont typeface="+mj-lt"/>
              <a:buAutoNum type="arabicPeriod"/>
              <a:tabLst>
                <a:tab pos="3657600" algn="r"/>
              </a:tabLst>
            </a:pPr>
            <a:r>
              <a:rPr lang="en-US" altLang="en-US" sz="1600" dirty="0" smtClean="0">
                <a:latin typeface="Times New Roman" panose="02020603050405020304" pitchFamily="18" charset="0"/>
                <a:cs typeface="Times New Roman" panose="02020603050405020304" pitchFamily="18" charset="0"/>
              </a:rPr>
              <a:t>Make the decision	(6.)</a:t>
            </a:r>
          </a:p>
          <a:p>
            <a:pPr marL="342900" indent="-342900">
              <a:buFont typeface="+mj-lt"/>
              <a:buAutoNum type="arabicPeriod"/>
              <a:tabLst>
                <a:tab pos="3657600" algn="r"/>
              </a:tabLst>
            </a:pPr>
            <a:endParaRPr lang="en-US" altLang="en-US" sz="1600" dirty="0" smtClean="0">
              <a:latin typeface="Times New Roman" panose="02020603050405020304" pitchFamily="18" charset="0"/>
              <a:cs typeface="Times New Roman" panose="02020603050405020304" pitchFamily="18" charset="0"/>
            </a:endParaRPr>
          </a:p>
          <a:p>
            <a:pPr marL="342900" indent="-342900">
              <a:buFont typeface="+mj-lt"/>
              <a:buAutoNum type="arabicPeriod"/>
              <a:tabLst>
                <a:tab pos="3657600" algn="r"/>
              </a:tabLst>
            </a:pPr>
            <a:r>
              <a:rPr lang="en-US" altLang="en-US" sz="1600" dirty="0" smtClean="0">
                <a:latin typeface="Times New Roman" panose="02020603050405020304" pitchFamily="18" charset="0"/>
                <a:cs typeface="Times New Roman" panose="02020603050405020304" pitchFamily="18" charset="0"/>
              </a:rPr>
              <a:t>Communication and specify	(12.)</a:t>
            </a:r>
          </a:p>
          <a:p>
            <a:pPr marL="342900" indent="-342900">
              <a:buFont typeface="+mj-lt"/>
              <a:buAutoNum type="arabicPeriod"/>
              <a:tabLst>
                <a:tab pos="3657600" algn="r"/>
              </a:tabLst>
            </a:pPr>
            <a:endParaRPr lang="en-US" altLang="en-US" sz="1600" dirty="0" smtClean="0">
              <a:latin typeface="Times New Roman" panose="02020603050405020304" pitchFamily="18" charset="0"/>
              <a:cs typeface="Times New Roman" panose="02020603050405020304" pitchFamily="18" charset="0"/>
            </a:endParaRPr>
          </a:p>
          <a:p>
            <a:pPr marL="342900" indent="-342900">
              <a:buFont typeface="+mj-lt"/>
              <a:buAutoNum type="arabicPeriod"/>
              <a:tabLst>
                <a:tab pos="3657600" algn="r"/>
              </a:tabLst>
            </a:pPr>
            <a:r>
              <a:rPr lang="en-US" altLang="en-US" sz="1600" dirty="0" smtClean="0">
                <a:latin typeface="Times New Roman" panose="02020603050405020304" pitchFamily="18" charset="0"/>
                <a:cs typeface="Times New Roman" panose="02020603050405020304" pitchFamily="18" charset="0"/>
              </a:rPr>
              <a:t>Implement and </a:t>
            </a:r>
            <a:r>
              <a:rPr lang="en-US" altLang="en-US" sz="1600" b="1" dirty="0" smtClean="0">
                <a:solidFill>
                  <a:srgbClr val="FF0000"/>
                </a:solidFill>
                <a:latin typeface="Times New Roman" panose="02020603050405020304" pitchFamily="18" charset="0"/>
                <a:cs typeface="Times New Roman" panose="02020603050405020304" pitchFamily="18" charset="0"/>
              </a:rPr>
              <a:t>commercialize</a:t>
            </a:r>
            <a:r>
              <a:rPr lang="en-US" altLang="en-US" sz="1600" dirty="0" smtClean="0">
                <a:solidFill>
                  <a:srgbClr val="FF0000"/>
                </a:solidFill>
                <a:latin typeface="Times New Roman" panose="02020603050405020304" pitchFamily="18" charset="0"/>
                <a:cs typeface="Times New Roman" panose="02020603050405020304" pitchFamily="18" charset="0"/>
              </a:rPr>
              <a:t>	</a:t>
            </a:r>
            <a:r>
              <a:rPr lang="en-US" altLang="en-US" sz="1600" dirty="0" smtClean="0">
                <a:latin typeface="Times New Roman" panose="02020603050405020304" pitchFamily="18" charset="0"/>
                <a:cs typeface="Times New Roman" panose="02020603050405020304" pitchFamily="18" charset="0"/>
              </a:rPr>
              <a:t>(11.)</a:t>
            </a:r>
          </a:p>
          <a:p>
            <a:pPr marL="342900" indent="-342900">
              <a:buFont typeface="+mj-lt"/>
              <a:buAutoNum type="arabicPeriod"/>
              <a:tabLst>
                <a:tab pos="3657600" algn="r"/>
              </a:tabLst>
            </a:pPr>
            <a:endParaRPr lang="en-US" altLang="en-US" sz="1600" dirty="0" smtClean="0">
              <a:solidFill>
                <a:srgbClr val="FF0000"/>
              </a:solidFill>
              <a:latin typeface="Times New Roman" panose="02020603050405020304" pitchFamily="18" charset="0"/>
              <a:cs typeface="Times New Roman" panose="02020603050405020304" pitchFamily="18" charset="0"/>
            </a:endParaRPr>
          </a:p>
          <a:p>
            <a:pPr marL="342900" indent="-342900">
              <a:buFont typeface="+mj-lt"/>
              <a:buAutoNum type="arabicPeriod"/>
              <a:tabLst>
                <a:tab pos="3657600" algn="r"/>
              </a:tabLst>
            </a:pPr>
            <a:r>
              <a:rPr lang="en-US" altLang="en-US" sz="1600" dirty="0" smtClean="0">
                <a:solidFill>
                  <a:srgbClr val="FF0000"/>
                </a:solidFill>
                <a:latin typeface="Times New Roman" panose="02020603050405020304" pitchFamily="18" charset="0"/>
                <a:cs typeface="Times New Roman" panose="02020603050405020304" pitchFamily="18" charset="0"/>
              </a:rPr>
              <a:t>Perform post-implementation review and assessment</a:t>
            </a:r>
            <a:r>
              <a:rPr lang="en-US" altLang="en-US" sz="1600" dirty="0" smtClean="0">
                <a:latin typeface="Times New Roman" panose="02020603050405020304" pitchFamily="18" charset="0"/>
                <a:cs typeface="Times New Roman" panose="02020603050405020304" pitchFamily="18" charset="0"/>
              </a:rPr>
              <a:t>	</a:t>
            </a:r>
            <a:r>
              <a:rPr lang="en-US" altLang="en-US" sz="1600" dirty="0" smtClean="0">
                <a:solidFill>
                  <a:srgbClr val="FF0000"/>
                </a:solidFill>
                <a:latin typeface="Times New Roman" panose="02020603050405020304" pitchFamily="18" charset="0"/>
                <a:cs typeface="Times New Roman" panose="02020603050405020304" pitchFamily="18" charset="0"/>
              </a:rPr>
              <a:t>(--.)</a:t>
            </a:r>
          </a:p>
          <a:p>
            <a:pPr marL="457200" indent="-457200">
              <a:buFont typeface="+mj-lt"/>
              <a:buAutoNum type="arabicPeriod"/>
              <a:tabLst>
                <a:tab pos="3657600" algn="r"/>
              </a:tabLst>
            </a:pPr>
            <a:endParaRPr lang="en-US" altLang="en-US" sz="1600" dirty="0" smtClean="0">
              <a:latin typeface="Times New Roman" panose="02020603050405020304" pitchFamily="18" charset="0"/>
              <a:cs typeface="Times New Roman" panose="02020603050405020304" pitchFamily="18" charset="0"/>
            </a:endParaRPr>
          </a:p>
          <a:p>
            <a:r>
              <a:rPr lang="en-US" altLang="en-US" b="1" i="1" dirty="0" smtClean="0">
                <a:solidFill>
                  <a:srgbClr val="0000FF"/>
                </a:solidFill>
                <a:latin typeface="Times New Roman" panose="02020603050405020304" pitchFamily="18" charset="0"/>
                <a:cs typeface="Times New Roman" panose="02020603050405020304" pitchFamily="18" charset="0"/>
              </a:rPr>
              <a:t>These Look better for a </a:t>
            </a:r>
            <a:r>
              <a:rPr lang="en-US" altLang="en-US" b="1" i="1" u="sng" dirty="0" smtClean="0">
                <a:solidFill>
                  <a:srgbClr val="0000FF"/>
                </a:solidFill>
                <a:latin typeface="Times New Roman" panose="02020603050405020304" pitchFamily="18" charset="0"/>
                <a:cs typeface="Times New Roman" panose="02020603050405020304" pitchFamily="18" charset="0"/>
              </a:rPr>
              <a:t>Product</a:t>
            </a:r>
            <a:endParaRPr lang="en-US" altLang="en-US" b="1" i="1" u="sng" dirty="0">
              <a:solidFill>
                <a:srgbClr val="0000FF"/>
              </a:solidFill>
              <a:latin typeface="Times New Roman" panose="02020603050405020304" pitchFamily="18" charset="0"/>
              <a:cs typeface="Times New Roman" panose="02020603050405020304" pitchFamily="18" charset="0"/>
            </a:endParaRPr>
          </a:p>
          <a:p>
            <a:endParaRPr lang="en-US" sz="1400" b="1" dirty="0" smtClean="0"/>
          </a:p>
          <a:p>
            <a:r>
              <a:rPr lang="en-US" sz="1400" b="1" dirty="0" smtClean="0"/>
              <a:t>from  “Engineering </a:t>
            </a:r>
            <a:r>
              <a:rPr lang="en-US" sz="1400" b="1" dirty="0"/>
              <a:t>Your Future: </a:t>
            </a:r>
          </a:p>
          <a:p>
            <a:r>
              <a:rPr lang="en-US" sz="1200" b="1" dirty="0"/>
              <a:t>A Comprehensive Introduction to Engineering “</a:t>
            </a:r>
          </a:p>
          <a:p>
            <a:r>
              <a:rPr lang="en-US" sz="1200" dirty="0"/>
              <a:t>by William C. Oakes, Les L. Leone, Craig J. Gunn, John L. </a:t>
            </a:r>
            <a:r>
              <a:rPr lang="en-US" sz="1200" dirty="0" err="1"/>
              <a:t>Gruender</a:t>
            </a:r>
            <a:endParaRPr lang="en-US" sz="1200" dirty="0"/>
          </a:p>
          <a:p>
            <a:r>
              <a:rPr lang="en-US" sz="1200" dirty="0"/>
              <a:t>- Oxford University Press  ISBN 0199797560 </a:t>
            </a:r>
          </a:p>
        </p:txBody>
      </p:sp>
      <p:sp>
        <p:nvSpPr>
          <p:cNvPr id="5" name="Text Box 3"/>
          <p:cNvSpPr txBox="1">
            <a:spLocks noChangeArrowheads="1"/>
          </p:cNvSpPr>
          <p:nvPr/>
        </p:nvSpPr>
        <p:spPr bwMode="auto">
          <a:xfrm>
            <a:off x="4495800" y="419100"/>
            <a:ext cx="4648200" cy="6586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579438" indent="-579438" eaLnBrk="0" hangingPunct="0">
              <a:defRPr sz="2400">
                <a:solidFill>
                  <a:schemeClr val="bg1"/>
                </a:solidFill>
                <a:latin typeface="Arial" charset="0"/>
              </a:defRPr>
            </a:lvl1pPr>
            <a:lvl2pPr marL="1036638" indent="-342900" eaLnBrk="0" hangingPunct="0">
              <a:defRPr sz="2400">
                <a:solidFill>
                  <a:schemeClr val="bg1"/>
                </a:solidFill>
                <a:latin typeface="Arial" charset="0"/>
              </a:defRPr>
            </a:lvl2pPr>
            <a:lvl3pPr marL="1493838" indent="-342900" eaLnBrk="0" hangingPunct="0">
              <a:defRPr sz="2400">
                <a:solidFill>
                  <a:schemeClr val="bg1"/>
                </a:solidFill>
                <a:latin typeface="Arial" charset="0"/>
              </a:defRPr>
            </a:lvl3pPr>
            <a:lvl4pPr marL="1951038" indent="-342900" eaLnBrk="0" hangingPunct="0">
              <a:defRPr sz="2400">
                <a:solidFill>
                  <a:schemeClr val="bg1"/>
                </a:solidFill>
                <a:latin typeface="Arial" charset="0"/>
              </a:defRPr>
            </a:lvl4pPr>
            <a:lvl5pPr marL="2408238" indent="-342900" eaLnBrk="0" hangingPunct="0">
              <a:defRPr sz="2400">
                <a:solidFill>
                  <a:schemeClr val="bg1"/>
                </a:solidFill>
                <a:latin typeface="Arial" charset="0"/>
              </a:defRPr>
            </a:lvl5pPr>
            <a:lvl6pPr marL="2865438" indent="-342900" eaLnBrk="0" fontAlgn="base" hangingPunct="0">
              <a:spcBef>
                <a:spcPct val="0"/>
              </a:spcBef>
              <a:spcAft>
                <a:spcPct val="0"/>
              </a:spcAft>
              <a:defRPr sz="2400">
                <a:solidFill>
                  <a:schemeClr val="bg1"/>
                </a:solidFill>
                <a:latin typeface="Arial" charset="0"/>
              </a:defRPr>
            </a:lvl6pPr>
            <a:lvl7pPr marL="3322638" indent="-342900" eaLnBrk="0" fontAlgn="base" hangingPunct="0">
              <a:spcBef>
                <a:spcPct val="0"/>
              </a:spcBef>
              <a:spcAft>
                <a:spcPct val="0"/>
              </a:spcAft>
              <a:defRPr sz="2400">
                <a:solidFill>
                  <a:schemeClr val="bg1"/>
                </a:solidFill>
                <a:latin typeface="Arial" charset="0"/>
              </a:defRPr>
            </a:lvl7pPr>
            <a:lvl8pPr marL="3779838" indent="-342900" eaLnBrk="0" fontAlgn="base" hangingPunct="0">
              <a:spcBef>
                <a:spcPct val="0"/>
              </a:spcBef>
              <a:spcAft>
                <a:spcPct val="0"/>
              </a:spcAft>
              <a:defRPr sz="2400">
                <a:solidFill>
                  <a:schemeClr val="bg1"/>
                </a:solidFill>
                <a:latin typeface="Arial" charset="0"/>
              </a:defRPr>
            </a:lvl8pPr>
            <a:lvl9pPr marL="4237038" indent="-342900" eaLnBrk="0" fontAlgn="base" hangingPunct="0">
              <a:spcBef>
                <a:spcPct val="0"/>
              </a:spcBef>
              <a:spcAft>
                <a:spcPct val="0"/>
              </a:spcAft>
              <a:defRPr sz="2400">
                <a:solidFill>
                  <a:schemeClr val="bg1"/>
                </a:solidFill>
                <a:latin typeface="Arial" charset="0"/>
              </a:defRPr>
            </a:lvl9pPr>
          </a:lstStyle>
          <a:p>
            <a:pPr marL="342900" indent="-342900">
              <a:buFontTx/>
              <a:buAutoNum type="arabicPeriod"/>
              <a:tabLst>
                <a:tab pos="3657600" algn="r"/>
              </a:tabLst>
            </a:pPr>
            <a:r>
              <a:rPr lang="en-US" altLang="en-US" sz="1600" dirty="0" smtClean="0">
                <a:solidFill>
                  <a:schemeClr val="tx1"/>
                </a:solidFill>
                <a:latin typeface="Times New Roman" panose="02020603050405020304" pitchFamily="18" charset="0"/>
                <a:cs typeface="Times New Roman" panose="02020603050405020304" pitchFamily="18" charset="0"/>
              </a:rPr>
              <a:t>Define the  problem	(1.)</a:t>
            </a:r>
          </a:p>
          <a:p>
            <a:pPr marL="342900" indent="-342900">
              <a:buFontTx/>
              <a:buAutoNum type="arabicPeriod"/>
              <a:tabLst>
                <a:tab pos="3657600" algn="r"/>
              </a:tabLst>
            </a:pPr>
            <a:endParaRPr lang="en-US" altLang="en-US" sz="1600" dirty="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r>
              <a:rPr lang="en-US" altLang="en-US" sz="1600" dirty="0">
                <a:solidFill>
                  <a:schemeClr val="tx1"/>
                </a:solidFill>
                <a:latin typeface="Times New Roman" panose="02020603050405020304" pitchFamily="18" charset="0"/>
                <a:cs typeface="Times New Roman" panose="02020603050405020304" pitchFamily="18" charset="0"/>
              </a:rPr>
              <a:t>Brainstorm Possible </a:t>
            </a:r>
            <a:r>
              <a:rPr lang="en-US" altLang="en-US" sz="1600" dirty="0" smtClean="0">
                <a:solidFill>
                  <a:schemeClr val="tx1"/>
                </a:solidFill>
                <a:latin typeface="Times New Roman" panose="02020603050405020304" pitchFamily="18" charset="0"/>
                <a:cs typeface="Times New Roman" panose="02020603050405020304" pitchFamily="18" charset="0"/>
              </a:rPr>
              <a:t>Solutions	(4.)</a:t>
            </a:r>
            <a:endParaRPr lang="en-US" altLang="en-US" sz="1600" dirty="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endParaRPr lang="en-US" altLang="en-US" sz="1600" dirty="0" smtClean="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r>
              <a:rPr lang="en-US" altLang="en-US" sz="1600" dirty="0" smtClean="0">
                <a:solidFill>
                  <a:schemeClr val="tx1"/>
                </a:solidFill>
                <a:latin typeface="Times New Roman" panose="02020603050405020304" pitchFamily="18" charset="0"/>
                <a:cs typeface="Times New Roman" panose="02020603050405020304" pitchFamily="18" charset="0"/>
              </a:rPr>
              <a:t>Research </a:t>
            </a:r>
            <a:r>
              <a:rPr lang="en-US" altLang="en-US" sz="1600" dirty="0">
                <a:solidFill>
                  <a:schemeClr val="tx1"/>
                </a:solidFill>
                <a:latin typeface="Times New Roman" panose="02020603050405020304" pitchFamily="18" charset="0"/>
                <a:cs typeface="Times New Roman" panose="02020603050405020304" pitchFamily="18" charset="0"/>
              </a:rPr>
              <a:t>and Generate </a:t>
            </a:r>
            <a:r>
              <a:rPr lang="en-US" altLang="en-US" sz="1600" dirty="0" smtClean="0">
                <a:solidFill>
                  <a:schemeClr val="tx1"/>
                </a:solidFill>
                <a:latin typeface="Times New Roman" panose="02020603050405020304" pitchFamily="18" charset="0"/>
                <a:cs typeface="Times New Roman" panose="02020603050405020304" pitchFamily="18" charset="0"/>
              </a:rPr>
              <a:t>Ideas	(3.)</a:t>
            </a:r>
            <a:endParaRPr lang="en-US" altLang="en-US" sz="1600" dirty="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endParaRPr lang="en-US" altLang="en-US" sz="1600" dirty="0" smtClean="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r>
              <a:rPr lang="en-US" altLang="en-US" sz="1600" dirty="0" smtClean="0">
                <a:solidFill>
                  <a:schemeClr val="tx1"/>
                </a:solidFill>
                <a:latin typeface="Times New Roman" panose="02020603050405020304" pitchFamily="18" charset="0"/>
                <a:cs typeface="Times New Roman" panose="02020603050405020304" pitchFamily="18" charset="0"/>
              </a:rPr>
              <a:t>Identify </a:t>
            </a:r>
            <a:r>
              <a:rPr lang="en-US" altLang="en-US" sz="1600" dirty="0">
                <a:solidFill>
                  <a:schemeClr val="tx1"/>
                </a:solidFill>
                <a:latin typeface="Times New Roman" panose="02020603050405020304" pitchFamily="18" charset="0"/>
                <a:cs typeface="Times New Roman" panose="02020603050405020304" pitchFamily="18" charset="0"/>
              </a:rPr>
              <a:t>Criteria and </a:t>
            </a:r>
            <a:r>
              <a:rPr lang="en-US" altLang="en-US" sz="1600" dirty="0" smtClean="0">
                <a:solidFill>
                  <a:schemeClr val="tx1"/>
                </a:solidFill>
                <a:latin typeface="Times New Roman" panose="02020603050405020304" pitchFamily="18" charset="0"/>
                <a:cs typeface="Times New Roman" panose="02020603050405020304" pitchFamily="18" charset="0"/>
              </a:rPr>
              <a:t>Constraints	(4.) </a:t>
            </a:r>
            <a:endParaRPr lang="en-US" altLang="en-US" sz="1600" dirty="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endParaRPr lang="en-US" altLang="en-US" sz="1600" dirty="0" smtClean="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r>
              <a:rPr lang="en-US" altLang="en-US" sz="1600" dirty="0" smtClean="0">
                <a:solidFill>
                  <a:schemeClr val="tx1"/>
                </a:solidFill>
                <a:latin typeface="Times New Roman" panose="02020603050405020304" pitchFamily="18" charset="0"/>
                <a:cs typeface="Times New Roman" panose="02020603050405020304" pitchFamily="18" charset="0"/>
              </a:rPr>
              <a:t>Explore Possibilities	(5.)</a:t>
            </a:r>
            <a:endParaRPr lang="en-US" altLang="en-US" sz="1600" dirty="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endParaRPr lang="en-US" altLang="en-US" sz="1600" dirty="0" smtClean="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r>
              <a:rPr lang="en-US" altLang="en-US" sz="1600" dirty="0" smtClean="0">
                <a:solidFill>
                  <a:schemeClr val="tx1"/>
                </a:solidFill>
                <a:latin typeface="Times New Roman" panose="02020603050405020304" pitchFamily="18" charset="0"/>
                <a:cs typeface="Times New Roman" panose="02020603050405020304" pitchFamily="18" charset="0"/>
              </a:rPr>
              <a:t>Select </a:t>
            </a:r>
            <a:r>
              <a:rPr lang="en-US" altLang="en-US" sz="1600" dirty="0">
                <a:solidFill>
                  <a:schemeClr val="tx1"/>
                </a:solidFill>
                <a:latin typeface="Times New Roman" panose="02020603050405020304" pitchFamily="18" charset="0"/>
                <a:cs typeface="Times New Roman" panose="02020603050405020304" pitchFamily="18" charset="0"/>
              </a:rPr>
              <a:t>an Approach </a:t>
            </a:r>
            <a:r>
              <a:rPr lang="en-US" altLang="en-US" sz="1600" dirty="0" smtClean="0">
                <a:solidFill>
                  <a:schemeClr val="tx1"/>
                </a:solidFill>
                <a:latin typeface="Times New Roman" panose="02020603050405020304" pitchFamily="18" charset="0"/>
                <a:cs typeface="Times New Roman" panose="02020603050405020304" pitchFamily="18" charset="0"/>
              </a:rPr>
              <a:t>	(7.)</a:t>
            </a:r>
            <a:endParaRPr lang="en-US" altLang="en-US" sz="1600" dirty="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endParaRPr lang="en-US" altLang="en-US" sz="1600" dirty="0" smtClean="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r>
              <a:rPr lang="en-US" altLang="en-US" sz="1600" dirty="0" smtClean="0">
                <a:solidFill>
                  <a:schemeClr val="tx1"/>
                </a:solidFill>
                <a:latin typeface="Times New Roman" panose="02020603050405020304" pitchFamily="18" charset="0"/>
                <a:cs typeface="Times New Roman" panose="02020603050405020304" pitchFamily="18" charset="0"/>
              </a:rPr>
              <a:t>Develop </a:t>
            </a:r>
            <a:r>
              <a:rPr lang="en-US" altLang="en-US" sz="1600" dirty="0">
                <a:solidFill>
                  <a:schemeClr val="tx1"/>
                </a:solidFill>
                <a:latin typeface="Times New Roman" panose="02020603050405020304" pitchFamily="18" charset="0"/>
                <a:cs typeface="Times New Roman" panose="02020603050405020304" pitchFamily="18" charset="0"/>
              </a:rPr>
              <a:t>a Design </a:t>
            </a:r>
            <a:r>
              <a:rPr lang="en-US" altLang="en-US" sz="1600" dirty="0" smtClean="0">
                <a:solidFill>
                  <a:schemeClr val="tx1"/>
                </a:solidFill>
                <a:latin typeface="Times New Roman" panose="02020603050405020304" pitchFamily="18" charset="0"/>
                <a:cs typeface="Times New Roman" panose="02020603050405020304" pitchFamily="18" charset="0"/>
              </a:rPr>
              <a:t>Proposal	(6.)</a:t>
            </a:r>
            <a:endParaRPr lang="en-US" altLang="en-US" sz="1600" dirty="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endParaRPr lang="en-US" altLang="en-US" sz="1600" dirty="0" smtClean="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r>
              <a:rPr lang="en-US" altLang="en-US" sz="1600" dirty="0" smtClean="0">
                <a:solidFill>
                  <a:schemeClr val="tx1"/>
                </a:solidFill>
                <a:latin typeface="Times New Roman" panose="02020603050405020304" pitchFamily="18" charset="0"/>
                <a:cs typeface="Times New Roman" panose="02020603050405020304" pitchFamily="18" charset="0"/>
              </a:rPr>
              <a:t>Make </a:t>
            </a:r>
            <a:r>
              <a:rPr lang="en-US" altLang="en-US" sz="1600" dirty="0">
                <a:solidFill>
                  <a:schemeClr val="tx1"/>
                </a:solidFill>
                <a:latin typeface="Times New Roman" panose="02020603050405020304" pitchFamily="18" charset="0"/>
                <a:cs typeface="Times New Roman" panose="02020603050405020304" pitchFamily="18" charset="0"/>
              </a:rPr>
              <a:t>a Model or </a:t>
            </a:r>
            <a:r>
              <a:rPr lang="en-US" altLang="en-US" sz="1600" dirty="0" smtClean="0">
                <a:solidFill>
                  <a:schemeClr val="tx1"/>
                </a:solidFill>
                <a:latin typeface="Times New Roman" panose="02020603050405020304" pitchFamily="18" charset="0"/>
                <a:cs typeface="Times New Roman" panose="02020603050405020304" pitchFamily="18" charset="0"/>
              </a:rPr>
              <a:t>Prototype	(6.)</a:t>
            </a:r>
            <a:endParaRPr lang="en-US" altLang="en-US" sz="1600" dirty="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endParaRPr lang="en-US" altLang="en-US" sz="1600" dirty="0" smtClean="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r>
              <a:rPr lang="en-US" altLang="en-US" sz="1600" dirty="0" smtClean="0">
                <a:solidFill>
                  <a:schemeClr val="tx1"/>
                </a:solidFill>
                <a:latin typeface="Times New Roman" panose="02020603050405020304" pitchFamily="18" charset="0"/>
                <a:cs typeface="Times New Roman" panose="02020603050405020304" pitchFamily="18" charset="0"/>
              </a:rPr>
              <a:t>Test &amp; </a:t>
            </a:r>
            <a:r>
              <a:rPr lang="en-US" altLang="en-US" sz="1600" dirty="0">
                <a:solidFill>
                  <a:schemeClr val="tx1"/>
                </a:solidFill>
                <a:latin typeface="Times New Roman" panose="02020603050405020304" pitchFamily="18" charset="0"/>
                <a:cs typeface="Times New Roman" panose="02020603050405020304" pitchFamily="18" charset="0"/>
              </a:rPr>
              <a:t>Evaluate the Design </a:t>
            </a:r>
            <a:r>
              <a:rPr lang="en-US" altLang="en-US" sz="1600" dirty="0" smtClean="0">
                <a:solidFill>
                  <a:schemeClr val="tx1"/>
                </a:solidFill>
                <a:latin typeface="Times New Roman" panose="02020603050405020304" pitchFamily="18" charset="0"/>
                <a:cs typeface="Times New Roman" panose="02020603050405020304" pitchFamily="18" charset="0"/>
              </a:rPr>
              <a:t>	(6.)</a:t>
            </a:r>
          </a:p>
          <a:p>
            <a:pPr marL="342900" indent="-342900">
              <a:buFontTx/>
              <a:buAutoNum type="arabicPeriod"/>
              <a:tabLst>
                <a:tab pos="3657600" algn="r"/>
              </a:tabLst>
            </a:pPr>
            <a:endParaRPr lang="en-US" altLang="en-US" sz="1600" dirty="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r>
              <a:rPr lang="en-US" altLang="en-US" sz="1600" dirty="0">
                <a:solidFill>
                  <a:schemeClr val="tx1"/>
                </a:solidFill>
                <a:latin typeface="Times New Roman" panose="02020603050405020304" pitchFamily="18" charset="0"/>
                <a:cs typeface="Times New Roman" panose="02020603050405020304" pitchFamily="18" charset="0"/>
              </a:rPr>
              <a:t>Refine the </a:t>
            </a:r>
            <a:r>
              <a:rPr lang="en-US" altLang="en-US" sz="1600" dirty="0" smtClean="0">
                <a:solidFill>
                  <a:schemeClr val="tx1"/>
                </a:solidFill>
                <a:latin typeface="Times New Roman" panose="02020603050405020304" pitchFamily="18" charset="0"/>
                <a:cs typeface="Times New Roman" panose="02020603050405020304" pitchFamily="18" charset="0"/>
              </a:rPr>
              <a:t>Design	(--.)</a:t>
            </a:r>
          </a:p>
          <a:p>
            <a:pPr marL="342900" indent="-342900">
              <a:buFontTx/>
              <a:buAutoNum type="arabicPeriod"/>
              <a:tabLst>
                <a:tab pos="3657600" algn="r"/>
              </a:tabLst>
            </a:pPr>
            <a:endParaRPr lang="en-US" altLang="en-US" sz="1600" dirty="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r>
              <a:rPr lang="en-US" altLang="en-US" sz="1600" dirty="0">
                <a:solidFill>
                  <a:schemeClr val="tx1"/>
                </a:solidFill>
                <a:latin typeface="Times New Roman" panose="02020603050405020304" pitchFamily="18" charset="0"/>
                <a:cs typeface="Times New Roman" panose="02020603050405020304" pitchFamily="18" charset="0"/>
              </a:rPr>
              <a:t>Create or Make </a:t>
            </a:r>
            <a:r>
              <a:rPr lang="en-US" altLang="en-US" sz="1600" dirty="0" smtClean="0">
                <a:solidFill>
                  <a:schemeClr val="tx1"/>
                </a:solidFill>
                <a:latin typeface="Times New Roman" panose="02020603050405020304" pitchFamily="18" charset="0"/>
                <a:cs typeface="Times New Roman" panose="02020603050405020304" pitchFamily="18" charset="0"/>
              </a:rPr>
              <a:t>Solution	(9.)</a:t>
            </a:r>
          </a:p>
          <a:p>
            <a:pPr marL="342900" indent="-342900">
              <a:buFontTx/>
              <a:buAutoNum type="arabicPeriod"/>
              <a:tabLst>
                <a:tab pos="3657600" algn="r"/>
              </a:tabLst>
            </a:pPr>
            <a:endParaRPr lang="en-US" altLang="en-US" sz="1600" dirty="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r>
              <a:rPr lang="en-US" altLang="en-US" sz="1600" dirty="0" smtClean="0">
                <a:solidFill>
                  <a:schemeClr val="tx1"/>
                </a:solidFill>
                <a:latin typeface="Times New Roman" panose="02020603050405020304" pitchFamily="18" charset="0"/>
                <a:cs typeface="Times New Roman" panose="02020603050405020304" pitchFamily="18" charset="0"/>
              </a:rPr>
              <a:t>Communicate Results	(8.)</a:t>
            </a:r>
          </a:p>
          <a:p>
            <a:pPr marL="457200" indent="-457200">
              <a:buFontTx/>
              <a:buAutoNum type="arabicPeriod"/>
            </a:pPr>
            <a:endParaRPr lang="en-US" altLang="en-US" sz="1800" dirty="0" smtClean="0">
              <a:solidFill>
                <a:schemeClr val="tx1"/>
              </a:solidFill>
              <a:latin typeface="Times New Roman" panose="02020603050405020304" pitchFamily="18" charset="0"/>
              <a:cs typeface="Times New Roman" panose="02020603050405020304" pitchFamily="18" charset="0"/>
            </a:endParaRPr>
          </a:p>
          <a:p>
            <a:pPr marL="0" indent="0"/>
            <a:r>
              <a:rPr lang="en-US" altLang="en-US" sz="1800" b="1" i="1" dirty="0" smtClean="0">
                <a:solidFill>
                  <a:srgbClr val="0000FF"/>
                </a:solidFill>
                <a:latin typeface="Times New Roman" panose="02020603050405020304" pitchFamily="18" charset="0"/>
                <a:cs typeface="Times New Roman" panose="02020603050405020304" pitchFamily="18" charset="0"/>
              </a:rPr>
              <a:t>These look better for </a:t>
            </a:r>
            <a:r>
              <a:rPr lang="en-US" altLang="en-US" sz="1800" b="1" i="1" u="sng" dirty="0" smtClean="0">
                <a:solidFill>
                  <a:srgbClr val="0000FF"/>
                </a:solidFill>
                <a:latin typeface="Times New Roman" panose="02020603050405020304" pitchFamily="18" charset="0"/>
                <a:cs typeface="Times New Roman" panose="02020603050405020304" pitchFamily="18" charset="0"/>
              </a:rPr>
              <a:t>Research</a:t>
            </a:r>
            <a:endParaRPr lang="en-US" altLang="en-US" sz="1800" b="1" i="1" u="sng" dirty="0">
              <a:solidFill>
                <a:srgbClr val="0000FF"/>
              </a:solidFill>
              <a:latin typeface="Times New Roman" panose="02020603050405020304" pitchFamily="18" charset="0"/>
              <a:cs typeface="Times New Roman" panose="02020603050405020304" pitchFamily="18" charset="0"/>
            </a:endParaRPr>
          </a:p>
          <a:p>
            <a:pPr marL="0" indent="0"/>
            <a:r>
              <a:rPr lang="en-US" altLang="en-US" sz="1800" dirty="0">
                <a:solidFill>
                  <a:schemeClr val="tx1"/>
                </a:solidFill>
                <a:latin typeface="Times New Roman" panose="02020603050405020304" pitchFamily="18" charset="0"/>
                <a:cs typeface="Times New Roman" panose="02020603050405020304" pitchFamily="18" charset="0"/>
              </a:rPr>
              <a:t>– ITEA </a:t>
            </a:r>
            <a:r>
              <a:rPr lang="en-US" altLang="en-US" sz="1800" i="1" dirty="0">
                <a:solidFill>
                  <a:schemeClr val="tx1"/>
                </a:solidFill>
                <a:latin typeface="Times New Roman" panose="02020603050405020304" pitchFamily="18" charset="0"/>
                <a:cs typeface="Times New Roman" panose="02020603050405020304" pitchFamily="18" charset="0"/>
              </a:rPr>
              <a:t>Standards for Technological </a:t>
            </a:r>
            <a:r>
              <a:rPr lang="en-US" altLang="en-US" sz="1800" i="1" dirty="0" smtClean="0">
                <a:solidFill>
                  <a:schemeClr val="tx1"/>
                </a:solidFill>
                <a:latin typeface="Times New Roman" panose="02020603050405020304" pitchFamily="18" charset="0"/>
                <a:cs typeface="Times New Roman" panose="02020603050405020304" pitchFamily="18" charset="0"/>
              </a:rPr>
              <a:t>Literacy</a:t>
            </a:r>
            <a:endParaRPr lang="en-US" altLang="en-US" sz="1800" dirty="0">
              <a:solidFill>
                <a:schemeClr val="tx1"/>
              </a:solidFill>
              <a:latin typeface="Times New Roman" panose="02020603050405020304" pitchFamily="18" charset="0"/>
              <a:cs typeface="Times New Roman" panose="02020603050405020304" pitchFamily="18" charset="0"/>
            </a:endParaRPr>
          </a:p>
        </p:txBody>
      </p:sp>
      <p:sp>
        <p:nvSpPr>
          <p:cNvPr id="7" name="Title 1"/>
          <p:cNvSpPr txBox="1">
            <a:spLocks/>
          </p:cNvSpPr>
          <p:nvPr/>
        </p:nvSpPr>
        <p:spPr>
          <a:xfrm>
            <a:off x="3429000" y="-114300"/>
            <a:ext cx="5105400" cy="584775"/>
          </a:xfrm>
          <a:prstGeom prst="rect">
            <a:avLst/>
          </a:prstGeom>
        </p:spPr>
        <p:txBody>
          <a:bodyPr vert="horz" wrap="square" lIns="91440" tIns="45720" rIns="91440" bIns="45720" rtlCol="0" anchor="t" anchorCtr="0">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i="1" dirty="0" smtClean="0"/>
              <a:t>vs</a:t>
            </a:r>
            <a:r>
              <a:rPr lang="en-US" sz="3200" b="1" dirty="0" smtClean="0"/>
              <a:t>.          12-Stage Design</a:t>
            </a:r>
            <a:endParaRPr lang="en-US" sz="3200" dirty="0"/>
          </a:p>
        </p:txBody>
      </p:sp>
      <p:cxnSp>
        <p:nvCxnSpPr>
          <p:cNvPr id="8" name="Straight Connector 7"/>
          <p:cNvCxnSpPr/>
          <p:nvPr/>
        </p:nvCxnSpPr>
        <p:spPr>
          <a:xfrm>
            <a:off x="3886200" y="609600"/>
            <a:ext cx="609600" cy="0"/>
          </a:xfrm>
          <a:prstGeom prst="line">
            <a:avLst/>
          </a:prstGeom>
          <a:ln w="28575">
            <a:solidFill>
              <a:srgbClr val="0000FF"/>
            </a:solidFill>
            <a:headEnd type="stealth" w="lg" len="med"/>
            <a:tailEnd type="stealth" w="lg" len="med"/>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886200" y="1600200"/>
            <a:ext cx="685800" cy="0"/>
          </a:xfrm>
          <a:prstGeom prst="line">
            <a:avLst/>
          </a:prstGeom>
          <a:ln w="28575">
            <a:solidFill>
              <a:srgbClr val="0000FF"/>
            </a:solidFill>
            <a:headEnd type="stealth" w="lg" len="med"/>
            <a:tailEnd type="stealth" w="lg" len="med"/>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924300" y="1047750"/>
            <a:ext cx="609600" cy="990600"/>
          </a:xfrm>
          <a:prstGeom prst="line">
            <a:avLst/>
          </a:prstGeom>
          <a:ln w="28575">
            <a:solidFill>
              <a:srgbClr val="0000FF"/>
            </a:solidFill>
            <a:headEnd type="stealth" w="lg" len="med"/>
            <a:tailEnd type="stealth" w="lg"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3924300" y="1047750"/>
            <a:ext cx="609600" cy="990600"/>
          </a:xfrm>
          <a:prstGeom prst="line">
            <a:avLst/>
          </a:prstGeom>
          <a:ln w="28575">
            <a:solidFill>
              <a:srgbClr val="0000FF"/>
            </a:solidFill>
            <a:headEnd type="stealth" w="lg" len="med"/>
            <a:tailEnd type="stealth" w="lg" len="med"/>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886200" y="2514600"/>
            <a:ext cx="685800" cy="0"/>
          </a:xfrm>
          <a:prstGeom prst="line">
            <a:avLst/>
          </a:prstGeom>
          <a:ln w="28575">
            <a:solidFill>
              <a:srgbClr val="0000FF"/>
            </a:solidFill>
            <a:headEnd type="stealth" w="lg" len="med"/>
            <a:tailEnd type="stealth" w="lg" len="med"/>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3886200" y="3048000"/>
            <a:ext cx="685800" cy="457200"/>
          </a:xfrm>
          <a:prstGeom prst="line">
            <a:avLst/>
          </a:prstGeom>
          <a:ln w="28575">
            <a:solidFill>
              <a:srgbClr val="0000FF"/>
            </a:solidFill>
            <a:headEnd type="stealth" w="lg" len="med"/>
            <a:tailEnd type="stealth" w="lg" len="med"/>
          </a:ln>
        </p:spPr>
        <p:style>
          <a:lnRef idx="1">
            <a:schemeClr val="accent1"/>
          </a:lnRef>
          <a:fillRef idx="0">
            <a:schemeClr val="accent1"/>
          </a:fillRef>
          <a:effectRef idx="0">
            <a:schemeClr val="accent1"/>
          </a:effectRef>
          <a:fontRef idx="minor">
            <a:schemeClr val="tx1"/>
          </a:fontRef>
        </p:style>
      </p:cxnSp>
      <p:sp>
        <p:nvSpPr>
          <p:cNvPr id="16" name="Left Brace 15"/>
          <p:cNvSpPr/>
          <p:nvPr/>
        </p:nvSpPr>
        <p:spPr>
          <a:xfrm>
            <a:off x="4400550" y="3333750"/>
            <a:ext cx="228600" cy="1295400"/>
          </a:xfrm>
          <a:prstGeom prst="leftBrace">
            <a:avLst/>
          </a:prstGeom>
          <a:ln w="28575">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7" name="Straight Connector 16"/>
          <p:cNvCxnSpPr/>
          <p:nvPr/>
        </p:nvCxnSpPr>
        <p:spPr>
          <a:xfrm>
            <a:off x="3962400" y="2971800"/>
            <a:ext cx="419100" cy="1009650"/>
          </a:xfrm>
          <a:prstGeom prst="line">
            <a:avLst/>
          </a:prstGeom>
          <a:ln w="28575">
            <a:solidFill>
              <a:srgbClr val="0000FF"/>
            </a:solidFill>
            <a:headEnd type="stealth" w="lg" len="med"/>
            <a:tailEnd type="stealth" w="lg" len="med"/>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886200" y="3962400"/>
            <a:ext cx="685800" cy="1981200"/>
          </a:xfrm>
          <a:prstGeom prst="line">
            <a:avLst/>
          </a:prstGeom>
          <a:ln w="28575">
            <a:solidFill>
              <a:srgbClr val="0000FF"/>
            </a:solidFill>
            <a:headEnd type="stealth" w="lg" len="med"/>
            <a:tailEnd type="stealth" w="lg" len="med"/>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886200" y="4419600"/>
            <a:ext cx="685800" cy="1066800"/>
          </a:xfrm>
          <a:prstGeom prst="line">
            <a:avLst/>
          </a:prstGeom>
          <a:ln w="28575">
            <a:solidFill>
              <a:srgbClr val="0000FF"/>
            </a:solidFill>
            <a:headEnd type="stealth" w="lg" len="med"/>
            <a:tailEnd type="stealth"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84642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984</TotalTime>
  <Words>303</Words>
  <Application>Microsoft Office PowerPoint</Application>
  <PresentationFormat>On-screen Show (4:3)</PresentationFormat>
  <Paragraphs>130</Paragraphs>
  <Slides>4</Slides>
  <Notes>3</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Design Concepts &amp; Engineering Principles </vt:lpstr>
      <vt:lpstr>10-Stage Design –OU AME 4163</vt:lpstr>
      <vt:lpstr>PowerPoint Presentation</vt:lpstr>
      <vt:lpstr>10-Stage Design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43</cp:revision>
  <cp:lastPrinted>2013-10-31T22:53:41Z</cp:lastPrinted>
  <dcterms:created xsi:type="dcterms:W3CDTF">2013-10-21T18:24:32Z</dcterms:created>
  <dcterms:modified xsi:type="dcterms:W3CDTF">2013-10-31T22:54:04Z</dcterms:modified>
</cp:coreProperties>
</file>