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4" r:id="rId2"/>
    <p:sldId id="257" r:id="rId3"/>
    <p:sldId id="265" r:id="rId4"/>
    <p:sldId id="260" r:id="rId5"/>
    <p:sldId id="262" r:id="rId6"/>
    <p:sldId id="261" r:id="rId7"/>
    <p:sldId id="263" r:id="rId8"/>
    <p:sldId id="25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757" autoAdjust="0"/>
  </p:normalViewPr>
  <p:slideViewPr>
    <p:cSldViewPr snapToGrid="0">
      <p:cViewPr>
        <p:scale>
          <a:sx n="70" d="100"/>
          <a:sy n="70" d="100"/>
        </p:scale>
        <p:origin x="-1890" y="-468"/>
      </p:cViewPr>
      <p:guideLst>
        <p:guide orient="horz" pos="2160"/>
        <p:guide pos="2880"/>
      </p:guideLst>
    </p:cSldViewPr>
  </p:slideViewPr>
  <p:notesTextViewPr>
    <p:cViewPr>
      <p:scale>
        <a:sx n="1" d="1"/>
        <a:sy n="1" d="1"/>
      </p:scale>
      <p:origin x="0" y="0"/>
    </p:cViewPr>
  </p:notesText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1F4494-BBF3-4C2F-869E-D41195DB16F3}" type="datetimeFigureOut">
              <a:rPr lang="en-US" smtClean="0"/>
              <a:t>1/21/2014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923E08-A405-4C60-8C41-DF746CE8BD6D}" type="slidenum">
              <a:rPr lang="en-US" smtClean="0"/>
              <a:t>‹#›</a:t>
            </a:fld>
            <a:endParaRPr lang="en-US"/>
          </a:p>
        </p:txBody>
      </p:sp>
    </p:spTree>
    <p:extLst>
      <p:ext uri="{BB962C8B-B14F-4D97-AF65-F5344CB8AC3E}">
        <p14:creationId xmlns:p14="http://schemas.microsoft.com/office/powerpoint/2010/main" val="196735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lvl1pPr eaLnBrk="0" hangingPunct="0">
              <a:defRPr sz="2400">
                <a:solidFill>
                  <a:schemeClr val="bg1"/>
                </a:solidFill>
                <a:latin typeface="Arial" charset="0"/>
              </a:defRPr>
            </a:lvl1pPr>
            <a:lvl2pPr marL="742950" indent="-285750" eaLnBrk="0" hangingPunct="0">
              <a:defRPr sz="2400">
                <a:solidFill>
                  <a:schemeClr val="bg1"/>
                </a:solidFill>
                <a:latin typeface="Arial" charset="0"/>
              </a:defRPr>
            </a:lvl2pPr>
            <a:lvl3pPr marL="1143000" indent="-228600" eaLnBrk="0" hangingPunct="0">
              <a:defRPr sz="2400">
                <a:solidFill>
                  <a:schemeClr val="bg1"/>
                </a:solidFill>
                <a:latin typeface="Arial" charset="0"/>
              </a:defRPr>
            </a:lvl3pPr>
            <a:lvl4pPr marL="1600200" indent="-228600" eaLnBrk="0" hangingPunct="0">
              <a:defRPr sz="2400">
                <a:solidFill>
                  <a:schemeClr val="bg1"/>
                </a:solidFill>
                <a:latin typeface="Arial" charset="0"/>
              </a:defRPr>
            </a:lvl4pPr>
            <a:lvl5pPr marL="2057400" indent="-228600" eaLnBrk="0" hangingPunct="0">
              <a:defRPr sz="2400">
                <a:solidFill>
                  <a:schemeClr val="bg1"/>
                </a:solidFill>
                <a:latin typeface="Arial" charset="0"/>
              </a:defRPr>
            </a:lvl5pPr>
            <a:lvl6pPr marL="2514600" indent="-228600" eaLnBrk="0" fontAlgn="base" hangingPunct="0">
              <a:spcBef>
                <a:spcPct val="0"/>
              </a:spcBef>
              <a:spcAft>
                <a:spcPct val="0"/>
              </a:spcAft>
              <a:defRPr sz="2400">
                <a:solidFill>
                  <a:schemeClr val="bg1"/>
                </a:solidFill>
                <a:latin typeface="Arial" charset="0"/>
              </a:defRPr>
            </a:lvl6pPr>
            <a:lvl7pPr marL="2971800" indent="-228600" eaLnBrk="0" fontAlgn="base" hangingPunct="0">
              <a:spcBef>
                <a:spcPct val="0"/>
              </a:spcBef>
              <a:spcAft>
                <a:spcPct val="0"/>
              </a:spcAft>
              <a:defRPr sz="2400">
                <a:solidFill>
                  <a:schemeClr val="bg1"/>
                </a:solidFill>
                <a:latin typeface="Arial" charset="0"/>
              </a:defRPr>
            </a:lvl7pPr>
            <a:lvl8pPr marL="3429000" indent="-228600" eaLnBrk="0" fontAlgn="base" hangingPunct="0">
              <a:spcBef>
                <a:spcPct val="0"/>
              </a:spcBef>
              <a:spcAft>
                <a:spcPct val="0"/>
              </a:spcAft>
              <a:defRPr sz="2400">
                <a:solidFill>
                  <a:schemeClr val="bg1"/>
                </a:solidFill>
                <a:latin typeface="Arial" charset="0"/>
              </a:defRPr>
            </a:lvl8pPr>
            <a:lvl9pPr marL="3886200" indent="-228600" eaLnBrk="0" fontAlgn="base" hangingPunct="0">
              <a:spcBef>
                <a:spcPct val="0"/>
              </a:spcBef>
              <a:spcAft>
                <a:spcPct val="0"/>
              </a:spcAft>
              <a:defRPr sz="2400">
                <a:solidFill>
                  <a:schemeClr val="bg1"/>
                </a:solidFill>
                <a:latin typeface="Arial" charset="0"/>
              </a:defRPr>
            </a:lvl9pPr>
          </a:lstStyle>
          <a:p>
            <a:pPr eaLnBrk="1" hangingPunct="1"/>
            <a:fld id="{19A972EB-9448-48B2-8510-297105E4832C}" type="slidenum">
              <a:rPr lang="en-US" altLang="en-US" sz="1200">
                <a:solidFill>
                  <a:schemeClr val="tx1"/>
                </a:solidFill>
              </a:rPr>
              <a:pPr eaLnBrk="1" hangingPunct="1"/>
              <a:t>1</a:t>
            </a:fld>
            <a:endParaRPr lang="en-US" altLang="en-US" sz="1200">
              <a:solidFill>
                <a:schemeClr val="tx1"/>
              </a:solidFill>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p:spPr>
        <p:txBody>
          <a:bodyPr/>
          <a:lstStyle/>
          <a:p>
            <a:r>
              <a:rPr lang="en-US" sz="800" b="0" i="0" u="none" strike="noStrike" kern="1200" baseline="0" dirty="0" smtClean="0">
                <a:solidFill>
                  <a:schemeClr val="tx1"/>
                </a:solidFill>
                <a:latin typeface="+mn-lt"/>
                <a:ea typeface="+mn-ea"/>
                <a:cs typeface="+mn-cs"/>
              </a:rPr>
              <a:t>The </a:t>
            </a:r>
            <a:r>
              <a:rPr lang="en-US" sz="800" b="1" i="0" u="none" strike="noStrike" kern="1200" baseline="0" dirty="0" smtClean="0">
                <a:solidFill>
                  <a:schemeClr val="tx1"/>
                </a:solidFill>
                <a:latin typeface="+mn-lt"/>
                <a:ea typeface="+mn-ea"/>
                <a:cs typeface="+mn-cs"/>
              </a:rPr>
              <a:t>International Technology and Engineering Educators Association (ITEEA) </a:t>
            </a:r>
            <a:r>
              <a:rPr lang="en-US" sz="800" b="0" i="0" u="none" strike="noStrike" kern="1200" baseline="0" dirty="0" smtClean="0">
                <a:solidFill>
                  <a:schemeClr val="tx1"/>
                </a:solidFill>
                <a:latin typeface="+mn-lt"/>
                <a:ea typeface="+mn-ea"/>
                <a:cs typeface="+mn-cs"/>
              </a:rPr>
              <a:t>is a nonprofit professional organization for technology, innovation, design, and engineering education. It was created in 1939 as the </a:t>
            </a:r>
            <a:r>
              <a:rPr lang="en-US" sz="800" b="1" i="0" u="none" strike="noStrike" kern="1200" baseline="0" dirty="0" smtClean="0">
                <a:solidFill>
                  <a:schemeClr val="tx1"/>
                </a:solidFill>
                <a:latin typeface="+mn-lt"/>
                <a:ea typeface="+mn-ea"/>
                <a:cs typeface="+mn-cs"/>
              </a:rPr>
              <a:t>American Industrial Arts Association</a:t>
            </a:r>
            <a:r>
              <a:rPr lang="en-US" sz="800" b="0" i="0" u="none" strike="noStrike" kern="1200" baseline="0" dirty="0" smtClean="0">
                <a:solidFill>
                  <a:schemeClr val="tx1"/>
                </a:solidFill>
                <a:latin typeface="+mn-lt"/>
                <a:ea typeface="+mn-ea"/>
                <a:cs typeface="+mn-cs"/>
              </a:rPr>
              <a:t>. At that time, it was created to support the study of the industrial arts in schools. That focus has migrated with the advancement of technology and the changing nature of industrial world to a mission of promoting technological literacy for all students through professionalism in the teaching and learning about technology and engineering. This focus has caused the association to be one of the prime players within the STEM education movement with primary interest in the “T &amp; E” of STEM. </a:t>
            </a:r>
          </a:p>
          <a:p>
            <a:r>
              <a:rPr lang="en-US" sz="800" b="0" i="0" u="none" strike="noStrike" kern="1200" baseline="0" dirty="0" smtClean="0">
                <a:solidFill>
                  <a:schemeClr val="tx1"/>
                </a:solidFill>
                <a:latin typeface="+mn-lt"/>
                <a:ea typeface="+mn-ea"/>
                <a:cs typeface="+mn-cs"/>
              </a:rPr>
              <a:t>The association has always had high interest in the K‐12 level of education including technology and engineering teachers, administrators, and university personnel who represent all levels of education. One of the association’s initial publications was called </a:t>
            </a:r>
            <a:r>
              <a:rPr lang="en-US" sz="800" b="0" i="1" u="none" strike="noStrike" kern="1200" baseline="0" dirty="0" smtClean="0">
                <a:solidFill>
                  <a:schemeClr val="tx1"/>
                </a:solidFill>
                <a:latin typeface="+mn-lt"/>
                <a:ea typeface="+mn-ea"/>
                <a:cs typeface="+mn-cs"/>
              </a:rPr>
              <a:t>The Industrial Arts Teacher </a:t>
            </a:r>
            <a:r>
              <a:rPr lang="en-US" sz="800" b="0" i="0" u="none" strike="noStrike" kern="1200" baseline="0" dirty="0" smtClean="0">
                <a:solidFill>
                  <a:schemeClr val="tx1"/>
                </a:solidFill>
                <a:latin typeface="+mn-lt"/>
                <a:ea typeface="+mn-ea"/>
                <a:cs typeface="+mn-cs"/>
              </a:rPr>
              <a:t>that still exists today as the </a:t>
            </a:r>
            <a:r>
              <a:rPr lang="en-US" sz="800" b="0" i="1" u="none" strike="noStrike" kern="1200" baseline="0" dirty="0" smtClean="0">
                <a:solidFill>
                  <a:schemeClr val="tx1"/>
                </a:solidFill>
                <a:latin typeface="+mn-lt"/>
                <a:ea typeface="+mn-ea"/>
                <a:cs typeface="+mn-cs"/>
              </a:rPr>
              <a:t>Teacher and Engineering Teacher. </a:t>
            </a:r>
            <a:r>
              <a:rPr lang="en-US" sz="800" b="0" i="0" u="none" strike="noStrike" kern="1200" baseline="0" dirty="0" smtClean="0">
                <a:solidFill>
                  <a:schemeClr val="tx1"/>
                </a:solidFill>
                <a:latin typeface="+mn-lt"/>
                <a:ea typeface="+mn-ea"/>
                <a:cs typeface="+mn-cs"/>
              </a:rPr>
              <a:t>Other publications include monographs, books, electronic media plus </a:t>
            </a:r>
            <a:r>
              <a:rPr lang="en-US" sz="800" b="0" i="1" u="none" strike="noStrike" kern="1200" baseline="0" dirty="0" smtClean="0">
                <a:solidFill>
                  <a:schemeClr val="tx1"/>
                </a:solidFill>
                <a:latin typeface="+mn-lt"/>
                <a:ea typeface="+mn-ea"/>
                <a:cs typeface="+mn-cs"/>
              </a:rPr>
              <a:t>Children’s Technology and Engineering, </a:t>
            </a:r>
            <a:r>
              <a:rPr lang="en-US" sz="800" b="0" i="0" u="none" strike="noStrike" kern="1200" baseline="0" dirty="0" smtClean="0">
                <a:solidFill>
                  <a:schemeClr val="tx1"/>
                </a:solidFill>
                <a:latin typeface="+mn-lt"/>
                <a:ea typeface="+mn-ea"/>
                <a:cs typeface="+mn-cs"/>
              </a:rPr>
              <a:t>which is a journal for elementary school technology and engineering education. </a:t>
            </a:r>
            <a:r>
              <a:rPr lang="en-US" sz="800" b="0" i="1" u="none" strike="noStrike" kern="1200" baseline="0" dirty="0" smtClean="0">
                <a:solidFill>
                  <a:schemeClr val="tx1"/>
                </a:solidFill>
                <a:latin typeface="+mn-lt"/>
                <a:ea typeface="+mn-ea"/>
                <a:cs typeface="+mn-cs"/>
              </a:rPr>
              <a:t>STEM Connections, </a:t>
            </a:r>
            <a:r>
              <a:rPr lang="en-US" sz="800" b="0" i="0" u="none" strike="noStrike" kern="1200" baseline="0" dirty="0" smtClean="0">
                <a:solidFill>
                  <a:schemeClr val="tx1"/>
                </a:solidFill>
                <a:latin typeface="+mn-lt"/>
                <a:ea typeface="+mn-ea"/>
                <a:cs typeface="+mn-cs"/>
              </a:rPr>
              <a:t>an electronic newsletter, has been designed to give information quickly to the profession. </a:t>
            </a:r>
          </a:p>
          <a:p>
            <a:r>
              <a:rPr lang="en-US" sz="800" b="0" i="0" u="none" strike="noStrike" kern="1200" baseline="0" dirty="0" smtClean="0">
                <a:solidFill>
                  <a:schemeClr val="tx1"/>
                </a:solidFill>
                <a:latin typeface="+mn-lt"/>
                <a:ea typeface="+mn-ea"/>
                <a:cs typeface="+mn-cs"/>
              </a:rPr>
              <a:t>Over the years, four ITEEA councils have represented the elementary teacher, university teacher education, college/university students and leadership/supervision. These councils have given added emphasis regarding their specific focus that has helped to strengthen the profession. </a:t>
            </a:r>
          </a:p>
          <a:p>
            <a:r>
              <a:rPr lang="en-US" sz="800" b="0" i="0" u="none" strike="noStrike" kern="1200" baseline="0" dirty="0" smtClean="0">
                <a:solidFill>
                  <a:schemeClr val="tx1"/>
                </a:solidFill>
                <a:latin typeface="+mn-lt"/>
                <a:ea typeface="+mn-ea"/>
                <a:cs typeface="+mn-cs"/>
              </a:rPr>
              <a:t>Members of the association have been rigorous advocates of public policy by frequently providing information to government, agencies, associations, and other special interest groups concerning technology and engineering education at the K‐12 level. The Association strives to provide concerned publics with an understanding of the importance of the profession that unleashes the spirit of innovation through teaching about technological literacy. </a:t>
            </a:r>
          </a:p>
          <a:p>
            <a:r>
              <a:rPr lang="en-US" sz="800" b="0" i="0" u="none" strike="noStrike" kern="1200" baseline="0" dirty="0" smtClean="0">
                <a:solidFill>
                  <a:schemeClr val="tx1"/>
                </a:solidFill>
                <a:latin typeface="+mn-lt"/>
                <a:ea typeface="+mn-ea"/>
                <a:cs typeface="+mn-cs"/>
              </a:rPr>
              <a:t>The Association has been a constant advocate of strong teaching and learning methods used to advance curriculum and instruction in pace with our fast advancing, highly sophisticated technological society. The Association’s name has been synonymous with major curriculum efforts that have spawned over decades of technology teaching. These advances were especially significant during the 1960’s when numerous curriculum efforts were being launched by state departments of education and selected university’s intent on moving the field forward. These curriculum efforts were practiced until the standards movement was started to describe what the student should know and be able to do as it related to technological literacy. The standards were quickly followed by a curriculum effort that is today known as </a:t>
            </a:r>
            <a:r>
              <a:rPr lang="en-US" sz="800" b="0" i="0" u="none" strike="noStrike" kern="1200" baseline="0" dirty="0" err="1" smtClean="0">
                <a:solidFill>
                  <a:schemeClr val="tx1"/>
                </a:solidFill>
                <a:latin typeface="+mn-lt"/>
                <a:ea typeface="+mn-ea"/>
                <a:cs typeface="+mn-cs"/>
              </a:rPr>
              <a:t>Engineeringby</a:t>
            </a:r>
            <a:r>
              <a:rPr lang="en-US" sz="800" b="0" i="0" u="none" strike="noStrike" kern="1200" baseline="0" dirty="0" smtClean="0">
                <a:solidFill>
                  <a:schemeClr val="tx1"/>
                </a:solidFill>
                <a:latin typeface="+mn-lt"/>
                <a:ea typeface="+mn-ea"/>
                <a:cs typeface="+mn-cs"/>
              </a:rPr>
              <a:t> Design. Today, efforts continue to advance the standards and curriculum through various project efforts. </a:t>
            </a:r>
          </a:p>
          <a:p>
            <a:r>
              <a:rPr lang="en-US" sz="800" b="0" i="0" u="none" strike="noStrike" kern="1200" baseline="0" dirty="0" smtClean="0">
                <a:solidFill>
                  <a:schemeClr val="tx1"/>
                </a:solidFill>
                <a:latin typeface="+mn-lt"/>
                <a:ea typeface="+mn-ea"/>
                <a:cs typeface="+mn-cs"/>
              </a:rPr>
              <a:t>A brief summary of the decades of the </a:t>
            </a:r>
            <a:r>
              <a:rPr lang="en-US" sz="800" b="1" i="0" u="none" strike="noStrike" kern="1200" baseline="0" dirty="0" smtClean="0">
                <a:solidFill>
                  <a:schemeClr val="tx1"/>
                </a:solidFill>
                <a:latin typeface="+mn-lt"/>
                <a:ea typeface="+mn-ea"/>
                <a:cs typeface="+mn-cs"/>
              </a:rPr>
              <a:t>Association</a:t>
            </a:r>
            <a:r>
              <a:rPr lang="en-US" sz="800" b="0" i="0" u="none" strike="noStrike" kern="1200" baseline="0" dirty="0" smtClean="0">
                <a:solidFill>
                  <a:schemeClr val="tx1"/>
                </a:solidFill>
                <a:latin typeface="+mn-lt"/>
                <a:ea typeface="+mn-ea"/>
                <a:cs typeface="+mn-cs"/>
              </a:rPr>
              <a:t>’s historical progress follows: </a:t>
            </a:r>
          </a:p>
          <a:p>
            <a:r>
              <a:rPr lang="en-US" sz="800" b="0" i="0" u="none" strike="noStrike" kern="1200" baseline="0" dirty="0" smtClean="0">
                <a:solidFill>
                  <a:schemeClr val="tx1"/>
                </a:solidFill>
                <a:latin typeface="+mn-lt"/>
                <a:ea typeface="+mn-ea"/>
                <a:cs typeface="+mn-cs"/>
              </a:rPr>
              <a:t>1939/1940s – Association was created and the early governance evolved in an effort to promote and enhance industrial arts in general education reflecting the study of industry and technology. The first journal was published. </a:t>
            </a:r>
          </a:p>
          <a:p>
            <a:r>
              <a:rPr lang="en-US" sz="800" b="0" i="0" u="none" strike="noStrike" kern="1200" baseline="0" dirty="0" smtClean="0">
                <a:solidFill>
                  <a:schemeClr val="tx1"/>
                </a:solidFill>
                <a:latin typeface="+mn-lt"/>
                <a:ea typeface="+mn-ea"/>
                <a:cs typeface="+mn-cs"/>
              </a:rPr>
              <a:t>1950s – Councils were created within the Association to represent teacher educators, supervisors, and state association officers. Student club work began. Work continued to advance industrial arts in general education advocating behavioral changes in preference to the trade or occupational analysis (vocational) approach to teaching. </a:t>
            </a:r>
          </a:p>
          <a:p>
            <a:r>
              <a:rPr lang="en-US" sz="800" b="0" i="0" u="none" strike="noStrike" kern="1200" baseline="0" dirty="0" smtClean="0">
                <a:solidFill>
                  <a:schemeClr val="tx1"/>
                </a:solidFill>
                <a:latin typeface="+mn-lt"/>
                <a:ea typeface="+mn-ea"/>
                <a:cs typeface="+mn-cs"/>
              </a:rPr>
              <a:t>1960s – Elementary school initiatives were advanced with project work, conferences, and the creation of a council. Various curriculum projects were pursued as a decade of legislation and funding occurred to advance professional development in philosophical thought and teaching strategies. </a:t>
            </a:r>
          </a:p>
          <a:p>
            <a:r>
              <a:rPr lang="en-US" sz="800" b="0" i="0" u="none" strike="noStrike" kern="1200" baseline="0" dirty="0" smtClean="0">
                <a:solidFill>
                  <a:schemeClr val="tx1"/>
                </a:solidFill>
                <a:latin typeface="+mn-lt"/>
                <a:ea typeface="+mn-ea"/>
                <a:cs typeface="+mn-cs"/>
              </a:rPr>
              <a:t>1970s – Psychological, sociological, and technological thought progressed through writings, forums, and conferences. Major initiatives dealing with career education and industrial arts in vocational legislation evolved. Efforts continued to support work in curriculum projects and the creation of standards. </a:t>
            </a:r>
          </a:p>
          <a:p>
            <a:r>
              <a:rPr lang="en-US" sz="800" b="0" i="0" u="none" strike="noStrike" kern="1200" baseline="0" dirty="0" smtClean="0">
                <a:solidFill>
                  <a:schemeClr val="tx1"/>
                </a:solidFill>
                <a:latin typeface="+mn-lt"/>
                <a:ea typeface="+mn-ea"/>
                <a:cs typeface="+mn-cs"/>
              </a:rPr>
              <a:t>1980s – Name changes took place with </a:t>
            </a:r>
            <a:r>
              <a:rPr lang="en-US" sz="800" b="1" i="0" u="none" strike="noStrike" kern="1200" baseline="0" dirty="0" smtClean="0">
                <a:solidFill>
                  <a:schemeClr val="tx1"/>
                </a:solidFill>
                <a:latin typeface="+mn-lt"/>
                <a:ea typeface="+mn-ea"/>
                <a:cs typeface="+mn-cs"/>
              </a:rPr>
              <a:t>AIAA</a:t>
            </a:r>
            <a:r>
              <a:rPr lang="en-US" sz="800" b="0" i="0" u="none" strike="noStrike" kern="1200" baseline="0" dirty="0" smtClean="0">
                <a:solidFill>
                  <a:schemeClr val="tx1"/>
                </a:solidFill>
                <a:latin typeface="+mn-lt"/>
                <a:ea typeface="+mn-ea"/>
                <a:cs typeface="+mn-cs"/>
              </a:rPr>
              <a:t> becoming </a:t>
            </a:r>
            <a:r>
              <a:rPr lang="en-US" sz="800" b="1" i="0" u="none" strike="noStrike" kern="1200" baseline="0" dirty="0" smtClean="0">
                <a:solidFill>
                  <a:schemeClr val="tx1"/>
                </a:solidFill>
                <a:latin typeface="+mn-lt"/>
                <a:ea typeface="+mn-ea"/>
                <a:cs typeface="+mn-cs"/>
              </a:rPr>
              <a:t>ITEA</a:t>
            </a:r>
            <a:r>
              <a:rPr lang="en-US" sz="800" b="0" i="0" u="none" strike="noStrike" kern="1200" baseline="0" dirty="0" smtClean="0">
                <a:solidFill>
                  <a:schemeClr val="tx1"/>
                </a:solidFill>
                <a:latin typeface="+mn-lt"/>
                <a:ea typeface="+mn-ea"/>
                <a:cs typeface="+mn-cs"/>
              </a:rPr>
              <a:t>; names of councils, affiliate associations, and journals; and titles of programs describing the field. Numerous publications were created to advance the study of technology as a national imperative, promote implementation, address certification and accreditation issues, and further relate to other science and technology organizations. A national advisory council and foundation were created to further strengthen the field. </a:t>
            </a:r>
          </a:p>
          <a:p>
            <a:r>
              <a:rPr lang="en-US" sz="800" b="0" i="0" u="none" strike="noStrike" kern="1200" baseline="0" dirty="0" smtClean="0">
                <a:solidFill>
                  <a:schemeClr val="tx1"/>
                </a:solidFill>
                <a:latin typeface="+mn-lt"/>
                <a:ea typeface="+mn-ea"/>
                <a:cs typeface="+mn-cs"/>
              </a:rPr>
              <a:t>1990s – Major funding and efforts sought to create a rationale and structure, standards, curriculum, and assessments for technology teaching. Closer working relationships were created with the mathematics, science, technology, and engineering communities. International relationships were further advanced. A Center was created to advance research, curriculum, professional development, and special projects for technology teaching. </a:t>
            </a:r>
          </a:p>
          <a:p>
            <a:r>
              <a:rPr lang="en-US" sz="800" b="0" i="0" u="none" strike="noStrike" kern="1200" baseline="0" dirty="0" smtClean="0">
                <a:solidFill>
                  <a:schemeClr val="tx1"/>
                </a:solidFill>
                <a:latin typeface="+mn-lt"/>
                <a:ea typeface="+mn-ea"/>
                <a:cs typeface="+mn-cs"/>
              </a:rPr>
              <a:t>2000s – Work will continue to refine curriculum to reflect technology as society evolves in an age with informational, physical, biological, and chemical technology challenges and opportunities. Education in virtual, instantaneous, and international settings will be delivered. Efforts will continue as the technology teaching discipline continues to play a more central role in all education dealing with human innovation in action. </a:t>
            </a:r>
          </a:p>
          <a:p>
            <a:r>
              <a:rPr lang="en-US" sz="800" b="1" i="0" u="none" strike="noStrike" kern="1200" baseline="0" dirty="0" smtClean="0">
                <a:solidFill>
                  <a:schemeClr val="tx1"/>
                </a:solidFill>
                <a:latin typeface="+mn-lt"/>
                <a:ea typeface="+mn-ea"/>
                <a:cs typeface="+mn-cs"/>
              </a:rPr>
              <a:t>ITEEA</a:t>
            </a:r>
            <a:r>
              <a:rPr lang="en-US" sz="800" b="0" i="0" u="none" strike="noStrike" kern="1200" baseline="0" dirty="0" smtClean="0">
                <a:solidFill>
                  <a:schemeClr val="tx1"/>
                </a:solidFill>
                <a:latin typeface="+mn-lt"/>
                <a:ea typeface="+mn-ea"/>
                <a:cs typeface="+mn-cs"/>
              </a:rPr>
              <a:t> has had a rich history that is approaching 75 years of providing wholesome changes in learners. In humankind’s constant quest to improve our lives, ITEEA has worked to connect science, technology, design, and engineering in forward thinking ways. The Associations’ continued efforts will hopefully help to provide a next generation technological work force to meet 21st century needs.</a:t>
            </a:r>
          </a:p>
          <a:p>
            <a:endParaRPr lang="en-US" sz="800" b="0" i="0" u="none" strike="noStrike" kern="1200" baseline="0" dirty="0" smtClean="0">
              <a:solidFill>
                <a:schemeClr val="tx1"/>
              </a:solidFill>
              <a:latin typeface="+mn-lt"/>
              <a:ea typeface="+mn-ea"/>
              <a:cs typeface="+mn-cs"/>
            </a:endParaRPr>
          </a:p>
          <a:p>
            <a:r>
              <a:rPr lang="en-US" sz="800" b="0" i="0" u="none" strike="noStrike" kern="1200" baseline="0" dirty="0" smtClean="0">
                <a:solidFill>
                  <a:schemeClr val="tx1"/>
                </a:solidFill>
                <a:latin typeface="+mn-lt"/>
                <a:ea typeface="+mn-ea"/>
                <a:cs typeface="+mn-cs"/>
              </a:rPr>
              <a:t>ITEA has officially become the "International Technology and Engineering Educators Association" (ITEEA) </a:t>
            </a:r>
            <a:endParaRPr lang="en-US" altLang="en-US" sz="800" i="1" dirty="0" smtClean="0">
              <a:solidFill>
                <a:srgbClr val="A5002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Engineering Your Future: A Comprehensive Introduction to Engineering [Book]:  </a:t>
            </a:r>
            <a:r>
              <a:rPr lang="en-US" dirty="0" smtClean="0"/>
              <a:t>$75 online</a:t>
            </a:r>
          </a:p>
          <a:p>
            <a:r>
              <a:rPr lang="en-US" dirty="0" smtClean="0"/>
              <a:t>April 2011 - By William C. Oakes, Les L. Leone, Craig J. Gunn, John L. </a:t>
            </a:r>
            <a:r>
              <a:rPr lang="en-US" dirty="0" err="1" smtClean="0"/>
              <a:t>Gruender</a:t>
            </a:r>
            <a:endParaRPr lang="en-US" dirty="0" smtClean="0"/>
          </a:p>
          <a:p>
            <a:r>
              <a:rPr lang="en-US" dirty="0" smtClean="0"/>
              <a:t>- Oxford University Press - 2011.04.01 - Paperback - 604 pages - ISBN 0199797560 </a:t>
            </a:r>
          </a:p>
          <a:p>
            <a:r>
              <a:rPr lang="en-US" dirty="0" smtClean="0"/>
              <a:t>Engineering--a field that is both academically rigorous and creatively demanding. Faced with endless career opportunities, today's students matriculate without a clear idea about the study and practice of engineering. Fortunately, there is Engineering Your Future: A Comprehensive Introduction to Engineering, Seventh Edition, an authoritative guide to the academic expectations and professional opportunities that help direct students down the path to a rewarding career in the engineering field. Features * Introduces students to the broad spectrum of engineering disciplines, with up-to-date data on degrees granted, employment opportunities, and salaries * Highlights the ethical responsibilities of engineers * Focuses on developing all-important problem-solving and communication skills that are critical to success both in the classroom and in the working world * Offers guidance both for leading teams and, just as importantly, being an effective member of a team * Introduces a design methodology that can be used immediately and in subsequent design courses * Provides a handy review in units and conversions, mathematics, and engineering fundamentals * The exceptionally broad coverage provides instructors unparalleled flexibility in using the Engineering Your Future in any type of introductory course New to this Edition * Updated Computer Tools chapter covers computer use from the history of the internet through advanced engineering packages, including spreadsheets, mathematical programs, social media, and communicating via email * Effective coverage of teamwork for engineering classes shows students how a diversity of skills is essential to their future careers * Updated green and bioengineering information address current issues including sustainability and advancing human health * Fresh new profiles of contemporary engineers and their current research give students an insider's glimpse into what fields they may be most suited for * Up-to-date statistics for the job market provide critical data to help inform students' career decisions * Timely financial aid information covers student loans, financial assistance, grants, and avoiding scams Instructor's Resources Oakes EYF Comprehensive IRCD (9780199798513) Instructor's CD contains PowerPoint-based lectures and computerized test bank. </a:t>
            </a:r>
          </a:p>
          <a:p>
            <a:endParaRPr lang="en-US" dirty="0"/>
          </a:p>
        </p:txBody>
      </p:sp>
      <p:sp>
        <p:nvSpPr>
          <p:cNvPr id="4" name="Slide Number Placeholder 3"/>
          <p:cNvSpPr>
            <a:spLocks noGrp="1"/>
          </p:cNvSpPr>
          <p:nvPr>
            <p:ph type="sldNum" sz="quarter" idx="10"/>
          </p:nvPr>
        </p:nvSpPr>
        <p:spPr/>
        <p:txBody>
          <a:bodyPr/>
          <a:lstStyle/>
          <a:p>
            <a:fld id="{DD923E08-A405-4C60-8C41-DF746CE8BD6D}" type="slidenum">
              <a:rPr lang="en-US" smtClean="0"/>
              <a:t>2</a:t>
            </a:fld>
            <a:endParaRPr lang="en-US"/>
          </a:p>
        </p:txBody>
      </p:sp>
    </p:spTree>
    <p:extLst>
      <p:ext uri="{BB962C8B-B14F-4D97-AF65-F5344CB8AC3E}">
        <p14:creationId xmlns:p14="http://schemas.microsoft.com/office/powerpoint/2010/main" val="3243217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923E08-A405-4C60-8C41-DF746CE8BD6D}" type="slidenum">
              <a:rPr lang="en-US" smtClean="0"/>
              <a:t>3</a:t>
            </a:fld>
            <a:endParaRPr lang="en-US"/>
          </a:p>
        </p:txBody>
      </p:sp>
    </p:spTree>
    <p:extLst>
      <p:ext uri="{BB962C8B-B14F-4D97-AF65-F5344CB8AC3E}">
        <p14:creationId xmlns:p14="http://schemas.microsoft.com/office/powerpoint/2010/main" val="3243217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lvl1pPr eaLnBrk="0" hangingPunct="0">
              <a:defRPr sz="2400">
                <a:solidFill>
                  <a:schemeClr val="bg1"/>
                </a:solidFill>
                <a:latin typeface="Arial" charset="0"/>
              </a:defRPr>
            </a:lvl1pPr>
            <a:lvl2pPr marL="742950" indent="-285750" eaLnBrk="0" hangingPunct="0">
              <a:defRPr sz="2400">
                <a:solidFill>
                  <a:schemeClr val="bg1"/>
                </a:solidFill>
                <a:latin typeface="Arial" charset="0"/>
              </a:defRPr>
            </a:lvl2pPr>
            <a:lvl3pPr marL="1143000" indent="-228600" eaLnBrk="0" hangingPunct="0">
              <a:defRPr sz="2400">
                <a:solidFill>
                  <a:schemeClr val="bg1"/>
                </a:solidFill>
                <a:latin typeface="Arial" charset="0"/>
              </a:defRPr>
            </a:lvl3pPr>
            <a:lvl4pPr marL="1600200" indent="-228600" eaLnBrk="0" hangingPunct="0">
              <a:defRPr sz="2400">
                <a:solidFill>
                  <a:schemeClr val="bg1"/>
                </a:solidFill>
                <a:latin typeface="Arial" charset="0"/>
              </a:defRPr>
            </a:lvl4pPr>
            <a:lvl5pPr marL="2057400" indent="-228600" eaLnBrk="0" hangingPunct="0">
              <a:defRPr sz="2400">
                <a:solidFill>
                  <a:schemeClr val="bg1"/>
                </a:solidFill>
                <a:latin typeface="Arial" charset="0"/>
              </a:defRPr>
            </a:lvl5pPr>
            <a:lvl6pPr marL="2514600" indent="-228600" eaLnBrk="0" fontAlgn="base" hangingPunct="0">
              <a:spcBef>
                <a:spcPct val="0"/>
              </a:spcBef>
              <a:spcAft>
                <a:spcPct val="0"/>
              </a:spcAft>
              <a:defRPr sz="2400">
                <a:solidFill>
                  <a:schemeClr val="bg1"/>
                </a:solidFill>
                <a:latin typeface="Arial" charset="0"/>
              </a:defRPr>
            </a:lvl6pPr>
            <a:lvl7pPr marL="2971800" indent="-228600" eaLnBrk="0" fontAlgn="base" hangingPunct="0">
              <a:spcBef>
                <a:spcPct val="0"/>
              </a:spcBef>
              <a:spcAft>
                <a:spcPct val="0"/>
              </a:spcAft>
              <a:defRPr sz="2400">
                <a:solidFill>
                  <a:schemeClr val="bg1"/>
                </a:solidFill>
                <a:latin typeface="Arial" charset="0"/>
              </a:defRPr>
            </a:lvl7pPr>
            <a:lvl8pPr marL="3429000" indent="-228600" eaLnBrk="0" fontAlgn="base" hangingPunct="0">
              <a:spcBef>
                <a:spcPct val="0"/>
              </a:spcBef>
              <a:spcAft>
                <a:spcPct val="0"/>
              </a:spcAft>
              <a:defRPr sz="2400">
                <a:solidFill>
                  <a:schemeClr val="bg1"/>
                </a:solidFill>
                <a:latin typeface="Arial" charset="0"/>
              </a:defRPr>
            </a:lvl8pPr>
            <a:lvl9pPr marL="3886200" indent="-228600" eaLnBrk="0" fontAlgn="base" hangingPunct="0">
              <a:spcBef>
                <a:spcPct val="0"/>
              </a:spcBef>
              <a:spcAft>
                <a:spcPct val="0"/>
              </a:spcAft>
              <a:defRPr sz="2400">
                <a:solidFill>
                  <a:schemeClr val="bg1"/>
                </a:solidFill>
                <a:latin typeface="Arial" charset="0"/>
              </a:defRPr>
            </a:lvl9pPr>
          </a:lstStyle>
          <a:p>
            <a:pPr eaLnBrk="1" hangingPunct="1"/>
            <a:fld id="{19A972EB-9448-48B2-8510-297105E4832C}" type="slidenum">
              <a:rPr lang="en-US" altLang="en-US" sz="1200">
                <a:solidFill>
                  <a:schemeClr val="tx1"/>
                </a:solidFill>
              </a:rPr>
              <a:pPr eaLnBrk="1" hangingPunct="1"/>
              <a:t>6</a:t>
            </a:fld>
            <a:endParaRPr lang="en-US" altLang="en-US" sz="1200">
              <a:solidFill>
                <a:schemeClr val="tx1"/>
              </a:solidFill>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p:spPr>
        <p:txBody>
          <a:bodyPr/>
          <a:lstStyle/>
          <a:p>
            <a:pPr eaLnBrk="1" hangingPunct="1"/>
            <a:r>
              <a:rPr lang="en-US" altLang="en-US" i="1" smtClean="0">
                <a:solidFill>
                  <a:srgbClr val="A50021"/>
                </a:solidFill>
              </a:rPr>
              <a:t>There are many design processes that guide professionals in developing solutions to problems. The example that you see here is the design process that we will use for this course and the rest of the Project Lead The Way, Inc. courses you will take.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lvl1pPr eaLnBrk="0" hangingPunct="0">
              <a:defRPr sz="2400">
                <a:solidFill>
                  <a:schemeClr val="bg1"/>
                </a:solidFill>
                <a:latin typeface="Arial" charset="0"/>
              </a:defRPr>
            </a:lvl1pPr>
            <a:lvl2pPr marL="742950" indent="-285750" eaLnBrk="0" hangingPunct="0">
              <a:defRPr sz="2400">
                <a:solidFill>
                  <a:schemeClr val="bg1"/>
                </a:solidFill>
                <a:latin typeface="Arial" charset="0"/>
              </a:defRPr>
            </a:lvl2pPr>
            <a:lvl3pPr marL="1143000" indent="-228600" eaLnBrk="0" hangingPunct="0">
              <a:defRPr sz="2400">
                <a:solidFill>
                  <a:schemeClr val="bg1"/>
                </a:solidFill>
                <a:latin typeface="Arial" charset="0"/>
              </a:defRPr>
            </a:lvl3pPr>
            <a:lvl4pPr marL="1600200" indent="-228600" eaLnBrk="0" hangingPunct="0">
              <a:defRPr sz="2400">
                <a:solidFill>
                  <a:schemeClr val="bg1"/>
                </a:solidFill>
                <a:latin typeface="Arial" charset="0"/>
              </a:defRPr>
            </a:lvl4pPr>
            <a:lvl5pPr marL="2057400" indent="-228600" eaLnBrk="0" hangingPunct="0">
              <a:defRPr sz="2400">
                <a:solidFill>
                  <a:schemeClr val="bg1"/>
                </a:solidFill>
                <a:latin typeface="Arial" charset="0"/>
              </a:defRPr>
            </a:lvl5pPr>
            <a:lvl6pPr marL="2514600" indent="-228600" eaLnBrk="0" fontAlgn="base" hangingPunct="0">
              <a:spcBef>
                <a:spcPct val="0"/>
              </a:spcBef>
              <a:spcAft>
                <a:spcPct val="0"/>
              </a:spcAft>
              <a:defRPr sz="2400">
                <a:solidFill>
                  <a:schemeClr val="bg1"/>
                </a:solidFill>
                <a:latin typeface="Arial" charset="0"/>
              </a:defRPr>
            </a:lvl6pPr>
            <a:lvl7pPr marL="2971800" indent="-228600" eaLnBrk="0" fontAlgn="base" hangingPunct="0">
              <a:spcBef>
                <a:spcPct val="0"/>
              </a:spcBef>
              <a:spcAft>
                <a:spcPct val="0"/>
              </a:spcAft>
              <a:defRPr sz="2400">
                <a:solidFill>
                  <a:schemeClr val="bg1"/>
                </a:solidFill>
                <a:latin typeface="Arial" charset="0"/>
              </a:defRPr>
            </a:lvl7pPr>
            <a:lvl8pPr marL="3429000" indent="-228600" eaLnBrk="0" fontAlgn="base" hangingPunct="0">
              <a:spcBef>
                <a:spcPct val="0"/>
              </a:spcBef>
              <a:spcAft>
                <a:spcPct val="0"/>
              </a:spcAft>
              <a:defRPr sz="2400">
                <a:solidFill>
                  <a:schemeClr val="bg1"/>
                </a:solidFill>
                <a:latin typeface="Arial" charset="0"/>
              </a:defRPr>
            </a:lvl8pPr>
            <a:lvl9pPr marL="3886200" indent="-228600" eaLnBrk="0" fontAlgn="base" hangingPunct="0">
              <a:spcBef>
                <a:spcPct val="0"/>
              </a:spcBef>
              <a:spcAft>
                <a:spcPct val="0"/>
              </a:spcAft>
              <a:defRPr sz="2400">
                <a:solidFill>
                  <a:schemeClr val="bg1"/>
                </a:solidFill>
                <a:latin typeface="Arial" charset="0"/>
              </a:defRPr>
            </a:lvl9pPr>
          </a:lstStyle>
          <a:p>
            <a:pPr eaLnBrk="1" hangingPunct="1"/>
            <a:fld id="{19A972EB-9448-48B2-8510-297105E4832C}" type="slidenum">
              <a:rPr lang="en-US" altLang="en-US" sz="1200">
                <a:solidFill>
                  <a:schemeClr val="tx1"/>
                </a:solidFill>
              </a:rPr>
              <a:pPr eaLnBrk="1" hangingPunct="1"/>
              <a:t>7</a:t>
            </a:fld>
            <a:endParaRPr lang="en-US" altLang="en-US" sz="1200">
              <a:solidFill>
                <a:schemeClr val="tx1"/>
              </a:solidFill>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p:spPr>
        <p:txBody>
          <a:bodyPr/>
          <a:lstStyle/>
          <a:p>
            <a:pPr eaLnBrk="1" hangingPunct="1"/>
            <a:r>
              <a:rPr lang="en-US" altLang="en-US" i="1" smtClean="0">
                <a:solidFill>
                  <a:srgbClr val="A50021"/>
                </a:solidFill>
              </a:rPr>
              <a:t>There are many design processes that guide professionals in developing solutions to problems. The example that you see here is the design process that we will use for this course and the rest of the Project Lead The Way, Inc. courses you will take.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5338A7-6B32-4B9B-8BBF-1CC6B9B1525D}"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19C55A-ED83-431B-8A0A-7C2986E14F43}" type="slidenum">
              <a:rPr lang="en-US" smtClean="0"/>
              <a:t>‹#›</a:t>
            </a:fld>
            <a:endParaRPr lang="en-US"/>
          </a:p>
        </p:txBody>
      </p:sp>
    </p:spTree>
    <p:extLst>
      <p:ext uri="{BB962C8B-B14F-4D97-AF65-F5344CB8AC3E}">
        <p14:creationId xmlns:p14="http://schemas.microsoft.com/office/powerpoint/2010/main" val="2322660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5338A7-6B32-4B9B-8BBF-1CC6B9B1525D}"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19C55A-ED83-431B-8A0A-7C2986E14F43}" type="slidenum">
              <a:rPr lang="en-US" smtClean="0"/>
              <a:t>‹#›</a:t>
            </a:fld>
            <a:endParaRPr lang="en-US"/>
          </a:p>
        </p:txBody>
      </p:sp>
    </p:spTree>
    <p:extLst>
      <p:ext uri="{BB962C8B-B14F-4D97-AF65-F5344CB8AC3E}">
        <p14:creationId xmlns:p14="http://schemas.microsoft.com/office/powerpoint/2010/main" val="661249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5338A7-6B32-4B9B-8BBF-1CC6B9B1525D}"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19C55A-ED83-431B-8A0A-7C2986E14F43}" type="slidenum">
              <a:rPr lang="en-US" smtClean="0"/>
              <a:t>‹#›</a:t>
            </a:fld>
            <a:endParaRPr lang="en-US"/>
          </a:p>
        </p:txBody>
      </p:sp>
    </p:spTree>
    <p:extLst>
      <p:ext uri="{BB962C8B-B14F-4D97-AF65-F5344CB8AC3E}">
        <p14:creationId xmlns:p14="http://schemas.microsoft.com/office/powerpoint/2010/main" val="2462316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5338A7-6B32-4B9B-8BBF-1CC6B9B1525D}"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19C55A-ED83-431B-8A0A-7C2986E14F43}" type="slidenum">
              <a:rPr lang="en-US" smtClean="0"/>
              <a:t>‹#›</a:t>
            </a:fld>
            <a:endParaRPr lang="en-US"/>
          </a:p>
        </p:txBody>
      </p:sp>
    </p:spTree>
    <p:extLst>
      <p:ext uri="{BB962C8B-B14F-4D97-AF65-F5344CB8AC3E}">
        <p14:creationId xmlns:p14="http://schemas.microsoft.com/office/powerpoint/2010/main" val="1797165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5338A7-6B32-4B9B-8BBF-1CC6B9B1525D}"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19C55A-ED83-431B-8A0A-7C2986E14F43}" type="slidenum">
              <a:rPr lang="en-US" smtClean="0"/>
              <a:t>‹#›</a:t>
            </a:fld>
            <a:endParaRPr lang="en-US"/>
          </a:p>
        </p:txBody>
      </p:sp>
    </p:spTree>
    <p:extLst>
      <p:ext uri="{BB962C8B-B14F-4D97-AF65-F5344CB8AC3E}">
        <p14:creationId xmlns:p14="http://schemas.microsoft.com/office/powerpoint/2010/main" val="3031135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5338A7-6B32-4B9B-8BBF-1CC6B9B1525D}"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19C55A-ED83-431B-8A0A-7C2986E14F43}" type="slidenum">
              <a:rPr lang="en-US" smtClean="0"/>
              <a:t>‹#›</a:t>
            </a:fld>
            <a:endParaRPr lang="en-US"/>
          </a:p>
        </p:txBody>
      </p:sp>
    </p:spTree>
    <p:extLst>
      <p:ext uri="{BB962C8B-B14F-4D97-AF65-F5344CB8AC3E}">
        <p14:creationId xmlns:p14="http://schemas.microsoft.com/office/powerpoint/2010/main" val="325628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5338A7-6B32-4B9B-8BBF-1CC6B9B1525D}" type="datetimeFigureOut">
              <a:rPr lang="en-US" smtClean="0"/>
              <a:t>1/21/2014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19C55A-ED83-431B-8A0A-7C2986E14F43}" type="slidenum">
              <a:rPr lang="en-US" smtClean="0"/>
              <a:t>‹#›</a:t>
            </a:fld>
            <a:endParaRPr lang="en-US"/>
          </a:p>
        </p:txBody>
      </p:sp>
    </p:spTree>
    <p:extLst>
      <p:ext uri="{BB962C8B-B14F-4D97-AF65-F5344CB8AC3E}">
        <p14:creationId xmlns:p14="http://schemas.microsoft.com/office/powerpoint/2010/main" val="4266334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5338A7-6B32-4B9B-8BBF-1CC6B9B1525D}" type="datetimeFigureOut">
              <a:rPr lang="en-US" smtClean="0"/>
              <a:t>1/21/2014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19C55A-ED83-431B-8A0A-7C2986E14F43}" type="slidenum">
              <a:rPr lang="en-US" smtClean="0"/>
              <a:t>‹#›</a:t>
            </a:fld>
            <a:endParaRPr lang="en-US"/>
          </a:p>
        </p:txBody>
      </p:sp>
    </p:spTree>
    <p:extLst>
      <p:ext uri="{BB962C8B-B14F-4D97-AF65-F5344CB8AC3E}">
        <p14:creationId xmlns:p14="http://schemas.microsoft.com/office/powerpoint/2010/main" val="3534185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5338A7-6B32-4B9B-8BBF-1CC6B9B1525D}" type="datetimeFigureOut">
              <a:rPr lang="en-US" smtClean="0"/>
              <a:t>1/21/2014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19C55A-ED83-431B-8A0A-7C2986E14F43}" type="slidenum">
              <a:rPr lang="en-US" smtClean="0"/>
              <a:t>‹#›</a:t>
            </a:fld>
            <a:endParaRPr lang="en-US"/>
          </a:p>
        </p:txBody>
      </p:sp>
    </p:spTree>
    <p:extLst>
      <p:ext uri="{BB962C8B-B14F-4D97-AF65-F5344CB8AC3E}">
        <p14:creationId xmlns:p14="http://schemas.microsoft.com/office/powerpoint/2010/main" val="3786829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5338A7-6B32-4B9B-8BBF-1CC6B9B1525D}"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19C55A-ED83-431B-8A0A-7C2986E14F43}" type="slidenum">
              <a:rPr lang="en-US" smtClean="0"/>
              <a:t>‹#›</a:t>
            </a:fld>
            <a:endParaRPr lang="en-US"/>
          </a:p>
        </p:txBody>
      </p:sp>
    </p:spTree>
    <p:extLst>
      <p:ext uri="{BB962C8B-B14F-4D97-AF65-F5344CB8AC3E}">
        <p14:creationId xmlns:p14="http://schemas.microsoft.com/office/powerpoint/2010/main" val="2279639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5338A7-6B32-4B9B-8BBF-1CC6B9B1525D}"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19C55A-ED83-431B-8A0A-7C2986E14F43}" type="slidenum">
              <a:rPr lang="en-US" smtClean="0"/>
              <a:t>‹#›</a:t>
            </a:fld>
            <a:endParaRPr lang="en-US"/>
          </a:p>
        </p:txBody>
      </p:sp>
    </p:spTree>
    <p:extLst>
      <p:ext uri="{BB962C8B-B14F-4D97-AF65-F5344CB8AC3E}">
        <p14:creationId xmlns:p14="http://schemas.microsoft.com/office/powerpoint/2010/main" val="873921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338A7-6B32-4B9B-8BBF-1CC6B9B1525D}" type="datetimeFigureOut">
              <a:rPr lang="en-US" smtClean="0"/>
              <a:t>1/21/2014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19C55A-ED83-431B-8A0A-7C2986E14F43}" type="slidenum">
              <a:rPr lang="en-US" smtClean="0"/>
              <a:t>‹#›</a:t>
            </a:fld>
            <a:endParaRPr lang="en-US"/>
          </a:p>
        </p:txBody>
      </p:sp>
    </p:spTree>
    <p:extLst>
      <p:ext uri="{BB962C8B-B14F-4D97-AF65-F5344CB8AC3E}">
        <p14:creationId xmlns:p14="http://schemas.microsoft.com/office/powerpoint/2010/main" val="187712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image" Target="../media/image2.gif"/><Relationship Id="rId4" Type="http://schemas.openxmlformats.org/officeDocument/2006/relationships/hyperlink" Target="http://www.iteea.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iteea.org/" TargetMode="External"/><Relationship Id="rId2" Type="http://schemas.openxmlformats.org/officeDocument/2006/relationships/hyperlink" Target="http://www.iteaconnect.org/" TargetMode="External"/><Relationship Id="rId1" Type="http://schemas.openxmlformats.org/officeDocument/2006/relationships/slideLayout" Target="../slideLayouts/slideLayout6.xml"/><Relationship Id="rId5" Type="http://schemas.openxmlformats.org/officeDocument/2006/relationships/image" Target="../media/image3.jpeg"/><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7" name="Picture 2" descr="Design_Process_Logo"/>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75742" y="2129051"/>
            <a:ext cx="4150148" cy="4140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8" name="Text Box 3"/>
          <p:cNvSpPr txBox="1">
            <a:spLocks noChangeArrowheads="1"/>
          </p:cNvSpPr>
          <p:nvPr/>
        </p:nvSpPr>
        <p:spPr bwMode="auto">
          <a:xfrm>
            <a:off x="-27296" y="762000"/>
            <a:ext cx="5016500" cy="4025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579438" indent="-579438" eaLnBrk="0" hangingPunct="0">
              <a:defRPr sz="2400">
                <a:solidFill>
                  <a:schemeClr val="bg1"/>
                </a:solidFill>
                <a:latin typeface="Arial" charset="0"/>
              </a:defRPr>
            </a:lvl1pPr>
            <a:lvl2pPr marL="1036638" indent="-342900" eaLnBrk="0" hangingPunct="0">
              <a:defRPr sz="2400">
                <a:solidFill>
                  <a:schemeClr val="bg1"/>
                </a:solidFill>
                <a:latin typeface="Arial" charset="0"/>
              </a:defRPr>
            </a:lvl2pPr>
            <a:lvl3pPr marL="1493838" indent="-342900" eaLnBrk="0" hangingPunct="0">
              <a:defRPr sz="2400">
                <a:solidFill>
                  <a:schemeClr val="bg1"/>
                </a:solidFill>
                <a:latin typeface="Arial" charset="0"/>
              </a:defRPr>
            </a:lvl3pPr>
            <a:lvl4pPr marL="1951038" indent="-342900" eaLnBrk="0" hangingPunct="0">
              <a:defRPr sz="2400">
                <a:solidFill>
                  <a:schemeClr val="bg1"/>
                </a:solidFill>
                <a:latin typeface="Arial" charset="0"/>
              </a:defRPr>
            </a:lvl4pPr>
            <a:lvl5pPr marL="2408238" indent="-342900" eaLnBrk="0" hangingPunct="0">
              <a:defRPr sz="2400">
                <a:solidFill>
                  <a:schemeClr val="bg1"/>
                </a:solidFill>
                <a:latin typeface="Arial" charset="0"/>
              </a:defRPr>
            </a:lvl5pPr>
            <a:lvl6pPr marL="2865438" indent="-342900" eaLnBrk="0" fontAlgn="base" hangingPunct="0">
              <a:spcBef>
                <a:spcPct val="0"/>
              </a:spcBef>
              <a:spcAft>
                <a:spcPct val="0"/>
              </a:spcAft>
              <a:defRPr sz="2400">
                <a:solidFill>
                  <a:schemeClr val="bg1"/>
                </a:solidFill>
                <a:latin typeface="Arial" charset="0"/>
              </a:defRPr>
            </a:lvl6pPr>
            <a:lvl7pPr marL="3322638" indent="-342900" eaLnBrk="0" fontAlgn="base" hangingPunct="0">
              <a:spcBef>
                <a:spcPct val="0"/>
              </a:spcBef>
              <a:spcAft>
                <a:spcPct val="0"/>
              </a:spcAft>
              <a:defRPr sz="2400">
                <a:solidFill>
                  <a:schemeClr val="bg1"/>
                </a:solidFill>
                <a:latin typeface="Arial" charset="0"/>
              </a:defRPr>
            </a:lvl7pPr>
            <a:lvl8pPr marL="3779838" indent="-342900" eaLnBrk="0" fontAlgn="base" hangingPunct="0">
              <a:spcBef>
                <a:spcPct val="0"/>
              </a:spcBef>
              <a:spcAft>
                <a:spcPct val="0"/>
              </a:spcAft>
              <a:defRPr sz="2400">
                <a:solidFill>
                  <a:schemeClr val="bg1"/>
                </a:solidFill>
                <a:latin typeface="Arial" charset="0"/>
              </a:defRPr>
            </a:lvl8pPr>
            <a:lvl9pPr marL="4237038" indent="-342900" eaLnBrk="0" fontAlgn="base" hangingPunct="0">
              <a:spcBef>
                <a:spcPct val="0"/>
              </a:spcBef>
              <a:spcAft>
                <a:spcPct val="0"/>
              </a:spcAft>
              <a:defRPr sz="2400">
                <a:solidFill>
                  <a:schemeClr val="bg1"/>
                </a:solidFill>
                <a:latin typeface="Arial" charset="0"/>
              </a:defRPr>
            </a:lvl9pPr>
          </a:lstStyle>
          <a:p>
            <a:pPr marL="344488" indent="-344488">
              <a:spcBef>
                <a:spcPct val="20000"/>
              </a:spcBef>
              <a:buFontTx/>
              <a:buAutoNum type="arabicPeriod"/>
            </a:pPr>
            <a:r>
              <a:rPr lang="en-US" altLang="en-US" sz="1800" b="1" dirty="0" smtClean="0">
                <a:solidFill>
                  <a:schemeClr val="tx1"/>
                </a:solidFill>
              </a:rPr>
              <a:t>Define the Problem</a:t>
            </a:r>
            <a:endParaRPr lang="en-US" altLang="en-US" sz="1800" b="1" dirty="0">
              <a:solidFill>
                <a:schemeClr val="tx1"/>
              </a:solidFill>
            </a:endParaRPr>
          </a:p>
          <a:p>
            <a:pPr marL="344488" indent="-344488">
              <a:spcBef>
                <a:spcPct val="20000"/>
              </a:spcBef>
              <a:buFontTx/>
              <a:buAutoNum type="arabicPeriod"/>
            </a:pPr>
            <a:r>
              <a:rPr lang="en-US" altLang="en-US" sz="1800" i="1" dirty="0">
                <a:solidFill>
                  <a:schemeClr val="tx1"/>
                </a:solidFill>
              </a:rPr>
              <a:t>Brainstorm Possible Solutions</a:t>
            </a:r>
          </a:p>
          <a:p>
            <a:pPr marL="344488" indent="-344488">
              <a:spcBef>
                <a:spcPct val="20000"/>
              </a:spcBef>
              <a:buFontTx/>
              <a:buAutoNum type="arabicPeriod"/>
            </a:pPr>
            <a:r>
              <a:rPr lang="en-US" altLang="en-US" sz="1800" i="1" dirty="0">
                <a:solidFill>
                  <a:schemeClr val="tx1"/>
                </a:solidFill>
              </a:rPr>
              <a:t>Research and Generate Ideas</a:t>
            </a:r>
          </a:p>
          <a:p>
            <a:pPr marL="344488" indent="-344488">
              <a:spcBef>
                <a:spcPct val="20000"/>
              </a:spcBef>
              <a:buFontTx/>
              <a:buAutoNum type="arabicPeriod"/>
            </a:pPr>
            <a:r>
              <a:rPr lang="en-US" altLang="en-US" sz="1800" i="1" dirty="0">
                <a:solidFill>
                  <a:schemeClr val="tx1"/>
                </a:solidFill>
              </a:rPr>
              <a:t>Identify Criteria and </a:t>
            </a:r>
            <a:r>
              <a:rPr lang="en-US" altLang="en-US" sz="1800" i="1" dirty="0" smtClean="0">
                <a:solidFill>
                  <a:schemeClr val="tx1"/>
                </a:solidFill>
              </a:rPr>
              <a:t>Constraints</a:t>
            </a:r>
            <a:endParaRPr lang="en-US" altLang="en-US" sz="1800" i="1" dirty="0">
              <a:solidFill>
                <a:schemeClr val="tx1"/>
              </a:solidFill>
            </a:endParaRPr>
          </a:p>
          <a:p>
            <a:pPr marL="344488" indent="-344488">
              <a:spcBef>
                <a:spcPct val="20000"/>
              </a:spcBef>
              <a:buFontTx/>
              <a:buAutoNum type="arabicPeriod"/>
            </a:pPr>
            <a:r>
              <a:rPr lang="en-US" altLang="en-US" sz="1800" i="1" dirty="0">
                <a:solidFill>
                  <a:schemeClr val="tx1"/>
                </a:solidFill>
              </a:rPr>
              <a:t>Explore Possibilities</a:t>
            </a:r>
          </a:p>
          <a:p>
            <a:pPr marL="344488" indent="-344488">
              <a:spcBef>
                <a:spcPct val="20000"/>
              </a:spcBef>
              <a:buFontTx/>
              <a:buAutoNum type="arabicPeriod"/>
            </a:pPr>
            <a:r>
              <a:rPr lang="en-US" altLang="en-US" sz="1800" b="1" dirty="0">
                <a:solidFill>
                  <a:schemeClr val="tx1"/>
                </a:solidFill>
              </a:rPr>
              <a:t>Select an Approach </a:t>
            </a:r>
          </a:p>
          <a:p>
            <a:pPr marL="344488" indent="-344488">
              <a:spcBef>
                <a:spcPct val="20000"/>
              </a:spcBef>
              <a:buFontTx/>
              <a:buAutoNum type="arabicPeriod"/>
            </a:pPr>
            <a:r>
              <a:rPr lang="en-US" altLang="en-US" sz="1800" b="1" dirty="0">
                <a:solidFill>
                  <a:schemeClr val="tx1"/>
                </a:solidFill>
              </a:rPr>
              <a:t>Develop a Design Proposal</a:t>
            </a:r>
          </a:p>
          <a:p>
            <a:pPr marL="344488" indent="-344488">
              <a:spcBef>
                <a:spcPct val="20000"/>
              </a:spcBef>
              <a:buFontTx/>
              <a:buAutoNum type="arabicPeriod"/>
            </a:pPr>
            <a:r>
              <a:rPr lang="en-US" altLang="en-US" sz="1800" i="1" dirty="0">
                <a:solidFill>
                  <a:schemeClr val="tx1"/>
                </a:solidFill>
              </a:rPr>
              <a:t>Make a Model or Prototype</a:t>
            </a:r>
          </a:p>
          <a:p>
            <a:pPr marL="344488" indent="-344488">
              <a:spcBef>
                <a:spcPct val="20000"/>
              </a:spcBef>
              <a:buFontTx/>
              <a:buAutoNum type="arabicPeriod"/>
            </a:pPr>
            <a:r>
              <a:rPr lang="en-US" altLang="en-US" sz="1800" i="1" dirty="0">
                <a:solidFill>
                  <a:schemeClr val="tx1"/>
                </a:solidFill>
              </a:rPr>
              <a:t>Test and Evaluate the Design </a:t>
            </a:r>
            <a:endParaRPr lang="en-US" altLang="en-US" sz="1800" i="1" dirty="0" smtClean="0">
              <a:solidFill>
                <a:schemeClr val="tx1"/>
              </a:solidFill>
            </a:endParaRPr>
          </a:p>
          <a:p>
            <a:pPr marL="344488" indent="-344488">
              <a:spcBef>
                <a:spcPct val="20000"/>
              </a:spcBef>
              <a:buFontTx/>
              <a:buAutoNum type="arabicPeriod"/>
            </a:pPr>
            <a:r>
              <a:rPr lang="en-US" altLang="en-US" sz="1800" i="1" dirty="0" smtClean="0">
                <a:solidFill>
                  <a:schemeClr val="tx1"/>
                </a:solidFill>
              </a:rPr>
              <a:t>Refine </a:t>
            </a:r>
            <a:r>
              <a:rPr lang="en-US" altLang="en-US" sz="1800" i="1" dirty="0">
                <a:solidFill>
                  <a:schemeClr val="tx1"/>
                </a:solidFill>
              </a:rPr>
              <a:t>the Design</a:t>
            </a:r>
          </a:p>
          <a:p>
            <a:pPr marL="344488" indent="-344488">
              <a:spcBef>
                <a:spcPct val="20000"/>
              </a:spcBef>
              <a:buFontTx/>
              <a:buAutoNum type="arabicPeriod"/>
            </a:pPr>
            <a:r>
              <a:rPr lang="en-US" altLang="en-US" sz="1800" b="1" dirty="0">
                <a:solidFill>
                  <a:schemeClr val="tx1"/>
                </a:solidFill>
              </a:rPr>
              <a:t>Create or Make Solution</a:t>
            </a:r>
          </a:p>
          <a:p>
            <a:pPr marL="344488" indent="-344488">
              <a:spcBef>
                <a:spcPct val="20000"/>
              </a:spcBef>
              <a:buFontTx/>
              <a:buAutoNum type="arabicPeriod"/>
            </a:pPr>
            <a:r>
              <a:rPr lang="en-US" altLang="en-US" sz="1800" u="sng" dirty="0">
                <a:solidFill>
                  <a:schemeClr val="tx1"/>
                </a:solidFill>
              </a:rPr>
              <a:t>Communicate </a:t>
            </a:r>
            <a:r>
              <a:rPr lang="en-US" altLang="en-US" sz="1800" u="sng" dirty="0" smtClean="0">
                <a:solidFill>
                  <a:schemeClr val="tx1"/>
                </a:solidFill>
              </a:rPr>
              <a:t>All </a:t>
            </a:r>
            <a:r>
              <a:rPr lang="en-US" altLang="en-US" sz="1800" u="sng" dirty="0">
                <a:solidFill>
                  <a:schemeClr val="tx1"/>
                </a:solidFill>
              </a:rPr>
              <a:t>Results</a:t>
            </a:r>
          </a:p>
        </p:txBody>
      </p:sp>
      <p:sp>
        <p:nvSpPr>
          <p:cNvPr id="33799" name="Rectangle 4"/>
          <p:cNvSpPr>
            <a:spLocks noChangeArrowheads="1"/>
          </p:cNvSpPr>
          <p:nvPr/>
        </p:nvSpPr>
        <p:spPr bwMode="auto">
          <a:xfrm>
            <a:off x="0" y="-81888"/>
            <a:ext cx="9067800" cy="617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sz="2400">
                <a:solidFill>
                  <a:schemeClr val="bg1"/>
                </a:solidFill>
                <a:latin typeface="Arial" charset="0"/>
              </a:defRPr>
            </a:lvl1pPr>
            <a:lvl2pPr marL="742950" indent="-285750" eaLnBrk="0" hangingPunct="0">
              <a:defRPr sz="2400">
                <a:solidFill>
                  <a:schemeClr val="bg1"/>
                </a:solidFill>
                <a:latin typeface="Arial" charset="0"/>
              </a:defRPr>
            </a:lvl2pPr>
            <a:lvl3pPr marL="1143000" indent="-228600" eaLnBrk="0" hangingPunct="0">
              <a:defRPr sz="2400">
                <a:solidFill>
                  <a:schemeClr val="bg1"/>
                </a:solidFill>
                <a:latin typeface="Arial" charset="0"/>
              </a:defRPr>
            </a:lvl3pPr>
            <a:lvl4pPr marL="1600200" indent="-228600" eaLnBrk="0" hangingPunct="0">
              <a:defRPr sz="2400">
                <a:solidFill>
                  <a:schemeClr val="bg1"/>
                </a:solidFill>
                <a:latin typeface="Arial" charset="0"/>
              </a:defRPr>
            </a:lvl4pPr>
            <a:lvl5pPr marL="2057400" indent="-228600" eaLnBrk="0" hangingPunct="0">
              <a:defRPr sz="2400">
                <a:solidFill>
                  <a:schemeClr val="bg1"/>
                </a:solidFill>
                <a:latin typeface="Arial" charset="0"/>
              </a:defRPr>
            </a:lvl5pPr>
            <a:lvl6pPr marL="2514600" indent="-228600" eaLnBrk="0" fontAlgn="base" hangingPunct="0">
              <a:spcBef>
                <a:spcPct val="0"/>
              </a:spcBef>
              <a:spcAft>
                <a:spcPct val="0"/>
              </a:spcAft>
              <a:defRPr sz="2400">
                <a:solidFill>
                  <a:schemeClr val="bg1"/>
                </a:solidFill>
                <a:latin typeface="Arial" charset="0"/>
              </a:defRPr>
            </a:lvl6pPr>
            <a:lvl7pPr marL="2971800" indent="-228600" eaLnBrk="0" fontAlgn="base" hangingPunct="0">
              <a:spcBef>
                <a:spcPct val="0"/>
              </a:spcBef>
              <a:spcAft>
                <a:spcPct val="0"/>
              </a:spcAft>
              <a:defRPr sz="2400">
                <a:solidFill>
                  <a:schemeClr val="bg1"/>
                </a:solidFill>
                <a:latin typeface="Arial" charset="0"/>
              </a:defRPr>
            </a:lvl7pPr>
            <a:lvl8pPr marL="3429000" indent="-228600" eaLnBrk="0" fontAlgn="base" hangingPunct="0">
              <a:spcBef>
                <a:spcPct val="0"/>
              </a:spcBef>
              <a:spcAft>
                <a:spcPct val="0"/>
              </a:spcAft>
              <a:defRPr sz="2400">
                <a:solidFill>
                  <a:schemeClr val="bg1"/>
                </a:solidFill>
                <a:latin typeface="Arial" charset="0"/>
              </a:defRPr>
            </a:lvl8pPr>
            <a:lvl9pPr marL="3886200" indent="-228600" eaLnBrk="0" fontAlgn="base" hangingPunct="0">
              <a:spcBef>
                <a:spcPct val="0"/>
              </a:spcBef>
              <a:spcAft>
                <a:spcPct val="0"/>
              </a:spcAft>
              <a:defRPr sz="2400">
                <a:solidFill>
                  <a:schemeClr val="bg1"/>
                </a:solidFill>
                <a:latin typeface="Arial" charset="0"/>
              </a:defRPr>
            </a:lvl9pPr>
          </a:lstStyle>
          <a:p>
            <a:pPr eaLnBrk="1" hangingPunct="1"/>
            <a:r>
              <a:rPr lang="en-US" altLang="en-US" sz="3200" b="1" dirty="0" smtClean="0">
                <a:solidFill>
                  <a:srgbClr val="0000FF"/>
                </a:solidFill>
                <a:cs typeface="Arial" charset="0"/>
              </a:rPr>
              <a:t>Engineering/Physics Design </a:t>
            </a:r>
            <a:r>
              <a:rPr lang="en-US" altLang="en-US" sz="3200" b="1" dirty="0">
                <a:solidFill>
                  <a:srgbClr val="0000FF"/>
                </a:solidFill>
                <a:cs typeface="Arial" charset="0"/>
              </a:rPr>
              <a:t>Process</a:t>
            </a:r>
          </a:p>
        </p:txBody>
      </p:sp>
      <p:sp>
        <p:nvSpPr>
          <p:cNvPr id="33800" name="Text Box 5"/>
          <p:cNvSpPr txBox="1">
            <a:spLocks noChangeArrowheads="1"/>
          </p:cNvSpPr>
          <p:nvPr/>
        </p:nvSpPr>
        <p:spPr bwMode="auto">
          <a:xfrm>
            <a:off x="4585648" y="6265864"/>
            <a:ext cx="457354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bg1"/>
                </a:solidFill>
                <a:latin typeface="Arial" charset="0"/>
              </a:defRPr>
            </a:lvl1pPr>
            <a:lvl2pPr marL="742950" indent="-285750" eaLnBrk="0" hangingPunct="0">
              <a:defRPr sz="2400">
                <a:solidFill>
                  <a:schemeClr val="bg1"/>
                </a:solidFill>
                <a:latin typeface="Arial" charset="0"/>
              </a:defRPr>
            </a:lvl2pPr>
            <a:lvl3pPr marL="1143000" indent="-228600" eaLnBrk="0" hangingPunct="0">
              <a:defRPr sz="2400">
                <a:solidFill>
                  <a:schemeClr val="bg1"/>
                </a:solidFill>
                <a:latin typeface="Arial" charset="0"/>
              </a:defRPr>
            </a:lvl3pPr>
            <a:lvl4pPr marL="1600200" indent="-228600" eaLnBrk="0" hangingPunct="0">
              <a:defRPr sz="2400">
                <a:solidFill>
                  <a:schemeClr val="bg1"/>
                </a:solidFill>
                <a:latin typeface="Arial" charset="0"/>
              </a:defRPr>
            </a:lvl4pPr>
            <a:lvl5pPr marL="2057400" indent="-228600" eaLnBrk="0" hangingPunct="0">
              <a:defRPr sz="2400">
                <a:solidFill>
                  <a:schemeClr val="bg1"/>
                </a:solidFill>
                <a:latin typeface="Arial" charset="0"/>
              </a:defRPr>
            </a:lvl5pPr>
            <a:lvl6pPr marL="2514600" indent="-228600" eaLnBrk="0" fontAlgn="base" hangingPunct="0">
              <a:spcBef>
                <a:spcPct val="0"/>
              </a:spcBef>
              <a:spcAft>
                <a:spcPct val="0"/>
              </a:spcAft>
              <a:defRPr sz="2400">
                <a:solidFill>
                  <a:schemeClr val="bg1"/>
                </a:solidFill>
                <a:latin typeface="Arial" charset="0"/>
              </a:defRPr>
            </a:lvl6pPr>
            <a:lvl7pPr marL="2971800" indent="-228600" eaLnBrk="0" fontAlgn="base" hangingPunct="0">
              <a:spcBef>
                <a:spcPct val="0"/>
              </a:spcBef>
              <a:spcAft>
                <a:spcPct val="0"/>
              </a:spcAft>
              <a:defRPr sz="2400">
                <a:solidFill>
                  <a:schemeClr val="bg1"/>
                </a:solidFill>
                <a:latin typeface="Arial" charset="0"/>
              </a:defRPr>
            </a:lvl7pPr>
            <a:lvl8pPr marL="3429000" indent="-228600" eaLnBrk="0" fontAlgn="base" hangingPunct="0">
              <a:spcBef>
                <a:spcPct val="0"/>
              </a:spcBef>
              <a:spcAft>
                <a:spcPct val="0"/>
              </a:spcAft>
              <a:defRPr sz="2400">
                <a:solidFill>
                  <a:schemeClr val="bg1"/>
                </a:solidFill>
                <a:latin typeface="Arial" charset="0"/>
              </a:defRPr>
            </a:lvl8pPr>
            <a:lvl9pPr marL="3886200" indent="-228600" eaLnBrk="0" fontAlgn="base" hangingPunct="0">
              <a:spcBef>
                <a:spcPct val="0"/>
              </a:spcBef>
              <a:spcAft>
                <a:spcPct val="0"/>
              </a:spcAft>
              <a:defRPr sz="2400">
                <a:solidFill>
                  <a:schemeClr val="bg1"/>
                </a:solidFill>
                <a:latin typeface="Arial" charset="0"/>
              </a:defRPr>
            </a:lvl9pPr>
          </a:lstStyle>
          <a:p>
            <a:pPr algn="r">
              <a:spcBef>
                <a:spcPct val="50000"/>
              </a:spcBef>
            </a:pPr>
            <a:r>
              <a:rPr lang="en-US" altLang="en-US" sz="1600" dirty="0">
                <a:solidFill>
                  <a:schemeClr val="tx1"/>
                </a:solidFill>
                <a:latin typeface="Tahoma" pitchFamily="34" charset="0"/>
              </a:rPr>
              <a:t>– </a:t>
            </a:r>
            <a:r>
              <a:rPr lang="en-US" altLang="en-US" sz="1600" dirty="0" smtClean="0">
                <a:solidFill>
                  <a:schemeClr val="tx1"/>
                </a:solidFill>
                <a:latin typeface="Tahoma" pitchFamily="34" charset="0"/>
              </a:rPr>
              <a:t>ITEEA </a:t>
            </a:r>
            <a:r>
              <a:rPr lang="en-US" altLang="en-US" sz="1600" i="1" dirty="0">
                <a:solidFill>
                  <a:schemeClr val="tx1"/>
                </a:solidFill>
                <a:latin typeface="Tahoma" pitchFamily="34" charset="0"/>
              </a:rPr>
              <a:t>Standards for Technological Literacy</a:t>
            </a:r>
          </a:p>
        </p:txBody>
      </p:sp>
      <p:grpSp>
        <p:nvGrpSpPr>
          <p:cNvPr id="26" name="Group 25"/>
          <p:cNvGrpSpPr/>
          <p:nvPr/>
        </p:nvGrpSpPr>
        <p:grpSpPr>
          <a:xfrm>
            <a:off x="4028910" y="984842"/>
            <a:ext cx="228600" cy="1626701"/>
            <a:chOff x="4038600" y="984842"/>
            <a:chExt cx="228600" cy="1626701"/>
          </a:xfrm>
        </p:grpSpPr>
        <p:sp>
          <p:nvSpPr>
            <p:cNvPr id="21" name="Oval 20"/>
            <p:cNvSpPr/>
            <p:nvPr/>
          </p:nvSpPr>
          <p:spPr>
            <a:xfrm>
              <a:off x="4038600" y="1285336"/>
              <a:ext cx="228600" cy="1000664"/>
            </a:xfrm>
            <a:prstGeom prst="ellipse">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p:cNvCxnSpPr/>
            <p:nvPr/>
          </p:nvCxnSpPr>
          <p:spPr>
            <a:xfrm>
              <a:off x="4258574" y="1638300"/>
              <a:ext cx="0" cy="2286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4038600" y="1638300"/>
              <a:ext cx="0" cy="2286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4161526" y="984842"/>
              <a:ext cx="0" cy="320040"/>
            </a:xfrm>
            <a:prstGeom prst="straightConnector1">
              <a:avLst/>
            </a:prstGeom>
            <a:ln w="25400">
              <a:solidFill>
                <a:srgbClr val="0000FF"/>
              </a:solidFill>
              <a:headEnd type="oval"/>
              <a:tailEnd type="arrow"/>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a:xfrm>
              <a:off x="4161526" y="2283132"/>
              <a:ext cx="0" cy="328411"/>
              <a:chOff x="4161526" y="2283132"/>
              <a:chExt cx="0" cy="328411"/>
            </a:xfrm>
          </p:grpSpPr>
          <p:cxnSp>
            <p:nvCxnSpPr>
              <p:cNvPr id="34" name="Straight Arrow Connector 33"/>
              <p:cNvCxnSpPr/>
              <p:nvPr/>
            </p:nvCxnSpPr>
            <p:spPr>
              <a:xfrm>
                <a:off x="4161526" y="2283132"/>
                <a:ext cx="0" cy="228600"/>
              </a:xfrm>
              <a:prstGeom prst="straightConnector1">
                <a:avLst/>
              </a:prstGeom>
              <a:ln w="25400">
                <a:solidFill>
                  <a:srgbClr val="0000FF"/>
                </a:solidFill>
                <a:headEnd type="ova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4161526" y="2428663"/>
                <a:ext cx="0" cy="182880"/>
              </a:xfrm>
              <a:prstGeom prst="straightConnector1">
                <a:avLst/>
              </a:prstGeom>
              <a:ln w="25400">
                <a:solidFill>
                  <a:srgbClr val="0000FF"/>
                </a:solidFill>
                <a:headEnd type="none"/>
                <a:tailEnd type="oval"/>
              </a:ln>
            </p:spPr>
            <p:style>
              <a:lnRef idx="1">
                <a:schemeClr val="accent1"/>
              </a:lnRef>
              <a:fillRef idx="0">
                <a:schemeClr val="accent1"/>
              </a:fillRef>
              <a:effectRef idx="0">
                <a:schemeClr val="accent1"/>
              </a:effectRef>
              <a:fontRef idx="minor">
                <a:schemeClr val="tx1"/>
              </a:fontRef>
            </p:style>
          </p:cxnSp>
        </p:grpSp>
      </p:grpSp>
      <p:grpSp>
        <p:nvGrpSpPr>
          <p:cNvPr id="39" name="Group 38"/>
          <p:cNvGrpSpPr/>
          <p:nvPr/>
        </p:nvGrpSpPr>
        <p:grpSpPr>
          <a:xfrm>
            <a:off x="4028915" y="2615236"/>
            <a:ext cx="228600" cy="1626701"/>
            <a:chOff x="4038600" y="984842"/>
            <a:chExt cx="228600" cy="1626701"/>
          </a:xfrm>
        </p:grpSpPr>
        <p:sp>
          <p:nvSpPr>
            <p:cNvPr id="40" name="Oval 39"/>
            <p:cNvSpPr/>
            <p:nvPr/>
          </p:nvSpPr>
          <p:spPr>
            <a:xfrm>
              <a:off x="4038600" y="1285336"/>
              <a:ext cx="228600" cy="1000664"/>
            </a:xfrm>
            <a:prstGeom prst="ellipse">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Arrow Connector 40"/>
            <p:cNvCxnSpPr/>
            <p:nvPr/>
          </p:nvCxnSpPr>
          <p:spPr>
            <a:xfrm>
              <a:off x="4258574" y="1638300"/>
              <a:ext cx="0" cy="2286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V="1">
              <a:off x="4038600" y="1638300"/>
              <a:ext cx="0" cy="2286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4161526" y="984842"/>
              <a:ext cx="0" cy="320040"/>
            </a:xfrm>
            <a:prstGeom prst="straightConnector1">
              <a:avLst/>
            </a:prstGeom>
            <a:ln w="25400">
              <a:solidFill>
                <a:srgbClr val="0000FF"/>
              </a:solidFill>
              <a:headEnd type="oval"/>
              <a:tailEnd type="arrow"/>
            </a:ln>
          </p:spPr>
          <p:style>
            <a:lnRef idx="1">
              <a:schemeClr val="accent1"/>
            </a:lnRef>
            <a:fillRef idx="0">
              <a:schemeClr val="accent1"/>
            </a:fillRef>
            <a:effectRef idx="0">
              <a:schemeClr val="accent1"/>
            </a:effectRef>
            <a:fontRef idx="minor">
              <a:schemeClr val="tx1"/>
            </a:fontRef>
          </p:style>
        </p:cxnSp>
        <p:grpSp>
          <p:nvGrpSpPr>
            <p:cNvPr id="44" name="Group 43"/>
            <p:cNvGrpSpPr/>
            <p:nvPr/>
          </p:nvGrpSpPr>
          <p:grpSpPr>
            <a:xfrm>
              <a:off x="4161526" y="2283132"/>
              <a:ext cx="0" cy="328411"/>
              <a:chOff x="4161526" y="2283132"/>
              <a:chExt cx="0" cy="328411"/>
            </a:xfrm>
          </p:grpSpPr>
          <p:cxnSp>
            <p:nvCxnSpPr>
              <p:cNvPr id="45" name="Straight Arrow Connector 44"/>
              <p:cNvCxnSpPr/>
              <p:nvPr/>
            </p:nvCxnSpPr>
            <p:spPr>
              <a:xfrm>
                <a:off x="4161526" y="2283132"/>
                <a:ext cx="0" cy="228600"/>
              </a:xfrm>
              <a:prstGeom prst="straightConnector1">
                <a:avLst/>
              </a:prstGeom>
              <a:ln w="25400">
                <a:solidFill>
                  <a:srgbClr val="0000FF"/>
                </a:solidFill>
                <a:headEnd type="ova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4161526" y="2428663"/>
                <a:ext cx="0" cy="182880"/>
              </a:xfrm>
              <a:prstGeom prst="straightConnector1">
                <a:avLst/>
              </a:prstGeom>
              <a:ln w="25400">
                <a:solidFill>
                  <a:srgbClr val="0000FF"/>
                </a:solidFill>
                <a:headEnd type="none"/>
                <a:tailEnd type="oval"/>
              </a:ln>
            </p:spPr>
            <p:style>
              <a:lnRef idx="1">
                <a:schemeClr val="accent1"/>
              </a:lnRef>
              <a:fillRef idx="0">
                <a:schemeClr val="accent1"/>
              </a:fillRef>
              <a:effectRef idx="0">
                <a:schemeClr val="accent1"/>
              </a:effectRef>
              <a:fontRef idx="minor">
                <a:schemeClr val="tx1"/>
              </a:fontRef>
            </p:style>
          </p:cxnSp>
        </p:grpSp>
      </p:grpSp>
      <p:sp>
        <p:nvSpPr>
          <p:cNvPr id="27" name="Arc 26"/>
          <p:cNvSpPr>
            <a:spLocks noChangeAspect="1"/>
          </p:cNvSpPr>
          <p:nvPr/>
        </p:nvSpPr>
        <p:spPr>
          <a:xfrm rot="18900000" flipV="1">
            <a:off x="2253816" y="1425557"/>
            <a:ext cx="2377440" cy="2377440"/>
          </a:xfrm>
          <a:prstGeom prst="arc">
            <a:avLst/>
          </a:prstGeom>
          <a:ln w="25400">
            <a:solidFill>
              <a:srgbClr val="FF0000"/>
            </a:solidFill>
            <a:prstDash val="dash"/>
            <a:headEnd type="ova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TextBox 27"/>
          <p:cNvSpPr txBox="1"/>
          <p:nvPr/>
        </p:nvSpPr>
        <p:spPr>
          <a:xfrm>
            <a:off x="4643556" y="2089138"/>
            <a:ext cx="1061208" cy="1015663"/>
          </a:xfrm>
          <a:prstGeom prst="rect">
            <a:avLst/>
          </a:prstGeom>
          <a:noFill/>
        </p:spPr>
        <p:txBody>
          <a:bodyPr wrap="square" rtlCol="0">
            <a:spAutoFit/>
          </a:bodyPr>
          <a:lstStyle/>
          <a:p>
            <a:pPr>
              <a:lnSpc>
                <a:spcPts val="1800"/>
              </a:lnSpc>
            </a:pPr>
            <a:r>
              <a:rPr lang="en-US" dirty="0" smtClean="0">
                <a:solidFill>
                  <a:srgbClr val="FF0000"/>
                </a:solidFill>
              </a:rPr>
              <a:t>Back to the Drawing Board</a:t>
            </a:r>
            <a:endParaRPr lang="en-US" dirty="0">
              <a:solidFill>
                <a:srgbClr val="FF0000"/>
              </a:solidFill>
            </a:endParaRPr>
          </a:p>
        </p:txBody>
      </p:sp>
      <p:sp>
        <p:nvSpPr>
          <p:cNvPr id="49" name="TextBox 48"/>
          <p:cNvSpPr txBox="1"/>
          <p:nvPr/>
        </p:nvSpPr>
        <p:spPr>
          <a:xfrm rot="5400000">
            <a:off x="2828401" y="1561381"/>
            <a:ext cx="2018602" cy="326371"/>
          </a:xfrm>
          <a:prstGeom prst="rect">
            <a:avLst/>
          </a:prstGeom>
          <a:noFill/>
        </p:spPr>
        <p:txBody>
          <a:bodyPr wrap="square" rtlCol="0">
            <a:spAutoFit/>
          </a:bodyPr>
          <a:lstStyle/>
          <a:p>
            <a:pPr algn="ctr">
              <a:lnSpc>
                <a:spcPts val="1800"/>
              </a:lnSpc>
            </a:pPr>
            <a:r>
              <a:rPr lang="en-US" sz="1600" i="1" dirty="0" smtClean="0">
                <a:solidFill>
                  <a:srgbClr val="0000FF"/>
                </a:solidFill>
              </a:rPr>
              <a:t>Iterate/Perfect  </a:t>
            </a:r>
            <a:endParaRPr lang="en-US" sz="1600" i="1" dirty="0">
              <a:solidFill>
                <a:srgbClr val="0000FF"/>
              </a:solidFill>
            </a:endParaRPr>
          </a:p>
        </p:txBody>
      </p:sp>
      <p:sp>
        <p:nvSpPr>
          <p:cNvPr id="50" name="TextBox 49"/>
          <p:cNvSpPr txBox="1"/>
          <p:nvPr/>
        </p:nvSpPr>
        <p:spPr>
          <a:xfrm rot="5400000">
            <a:off x="2845653" y="3226283"/>
            <a:ext cx="2018602" cy="326371"/>
          </a:xfrm>
          <a:prstGeom prst="rect">
            <a:avLst/>
          </a:prstGeom>
          <a:noFill/>
        </p:spPr>
        <p:txBody>
          <a:bodyPr wrap="square" rtlCol="0">
            <a:spAutoFit/>
          </a:bodyPr>
          <a:lstStyle/>
          <a:p>
            <a:pPr algn="ctr">
              <a:lnSpc>
                <a:spcPts val="1800"/>
              </a:lnSpc>
            </a:pPr>
            <a:r>
              <a:rPr lang="en-US" sz="1600" i="1" dirty="0" smtClean="0">
                <a:solidFill>
                  <a:srgbClr val="0000FF"/>
                </a:solidFill>
              </a:rPr>
              <a:t>Iterate/Perfect  </a:t>
            </a:r>
            <a:endParaRPr lang="en-US" sz="1600" i="1" dirty="0">
              <a:solidFill>
                <a:srgbClr val="0000FF"/>
              </a:solidFill>
            </a:endParaRPr>
          </a:p>
        </p:txBody>
      </p:sp>
      <p:pic>
        <p:nvPicPr>
          <p:cNvPr id="53" name="Picture 2" descr="http://www.iteea.org/images/ITEEAlogo.gif">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16792" y="1369682"/>
            <a:ext cx="2027208" cy="740479"/>
          </a:xfrm>
          <a:prstGeom prst="rect">
            <a:avLst/>
          </a:prstGeom>
          <a:noFill/>
          <a:extLst>
            <a:ext uri="{909E8E84-426E-40DD-AFC4-6F175D3DCCD1}">
              <a14:hiddenFill xmlns:a14="http://schemas.microsoft.com/office/drawing/2010/main">
                <a:solidFill>
                  <a:srgbClr val="FFFFFF"/>
                </a:solidFill>
              </a14:hiddenFill>
            </a:ext>
          </a:extLst>
        </p:spPr>
      </p:pic>
      <p:pic>
        <p:nvPicPr>
          <p:cNvPr id="54" name="Picture 4" descr="http://www.iteea.org/images/EbD%20Logo.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51631" y="262649"/>
            <a:ext cx="1492370" cy="1126186"/>
          </a:xfrm>
          <a:prstGeom prst="rect">
            <a:avLst/>
          </a:prstGeom>
          <a:noFill/>
          <a:extLst>
            <a:ext uri="{909E8E84-426E-40DD-AFC4-6F175D3DCCD1}">
              <a14:hiddenFill xmlns:a14="http://schemas.microsoft.com/office/drawing/2010/main">
                <a:solidFill>
                  <a:srgbClr val="FFFFFF"/>
                </a:solidFill>
              </a14:hiddenFill>
            </a:ext>
          </a:extLst>
        </p:spPr>
      </p:pic>
      <p:sp>
        <p:nvSpPr>
          <p:cNvPr id="29" name="Rectangle 28"/>
          <p:cNvSpPr/>
          <p:nvPr/>
        </p:nvSpPr>
        <p:spPr>
          <a:xfrm>
            <a:off x="0" y="5975614"/>
            <a:ext cx="4572000" cy="923330"/>
          </a:xfrm>
          <a:prstGeom prst="rect">
            <a:avLst/>
          </a:prstGeom>
        </p:spPr>
        <p:txBody>
          <a:bodyPr>
            <a:spAutoFit/>
          </a:bodyPr>
          <a:lstStyle/>
          <a:p>
            <a:r>
              <a:rPr lang="en-US" b="1" dirty="0" smtClean="0">
                <a:solidFill>
                  <a:srgbClr val="0000FF"/>
                </a:solidFill>
              </a:rPr>
              <a:t>NOW</a:t>
            </a:r>
          </a:p>
          <a:p>
            <a:r>
              <a:rPr lang="en-US" b="1" dirty="0" smtClean="0"/>
              <a:t>ITEEA</a:t>
            </a:r>
            <a:r>
              <a:rPr lang="en-US" dirty="0" smtClean="0"/>
              <a:t>: INTERNATIONAL </a:t>
            </a:r>
            <a:r>
              <a:rPr lang="en-US" dirty="0"/>
              <a:t>TECHNOLOGY </a:t>
            </a:r>
            <a:r>
              <a:rPr lang="en-US" dirty="0" smtClean="0"/>
              <a:t>AND </a:t>
            </a:r>
            <a:r>
              <a:rPr lang="en-US" b="1" dirty="0" smtClean="0"/>
              <a:t>ENGINEERING </a:t>
            </a:r>
            <a:r>
              <a:rPr lang="en-US" b="1" dirty="0"/>
              <a:t>EDUCATORS </a:t>
            </a:r>
            <a:r>
              <a:rPr lang="en-US" dirty="0"/>
              <a:t>ASSOCIATION</a:t>
            </a:r>
          </a:p>
        </p:txBody>
      </p:sp>
      <p:sp>
        <p:nvSpPr>
          <p:cNvPr id="30" name="Rectangle 29"/>
          <p:cNvSpPr/>
          <p:nvPr/>
        </p:nvSpPr>
        <p:spPr>
          <a:xfrm>
            <a:off x="6799832" y="6515964"/>
            <a:ext cx="2344168" cy="369332"/>
          </a:xfrm>
          <a:prstGeom prst="rect">
            <a:avLst/>
          </a:prstGeom>
        </p:spPr>
        <p:txBody>
          <a:bodyPr wrap="none">
            <a:spAutoFit/>
          </a:bodyPr>
          <a:lstStyle/>
          <a:p>
            <a:r>
              <a:rPr lang="en-US" dirty="0">
                <a:hlinkClick r:id="rId4"/>
              </a:rPr>
              <a:t>http://www.iteea.org</a:t>
            </a:r>
            <a:r>
              <a:rPr lang="en-US" dirty="0" smtClean="0">
                <a:hlinkClick r:id="rId4"/>
              </a:rPr>
              <a:t>/</a:t>
            </a:r>
            <a:r>
              <a:rPr lang="en-US" dirty="0" smtClean="0"/>
              <a:t> </a:t>
            </a:r>
          </a:p>
        </p:txBody>
      </p:sp>
      <p:sp>
        <p:nvSpPr>
          <p:cNvPr id="57" name="Rectangle 56"/>
          <p:cNvSpPr/>
          <p:nvPr/>
        </p:nvSpPr>
        <p:spPr>
          <a:xfrm>
            <a:off x="0" y="5078521"/>
            <a:ext cx="4572000" cy="923330"/>
          </a:xfrm>
          <a:prstGeom prst="rect">
            <a:avLst/>
          </a:prstGeom>
        </p:spPr>
        <p:txBody>
          <a:bodyPr>
            <a:spAutoFit/>
          </a:bodyPr>
          <a:lstStyle/>
          <a:p>
            <a:r>
              <a:rPr lang="en-US" b="1" i="1" dirty="0" smtClean="0">
                <a:solidFill>
                  <a:srgbClr val="0000FF"/>
                </a:solidFill>
              </a:rPr>
              <a:t>WAS</a:t>
            </a:r>
          </a:p>
          <a:p>
            <a:r>
              <a:rPr lang="en-US" b="1" dirty="0" smtClean="0"/>
              <a:t>ITEA</a:t>
            </a:r>
            <a:r>
              <a:rPr lang="en-US" dirty="0" smtClean="0"/>
              <a:t>: INTERNATIONAL </a:t>
            </a:r>
            <a:r>
              <a:rPr lang="en-US" dirty="0"/>
              <a:t>TECHNOLOGY </a:t>
            </a:r>
            <a:r>
              <a:rPr lang="en-US" b="1" dirty="0" smtClean="0"/>
              <a:t>EDUCATORS</a:t>
            </a:r>
            <a:r>
              <a:rPr lang="en-US" dirty="0" smtClean="0"/>
              <a:t> </a:t>
            </a:r>
            <a:r>
              <a:rPr lang="en-US" dirty="0"/>
              <a:t>ASSOCIATION</a:t>
            </a:r>
          </a:p>
        </p:txBody>
      </p:sp>
    </p:spTree>
    <p:extLst>
      <p:ext uri="{BB962C8B-B14F-4D97-AF65-F5344CB8AC3E}">
        <p14:creationId xmlns:p14="http://schemas.microsoft.com/office/powerpoint/2010/main" val="153587047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46331"/>
          </a:xfrm>
        </p:spPr>
        <p:txBody>
          <a:bodyPr anchor="t" anchorCtr="0">
            <a:spAutoFit/>
          </a:bodyPr>
          <a:lstStyle/>
          <a:p>
            <a:r>
              <a:rPr lang="en-US" sz="3600" b="1" dirty="0" smtClean="0"/>
              <a:t>10-Stage Design</a:t>
            </a:r>
            <a:endParaRPr lang="en-US" sz="3600" dirty="0"/>
          </a:p>
        </p:txBody>
      </p:sp>
      <p:sp>
        <p:nvSpPr>
          <p:cNvPr id="4" name="Rectangle 3"/>
          <p:cNvSpPr/>
          <p:nvPr/>
        </p:nvSpPr>
        <p:spPr>
          <a:xfrm>
            <a:off x="0" y="762000"/>
            <a:ext cx="8839200" cy="3170099"/>
          </a:xfrm>
          <a:prstGeom prst="rect">
            <a:avLst/>
          </a:prstGeom>
        </p:spPr>
        <p:txBody>
          <a:bodyPr wrap="square" numCol="1">
            <a:spAutoFit/>
          </a:bodyPr>
          <a:lstStyle/>
          <a:p>
            <a:pPr marL="457200" indent="-457200">
              <a:buFont typeface="+mj-lt"/>
              <a:buAutoNum type="arabicPeriod"/>
            </a:pPr>
            <a:r>
              <a:rPr lang="en-US" altLang="en-US" sz="2000" dirty="0" smtClean="0"/>
              <a:t>Identify the problem/product innovation</a:t>
            </a:r>
          </a:p>
          <a:p>
            <a:pPr marL="457200" indent="-457200">
              <a:buFont typeface="+mj-lt"/>
              <a:buAutoNum type="arabicPeriod"/>
            </a:pPr>
            <a:r>
              <a:rPr lang="en-US" altLang="en-US" sz="2000" dirty="0" smtClean="0"/>
              <a:t>Define the working criteria/goals</a:t>
            </a:r>
          </a:p>
          <a:p>
            <a:pPr marL="457200" indent="-457200">
              <a:buFont typeface="+mj-lt"/>
              <a:buAutoNum type="arabicPeriod"/>
            </a:pPr>
            <a:r>
              <a:rPr lang="en-US" altLang="en-US" sz="2000" dirty="0" smtClean="0"/>
              <a:t>Research and gather data</a:t>
            </a:r>
          </a:p>
          <a:p>
            <a:pPr marL="457200" indent="-457200">
              <a:buFont typeface="+mj-lt"/>
              <a:buAutoNum type="arabicPeriod"/>
            </a:pPr>
            <a:r>
              <a:rPr lang="en-US" altLang="en-US" sz="2000" dirty="0" smtClean="0"/>
              <a:t>Brainstorm / generate creative ideas</a:t>
            </a:r>
          </a:p>
          <a:p>
            <a:pPr marL="457200" indent="-457200">
              <a:buFont typeface="+mj-lt"/>
              <a:buAutoNum type="arabicPeriod"/>
            </a:pPr>
            <a:r>
              <a:rPr lang="en-US" altLang="en-US" sz="2000" dirty="0" smtClean="0"/>
              <a:t>Analyze potential solutions</a:t>
            </a:r>
          </a:p>
          <a:p>
            <a:pPr marL="457200" indent="-457200">
              <a:buFont typeface="+mj-lt"/>
              <a:buAutoNum type="arabicPeriod"/>
            </a:pPr>
            <a:r>
              <a:rPr lang="en-US" altLang="en-US" sz="2000" dirty="0" smtClean="0"/>
              <a:t>Develop and test models</a:t>
            </a:r>
          </a:p>
          <a:p>
            <a:pPr marL="457200" indent="-457200">
              <a:buFont typeface="+mj-lt"/>
              <a:buAutoNum type="arabicPeriod"/>
            </a:pPr>
            <a:r>
              <a:rPr lang="en-US" altLang="en-US" sz="2000" dirty="0" smtClean="0"/>
              <a:t>Make the decision</a:t>
            </a:r>
          </a:p>
          <a:p>
            <a:pPr marL="457200" indent="-457200">
              <a:buFont typeface="+mj-lt"/>
              <a:buAutoNum type="arabicPeriod"/>
            </a:pPr>
            <a:r>
              <a:rPr lang="en-US" altLang="en-US" sz="2000" dirty="0" smtClean="0"/>
              <a:t>Communication and specify</a:t>
            </a:r>
          </a:p>
          <a:p>
            <a:pPr marL="457200" indent="-457200">
              <a:buFont typeface="+mj-lt"/>
              <a:buAutoNum type="arabicPeriod"/>
            </a:pPr>
            <a:r>
              <a:rPr lang="en-US" altLang="en-US" sz="2000" dirty="0" smtClean="0"/>
              <a:t>Implement and </a:t>
            </a:r>
            <a:r>
              <a:rPr lang="en-US" altLang="en-US" sz="2000" i="1" dirty="0" smtClean="0"/>
              <a:t>commercialize</a:t>
            </a:r>
          </a:p>
          <a:p>
            <a:pPr marL="457200" indent="-457200">
              <a:buFont typeface="+mj-lt"/>
              <a:buAutoNum type="arabicPeriod"/>
            </a:pPr>
            <a:r>
              <a:rPr lang="en-US" altLang="en-US" sz="2000" i="1" dirty="0" smtClean="0"/>
              <a:t>Perform post-implementation review and assessment</a:t>
            </a:r>
          </a:p>
        </p:txBody>
      </p:sp>
      <p:sp>
        <p:nvSpPr>
          <p:cNvPr id="5" name="Rectangle 4"/>
          <p:cNvSpPr/>
          <p:nvPr/>
        </p:nvSpPr>
        <p:spPr>
          <a:xfrm>
            <a:off x="0" y="5105400"/>
            <a:ext cx="9144000" cy="1104900"/>
          </a:xfrm>
          <a:prstGeom prst="rect">
            <a:avLst/>
          </a:prstGeom>
        </p:spPr>
        <p:txBody>
          <a:bodyPr wrap="square" numCol="2">
            <a:noAutofit/>
          </a:bodyPr>
          <a:lstStyle/>
          <a:p>
            <a:pPr>
              <a:buFontTx/>
              <a:buNone/>
            </a:pPr>
            <a:r>
              <a:rPr lang="en-US" altLang="en-US" sz="1400" dirty="0" smtClean="0"/>
              <a:t>1-Identify the problem/product innovation</a:t>
            </a:r>
          </a:p>
          <a:p>
            <a:pPr>
              <a:buFontTx/>
              <a:buNone/>
            </a:pPr>
            <a:r>
              <a:rPr lang="en-US" altLang="en-US" sz="1400" dirty="0" smtClean="0"/>
              <a:t>2-Define the working criteria/goals</a:t>
            </a:r>
          </a:p>
          <a:p>
            <a:pPr>
              <a:buFontTx/>
              <a:buNone/>
            </a:pPr>
            <a:r>
              <a:rPr lang="en-US" altLang="en-US" sz="1400" dirty="0" smtClean="0"/>
              <a:t>3-Research and gather data</a:t>
            </a:r>
          </a:p>
          <a:p>
            <a:pPr>
              <a:buFontTx/>
              <a:buNone/>
            </a:pPr>
            <a:r>
              <a:rPr lang="en-US" altLang="en-US" sz="1400" dirty="0" smtClean="0"/>
              <a:t>4-Brainstorm / generate creative ideas</a:t>
            </a:r>
          </a:p>
          <a:p>
            <a:pPr>
              <a:buFontTx/>
              <a:buNone/>
            </a:pPr>
            <a:r>
              <a:rPr lang="en-US" altLang="en-US" sz="1400" dirty="0" smtClean="0"/>
              <a:t>5-Analyze potential solutions</a:t>
            </a:r>
          </a:p>
          <a:p>
            <a:pPr>
              <a:buFontTx/>
              <a:buNone/>
            </a:pPr>
            <a:r>
              <a:rPr lang="en-US" altLang="en-US" sz="1400" dirty="0" smtClean="0"/>
              <a:t>6-Develop and test models</a:t>
            </a:r>
          </a:p>
          <a:p>
            <a:pPr>
              <a:buFontTx/>
              <a:buNone/>
            </a:pPr>
            <a:r>
              <a:rPr lang="en-US" altLang="en-US" sz="1400" dirty="0" smtClean="0"/>
              <a:t>7-Make the decision</a:t>
            </a:r>
          </a:p>
          <a:p>
            <a:pPr>
              <a:buFontTx/>
              <a:buNone/>
            </a:pPr>
            <a:r>
              <a:rPr lang="en-US" altLang="en-US" sz="1400" dirty="0" smtClean="0"/>
              <a:t>8-Communication and specify</a:t>
            </a:r>
          </a:p>
          <a:p>
            <a:pPr>
              <a:buFontTx/>
              <a:buNone/>
            </a:pPr>
            <a:r>
              <a:rPr lang="en-US" altLang="en-US" sz="1400" dirty="0" smtClean="0"/>
              <a:t>9-Implement and commercialize</a:t>
            </a:r>
          </a:p>
          <a:p>
            <a:pPr>
              <a:buFontTx/>
              <a:buNone/>
            </a:pPr>
            <a:r>
              <a:rPr lang="en-US" altLang="en-US" sz="1400" dirty="0" smtClean="0"/>
              <a:t>10-Perform post-implementation review and assessment</a:t>
            </a:r>
          </a:p>
        </p:txBody>
      </p:sp>
      <p:sp>
        <p:nvSpPr>
          <p:cNvPr id="3" name="TextBox 2"/>
          <p:cNvSpPr txBox="1"/>
          <p:nvPr/>
        </p:nvSpPr>
        <p:spPr>
          <a:xfrm>
            <a:off x="4193745" y="2362200"/>
            <a:ext cx="4947380" cy="954107"/>
          </a:xfrm>
          <a:prstGeom prst="rect">
            <a:avLst/>
          </a:prstGeom>
          <a:noFill/>
        </p:spPr>
        <p:txBody>
          <a:bodyPr wrap="none" rtlCol="0">
            <a:spAutoFit/>
          </a:bodyPr>
          <a:lstStyle/>
          <a:p>
            <a:r>
              <a:rPr lang="en-US" sz="1400" b="1" dirty="0" smtClean="0"/>
              <a:t>From:</a:t>
            </a:r>
            <a:endParaRPr lang="en-US" sz="1400" b="1" dirty="0"/>
          </a:p>
          <a:p>
            <a:r>
              <a:rPr lang="en-US" sz="1400" b="1" dirty="0" smtClean="0"/>
              <a:t>Your </a:t>
            </a:r>
            <a:r>
              <a:rPr lang="en-US" sz="1400" b="1" dirty="0"/>
              <a:t>Future: A Comprehensive Introduction to Engineering </a:t>
            </a:r>
            <a:endParaRPr lang="en-US" sz="1400" b="1" dirty="0" smtClean="0"/>
          </a:p>
          <a:p>
            <a:r>
              <a:rPr lang="en-US" sz="1400" dirty="0" smtClean="0"/>
              <a:t>by </a:t>
            </a:r>
            <a:r>
              <a:rPr lang="en-US" sz="1400" dirty="0"/>
              <a:t>William C. Oakes, Les L. Leone, Craig J. Gunn, John L. </a:t>
            </a:r>
            <a:r>
              <a:rPr lang="en-US" sz="1400" dirty="0" err="1"/>
              <a:t>Gruender</a:t>
            </a:r>
            <a:endParaRPr lang="en-US" sz="1400" dirty="0"/>
          </a:p>
          <a:p>
            <a:r>
              <a:rPr lang="en-US" sz="1400" dirty="0"/>
              <a:t>- Oxford University Press </a:t>
            </a:r>
            <a:r>
              <a:rPr lang="en-US" sz="1400" dirty="0" smtClean="0"/>
              <a:t> ISBN </a:t>
            </a:r>
            <a:r>
              <a:rPr lang="en-US" sz="1400" dirty="0"/>
              <a:t>0199797560 </a:t>
            </a:r>
          </a:p>
        </p:txBody>
      </p:sp>
    </p:spTree>
    <p:extLst>
      <p:ext uri="{BB962C8B-B14F-4D97-AF65-F5344CB8AC3E}">
        <p14:creationId xmlns:p14="http://schemas.microsoft.com/office/powerpoint/2010/main" val="2316158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9111" t="1076" r="9456" b="7169"/>
          <a:stretch/>
        </p:blipFill>
        <p:spPr bwMode="auto">
          <a:xfrm>
            <a:off x="163773" y="491317"/>
            <a:ext cx="4640239" cy="6376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0" y="0"/>
            <a:ext cx="9144000" cy="646331"/>
          </a:xfrm>
        </p:spPr>
        <p:txBody>
          <a:bodyPr anchor="t" anchorCtr="0">
            <a:spAutoFit/>
          </a:bodyPr>
          <a:lstStyle/>
          <a:p>
            <a:r>
              <a:rPr lang="en-US" sz="3600" b="1" dirty="0" smtClean="0"/>
              <a:t>10-Stage Design –</a:t>
            </a:r>
            <a:r>
              <a:rPr lang="en-US" sz="3600" b="1" i="1" dirty="0" smtClean="0"/>
              <a:t>OU AME 4163</a:t>
            </a:r>
            <a:endParaRPr lang="en-US" sz="3600" i="1" dirty="0"/>
          </a:p>
        </p:txBody>
      </p:sp>
      <p:sp>
        <p:nvSpPr>
          <p:cNvPr id="3" name="TextBox 2"/>
          <p:cNvSpPr txBox="1"/>
          <p:nvPr/>
        </p:nvSpPr>
        <p:spPr>
          <a:xfrm>
            <a:off x="5213445" y="3303896"/>
            <a:ext cx="3930555" cy="1477328"/>
          </a:xfrm>
          <a:prstGeom prst="rect">
            <a:avLst/>
          </a:prstGeom>
          <a:noFill/>
        </p:spPr>
        <p:txBody>
          <a:bodyPr wrap="square" rtlCol="0">
            <a:spAutoFit/>
          </a:bodyPr>
          <a:lstStyle/>
          <a:p>
            <a:r>
              <a:rPr lang="en-US" b="1" i="1" dirty="0" smtClean="0"/>
              <a:t>AME4163 Design Process</a:t>
            </a:r>
          </a:p>
          <a:p>
            <a:r>
              <a:rPr lang="en-US" dirty="0" smtClean="0"/>
              <a:t>From:</a:t>
            </a:r>
            <a:endParaRPr lang="en-US" dirty="0"/>
          </a:p>
          <a:p>
            <a:r>
              <a:rPr lang="en-US" b="1" dirty="0" smtClean="0"/>
              <a:t>AME 4163 Principles of Design</a:t>
            </a:r>
          </a:p>
          <a:p>
            <a:r>
              <a:rPr lang="en-US" b="1" dirty="0" smtClean="0"/>
              <a:t> –Engineering design process  </a:t>
            </a:r>
          </a:p>
          <a:p>
            <a:r>
              <a:rPr lang="en-US" dirty="0" smtClean="0"/>
              <a:t>August 21,2013,  </a:t>
            </a:r>
            <a:r>
              <a:rPr lang="en-US" dirty="0" err="1" smtClean="0"/>
              <a:t>Zahed</a:t>
            </a:r>
            <a:r>
              <a:rPr lang="en-US" dirty="0" smtClean="0"/>
              <a:t> </a:t>
            </a:r>
            <a:r>
              <a:rPr lang="en-US" dirty="0" err="1" smtClean="0"/>
              <a:t>Siddique</a:t>
            </a:r>
            <a:endParaRPr lang="en-US" dirty="0"/>
          </a:p>
        </p:txBody>
      </p:sp>
    </p:spTree>
    <p:extLst>
      <p:ext uri="{BB962C8B-B14F-4D97-AF65-F5344CB8AC3E}">
        <p14:creationId xmlns:p14="http://schemas.microsoft.com/office/powerpoint/2010/main" val="1469428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4191000" cy="584775"/>
          </a:xfrm>
        </p:spPr>
        <p:txBody>
          <a:bodyPr wrap="square" anchor="t" anchorCtr="0">
            <a:spAutoFit/>
          </a:bodyPr>
          <a:lstStyle/>
          <a:p>
            <a:r>
              <a:rPr lang="en-US" sz="3200" b="1" dirty="0" smtClean="0"/>
              <a:t>10-Stage Design        </a:t>
            </a:r>
            <a:endParaRPr lang="en-US" sz="3200" dirty="0"/>
          </a:p>
        </p:txBody>
      </p:sp>
      <p:sp>
        <p:nvSpPr>
          <p:cNvPr id="4" name="Rectangle 3"/>
          <p:cNvSpPr/>
          <p:nvPr/>
        </p:nvSpPr>
        <p:spPr>
          <a:xfrm>
            <a:off x="0" y="419100"/>
            <a:ext cx="4495800" cy="6555641"/>
          </a:xfrm>
          <a:prstGeom prst="rect">
            <a:avLst/>
          </a:prstGeom>
        </p:spPr>
        <p:txBody>
          <a:bodyPr wrap="square" numCol="1">
            <a:spAutoFit/>
          </a:bodyPr>
          <a:lstStyle/>
          <a:p>
            <a:pPr marL="342900" indent="-342900">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Identify the problem/product innovation 	  (1.)</a:t>
            </a:r>
          </a:p>
          <a:p>
            <a:pPr marL="342900" indent="-342900">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Define the working criteria/goals	(4.)</a:t>
            </a:r>
          </a:p>
          <a:p>
            <a:pPr marL="342900" indent="-342900">
              <a:buFont typeface="+mj-lt"/>
              <a:buAutoNum type="arabicPeriod"/>
              <a:tabLst>
                <a:tab pos="3657600" algn="r"/>
              </a:tabLst>
            </a:pPr>
            <a:endParaRPr lang="en-US" altLang="en-US" sz="1600" dirty="0" smtClean="0">
              <a:latin typeface="Times New Roman" panose="02020603050405020304" pitchFamily="18" charset="0"/>
              <a:cs typeface="Times New Roman" panose="02020603050405020304" pitchFamily="18" charset="0"/>
            </a:endParaRPr>
          </a:p>
          <a:p>
            <a:pPr marL="342900" indent="-342900">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Research and gather data	(3.)</a:t>
            </a:r>
          </a:p>
          <a:p>
            <a:pPr marL="342900" indent="-342900">
              <a:buFont typeface="+mj-lt"/>
              <a:buAutoNum type="arabicPeriod"/>
              <a:tabLst>
                <a:tab pos="3657600" algn="r"/>
              </a:tabLst>
            </a:pPr>
            <a:endParaRPr lang="en-US" altLang="en-US" sz="1600" dirty="0" smtClean="0">
              <a:latin typeface="Times New Roman" panose="02020603050405020304" pitchFamily="18" charset="0"/>
              <a:cs typeface="Times New Roman" panose="02020603050405020304" pitchFamily="18" charset="0"/>
            </a:endParaRPr>
          </a:p>
          <a:p>
            <a:pPr marL="342900" indent="-342900">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Brainstorm / generate creative ideas 	(2.)</a:t>
            </a:r>
          </a:p>
          <a:p>
            <a:pPr marL="342900" indent="-342900">
              <a:buFont typeface="+mj-lt"/>
              <a:buAutoNum type="arabicPeriod"/>
              <a:tabLst>
                <a:tab pos="3657600" algn="r"/>
              </a:tabLst>
            </a:pPr>
            <a:endParaRPr lang="en-US" altLang="en-US" sz="1600" dirty="0" smtClean="0">
              <a:latin typeface="Times New Roman" panose="02020603050405020304" pitchFamily="18" charset="0"/>
              <a:cs typeface="Times New Roman" panose="02020603050405020304" pitchFamily="18" charset="0"/>
            </a:endParaRPr>
          </a:p>
          <a:p>
            <a:pPr marL="342900" indent="-342900">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Analyze potential solutions	(5.)</a:t>
            </a:r>
          </a:p>
          <a:p>
            <a:pPr marL="342900" indent="-342900">
              <a:buFont typeface="+mj-lt"/>
              <a:buAutoNum type="arabicPeriod"/>
              <a:tabLst>
                <a:tab pos="3657600" algn="r"/>
              </a:tabLst>
            </a:pPr>
            <a:endParaRPr lang="en-US" altLang="en-US" sz="1600" dirty="0" smtClean="0">
              <a:latin typeface="Times New Roman" panose="02020603050405020304" pitchFamily="18" charset="0"/>
              <a:cs typeface="Times New Roman" panose="02020603050405020304" pitchFamily="18" charset="0"/>
            </a:endParaRPr>
          </a:p>
          <a:p>
            <a:pPr marL="342900" indent="-342900">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Develop and test models	(7.,8.,9.)</a:t>
            </a:r>
          </a:p>
          <a:p>
            <a:pPr marL="342900" indent="-342900">
              <a:buFont typeface="+mj-lt"/>
              <a:buAutoNum type="arabicPeriod"/>
              <a:tabLst>
                <a:tab pos="3657600" algn="r"/>
              </a:tabLst>
            </a:pPr>
            <a:endParaRPr lang="en-US" altLang="en-US" sz="1600" dirty="0" smtClean="0">
              <a:latin typeface="Times New Roman" panose="02020603050405020304" pitchFamily="18" charset="0"/>
              <a:cs typeface="Times New Roman" panose="02020603050405020304" pitchFamily="18" charset="0"/>
            </a:endParaRPr>
          </a:p>
          <a:p>
            <a:pPr marL="342900" indent="-342900">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Make the decision	(6.)</a:t>
            </a:r>
          </a:p>
          <a:p>
            <a:pPr marL="342900" indent="-342900">
              <a:buFont typeface="+mj-lt"/>
              <a:buAutoNum type="arabicPeriod"/>
              <a:tabLst>
                <a:tab pos="3657600" algn="r"/>
              </a:tabLst>
            </a:pPr>
            <a:endParaRPr lang="en-US" altLang="en-US" sz="1600" dirty="0" smtClean="0">
              <a:latin typeface="Times New Roman" panose="02020603050405020304" pitchFamily="18" charset="0"/>
              <a:cs typeface="Times New Roman" panose="02020603050405020304" pitchFamily="18" charset="0"/>
            </a:endParaRPr>
          </a:p>
          <a:p>
            <a:pPr marL="342900" indent="-342900">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Communication and specify	(12.)</a:t>
            </a:r>
          </a:p>
          <a:p>
            <a:pPr marL="342900" indent="-342900">
              <a:buFont typeface="+mj-lt"/>
              <a:buAutoNum type="arabicPeriod"/>
              <a:tabLst>
                <a:tab pos="3657600" algn="r"/>
              </a:tabLst>
            </a:pPr>
            <a:endParaRPr lang="en-US" altLang="en-US" sz="1600" dirty="0" smtClean="0">
              <a:latin typeface="Times New Roman" panose="02020603050405020304" pitchFamily="18" charset="0"/>
              <a:cs typeface="Times New Roman" panose="02020603050405020304" pitchFamily="18" charset="0"/>
            </a:endParaRPr>
          </a:p>
          <a:p>
            <a:pPr marL="342900" indent="-342900">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Implement and </a:t>
            </a:r>
            <a:r>
              <a:rPr lang="en-US" altLang="en-US" sz="1600" b="1" dirty="0" smtClean="0">
                <a:solidFill>
                  <a:srgbClr val="FF0000"/>
                </a:solidFill>
                <a:latin typeface="Times New Roman" panose="02020603050405020304" pitchFamily="18" charset="0"/>
                <a:cs typeface="Times New Roman" panose="02020603050405020304" pitchFamily="18" charset="0"/>
              </a:rPr>
              <a:t>commercialize</a:t>
            </a:r>
            <a:r>
              <a:rPr lang="en-US" altLang="en-US" sz="1600" dirty="0" smtClean="0">
                <a:solidFill>
                  <a:srgbClr val="FF0000"/>
                </a:solidFill>
                <a:latin typeface="Times New Roman" panose="02020603050405020304" pitchFamily="18" charset="0"/>
                <a:cs typeface="Times New Roman" panose="02020603050405020304" pitchFamily="18" charset="0"/>
              </a:rPr>
              <a:t>	</a:t>
            </a:r>
            <a:r>
              <a:rPr lang="en-US" altLang="en-US" sz="1600" dirty="0" smtClean="0">
                <a:latin typeface="Times New Roman" panose="02020603050405020304" pitchFamily="18" charset="0"/>
                <a:cs typeface="Times New Roman" panose="02020603050405020304" pitchFamily="18" charset="0"/>
              </a:rPr>
              <a:t>(11.)</a:t>
            </a:r>
          </a:p>
          <a:p>
            <a:pPr marL="342900" indent="-342900">
              <a:buFont typeface="+mj-lt"/>
              <a:buAutoNum type="arabicPeriod"/>
              <a:tabLst>
                <a:tab pos="3657600" algn="r"/>
              </a:tabLst>
            </a:pPr>
            <a:endParaRPr lang="en-US" altLang="en-US" sz="1600" dirty="0" smtClean="0">
              <a:solidFill>
                <a:srgbClr val="FF0000"/>
              </a:solidFill>
              <a:latin typeface="Times New Roman" panose="02020603050405020304" pitchFamily="18" charset="0"/>
              <a:cs typeface="Times New Roman" panose="02020603050405020304" pitchFamily="18" charset="0"/>
            </a:endParaRPr>
          </a:p>
          <a:p>
            <a:pPr marL="342900" indent="-342900">
              <a:buFont typeface="+mj-lt"/>
              <a:buAutoNum type="arabicPeriod"/>
              <a:tabLst>
                <a:tab pos="3657600" algn="r"/>
              </a:tabLst>
            </a:pPr>
            <a:r>
              <a:rPr lang="en-US" altLang="en-US" sz="1600" dirty="0" smtClean="0">
                <a:solidFill>
                  <a:srgbClr val="FF0000"/>
                </a:solidFill>
                <a:latin typeface="Times New Roman" panose="02020603050405020304" pitchFamily="18" charset="0"/>
                <a:cs typeface="Times New Roman" panose="02020603050405020304" pitchFamily="18" charset="0"/>
              </a:rPr>
              <a:t>Perform post-implementation review and assessment</a:t>
            </a:r>
            <a:r>
              <a:rPr lang="en-US" altLang="en-US" sz="1600" dirty="0" smtClean="0">
                <a:latin typeface="Times New Roman" panose="02020603050405020304" pitchFamily="18" charset="0"/>
                <a:cs typeface="Times New Roman" panose="02020603050405020304" pitchFamily="18" charset="0"/>
              </a:rPr>
              <a:t>	</a:t>
            </a:r>
            <a:r>
              <a:rPr lang="en-US" altLang="en-US" sz="1600" dirty="0" smtClean="0">
                <a:solidFill>
                  <a:srgbClr val="FF0000"/>
                </a:solidFill>
                <a:latin typeface="Times New Roman" panose="02020603050405020304" pitchFamily="18" charset="0"/>
                <a:cs typeface="Times New Roman" panose="02020603050405020304" pitchFamily="18" charset="0"/>
              </a:rPr>
              <a:t>(--.)</a:t>
            </a:r>
          </a:p>
          <a:p>
            <a:pPr marL="342900" indent="-342900">
              <a:buFont typeface="+mj-lt"/>
              <a:buAutoNum type="arabicPeriod"/>
              <a:tabLst>
                <a:tab pos="3657600" algn="r"/>
              </a:tabLst>
            </a:pPr>
            <a:endParaRPr lang="en-US" altLang="en-US" sz="1600" dirty="0">
              <a:latin typeface="Times New Roman" panose="02020603050405020304" pitchFamily="18" charset="0"/>
              <a:cs typeface="Times New Roman" panose="02020603050405020304" pitchFamily="18" charset="0"/>
            </a:endParaRPr>
          </a:p>
          <a:p>
            <a:pPr marL="342900" indent="-342900">
              <a:buFont typeface="+mj-lt"/>
              <a:buAutoNum type="arabicPeriod"/>
              <a:tabLst>
                <a:tab pos="3657600" algn="r"/>
              </a:tabLst>
            </a:pPr>
            <a:endParaRPr lang="en-US" altLang="en-US" sz="1600" dirty="0" smtClean="0">
              <a:latin typeface="Times New Roman" panose="02020603050405020304" pitchFamily="18" charset="0"/>
              <a:cs typeface="Times New Roman" panose="02020603050405020304" pitchFamily="18" charset="0"/>
            </a:endParaRPr>
          </a:p>
          <a:p>
            <a:pPr marL="457200" indent="-457200">
              <a:buFont typeface="+mj-lt"/>
              <a:buAutoNum type="arabicPeriod"/>
              <a:tabLst>
                <a:tab pos="3657600" algn="r"/>
              </a:tabLst>
            </a:pPr>
            <a:endParaRPr lang="en-US" altLang="en-US" sz="1600" dirty="0">
              <a:latin typeface="Times New Roman" panose="02020603050405020304" pitchFamily="18" charset="0"/>
              <a:cs typeface="Times New Roman" panose="02020603050405020304" pitchFamily="18" charset="0"/>
            </a:endParaRPr>
          </a:p>
          <a:p>
            <a:pPr marL="457200" indent="-457200">
              <a:buFont typeface="+mj-lt"/>
              <a:buAutoNum type="arabicPeriod"/>
              <a:tabLst>
                <a:tab pos="3657600" algn="r"/>
              </a:tabLst>
            </a:pPr>
            <a:endParaRPr lang="en-US" altLang="en-US" sz="1600" dirty="0" smtClean="0">
              <a:latin typeface="Times New Roman" panose="02020603050405020304" pitchFamily="18" charset="0"/>
              <a:cs typeface="Times New Roman" panose="02020603050405020304" pitchFamily="18" charset="0"/>
            </a:endParaRPr>
          </a:p>
          <a:p>
            <a:r>
              <a:rPr lang="en-US" altLang="en-US" b="1" i="1" dirty="0" smtClean="0">
                <a:solidFill>
                  <a:srgbClr val="0000FF"/>
                </a:solidFill>
                <a:latin typeface="Times New Roman" panose="02020603050405020304" pitchFamily="18" charset="0"/>
                <a:cs typeface="Times New Roman" panose="02020603050405020304" pitchFamily="18" charset="0"/>
              </a:rPr>
              <a:t>These Look better for a </a:t>
            </a:r>
            <a:r>
              <a:rPr lang="en-US" altLang="en-US" b="1" i="1" u="sng" dirty="0" smtClean="0">
                <a:solidFill>
                  <a:srgbClr val="0000FF"/>
                </a:solidFill>
                <a:latin typeface="Times New Roman" panose="02020603050405020304" pitchFamily="18" charset="0"/>
                <a:cs typeface="Times New Roman" panose="02020603050405020304" pitchFamily="18" charset="0"/>
              </a:rPr>
              <a:t>Product</a:t>
            </a:r>
            <a:endParaRPr lang="en-US" altLang="en-US" b="1" i="1" u="sng" dirty="0">
              <a:solidFill>
                <a:srgbClr val="0000FF"/>
              </a:solidFill>
              <a:latin typeface="Times New Roman" panose="02020603050405020304" pitchFamily="18" charset="0"/>
              <a:cs typeface="Times New Roman" panose="02020603050405020304" pitchFamily="18" charset="0"/>
            </a:endParaRPr>
          </a:p>
          <a:p>
            <a:r>
              <a:rPr lang="en-US" altLang="en-US" dirty="0">
                <a:latin typeface="Times New Roman" panose="02020603050405020304" pitchFamily="18" charset="0"/>
                <a:cs typeface="Times New Roman" panose="02020603050405020304" pitchFamily="18" charset="0"/>
              </a:rPr>
              <a:t>– </a:t>
            </a:r>
            <a:r>
              <a:rPr lang="en-US" altLang="en-US" i="1" dirty="0" smtClean="0">
                <a:latin typeface="Times New Roman" panose="02020603050405020304" pitchFamily="18" charset="0"/>
                <a:cs typeface="Times New Roman" panose="02020603050405020304" pitchFamily="18" charset="0"/>
              </a:rPr>
              <a:t>Engineering Your Future</a:t>
            </a:r>
          </a:p>
        </p:txBody>
      </p:sp>
      <p:sp>
        <p:nvSpPr>
          <p:cNvPr id="5" name="Text Box 3"/>
          <p:cNvSpPr txBox="1">
            <a:spLocks noChangeArrowheads="1"/>
          </p:cNvSpPr>
          <p:nvPr/>
        </p:nvSpPr>
        <p:spPr bwMode="auto">
          <a:xfrm>
            <a:off x="4495800" y="419100"/>
            <a:ext cx="4648200" cy="6586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579438" indent="-579438" eaLnBrk="0" hangingPunct="0">
              <a:defRPr sz="2400">
                <a:solidFill>
                  <a:schemeClr val="bg1"/>
                </a:solidFill>
                <a:latin typeface="Arial" charset="0"/>
              </a:defRPr>
            </a:lvl1pPr>
            <a:lvl2pPr marL="1036638" indent="-342900" eaLnBrk="0" hangingPunct="0">
              <a:defRPr sz="2400">
                <a:solidFill>
                  <a:schemeClr val="bg1"/>
                </a:solidFill>
                <a:latin typeface="Arial" charset="0"/>
              </a:defRPr>
            </a:lvl2pPr>
            <a:lvl3pPr marL="1493838" indent="-342900" eaLnBrk="0" hangingPunct="0">
              <a:defRPr sz="2400">
                <a:solidFill>
                  <a:schemeClr val="bg1"/>
                </a:solidFill>
                <a:latin typeface="Arial" charset="0"/>
              </a:defRPr>
            </a:lvl3pPr>
            <a:lvl4pPr marL="1951038" indent="-342900" eaLnBrk="0" hangingPunct="0">
              <a:defRPr sz="2400">
                <a:solidFill>
                  <a:schemeClr val="bg1"/>
                </a:solidFill>
                <a:latin typeface="Arial" charset="0"/>
              </a:defRPr>
            </a:lvl4pPr>
            <a:lvl5pPr marL="2408238" indent="-342900" eaLnBrk="0" hangingPunct="0">
              <a:defRPr sz="2400">
                <a:solidFill>
                  <a:schemeClr val="bg1"/>
                </a:solidFill>
                <a:latin typeface="Arial" charset="0"/>
              </a:defRPr>
            </a:lvl5pPr>
            <a:lvl6pPr marL="2865438" indent="-342900" eaLnBrk="0" fontAlgn="base" hangingPunct="0">
              <a:spcBef>
                <a:spcPct val="0"/>
              </a:spcBef>
              <a:spcAft>
                <a:spcPct val="0"/>
              </a:spcAft>
              <a:defRPr sz="2400">
                <a:solidFill>
                  <a:schemeClr val="bg1"/>
                </a:solidFill>
                <a:latin typeface="Arial" charset="0"/>
              </a:defRPr>
            </a:lvl6pPr>
            <a:lvl7pPr marL="3322638" indent="-342900" eaLnBrk="0" fontAlgn="base" hangingPunct="0">
              <a:spcBef>
                <a:spcPct val="0"/>
              </a:spcBef>
              <a:spcAft>
                <a:spcPct val="0"/>
              </a:spcAft>
              <a:defRPr sz="2400">
                <a:solidFill>
                  <a:schemeClr val="bg1"/>
                </a:solidFill>
                <a:latin typeface="Arial" charset="0"/>
              </a:defRPr>
            </a:lvl7pPr>
            <a:lvl8pPr marL="3779838" indent="-342900" eaLnBrk="0" fontAlgn="base" hangingPunct="0">
              <a:spcBef>
                <a:spcPct val="0"/>
              </a:spcBef>
              <a:spcAft>
                <a:spcPct val="0"/>
              </a:spcAft>
              <a:defRPr sz="2400">
                <a:solidFill>
                  <a:schemeClr val="bg1"/>
                </a:solidFill>
                <a:latin typeface="Arial" charset="0"/>
              </a:defRPr>
            </a:lvl8pPr>
            <a:lvl9pPr marL="4237038" indent="-342900" eaLnBrk="0" fontAlgn="base" hangingPunct="0">
              <a:spcBef>
                <a:spcPct val="0"/>
              </a:spcBef>
              <a:spcAft>
                <a:spcPct val="0"/>
              </a:spcAft>
              <a:defRPr sz="2400">
                <a:solidFill>
                  <a:schemeClr val="bg1"/>
                </a:solidFill>
                <a:latin typeface="Arial" charset="0"/>
              </a:defRPr>
            </a:lvl9pPr>
          </a:lstStyle>
          <a:p>
            <a:pPr marL="342900" indent="-342900">
              <a:buFontTx/>
              <a:buAutoNum type="arabicPeriod"/>
              <a:tabLst>
                <a:tab pos="3657600" algn="r"/>
              </a:tabLst>
            </a:pPr>
            <a:r>
              <a:rPr lang="en-US" altLang="en-US" sz="1600" dirty="0" smtClean="0">
                <a:solidFill>
                  <a:schemeClr val="tx1"/>
                </a:solidFill>
                <a:latin typeface="Times New Roman" panose="02020603050405020304" pitchFamily="18" charset="0"/>
                <a:cs typeface="Times New Roman" panose="02020603050405020304" pitchFamily="18" charset="0"/>
              </a:rPr>
              <a:t>Define the  problem	(1.)</a:t>
            </a:r>
          </a:p>
          <a:p>
            <a:pPr marL="342900" indent="-342900">
              <a:buFontTx/>
              <a:buAutoNum type="arabicPeriod"/>
              <a:tabLst>
                <a:tab pos="3657600" algn="r"/>
              </a:tabLst>
            </a:pPr>
            <a:endParaRPr lang="en-US" altLang="en-US" sz="1600" dirty="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r>
              <a:rPr lang="en-US" altLang="en-US" sz="1600" dirty="0">
                <a:solidFill>
                  <a:schemeClr val="tx1"/>
                </a:solidFill>
                <a:latin typeface="Times New Roman" panose="02020603050405020304" pitchFamily="18" charset="0"/>
                <a:cs typeface="Times New Roman" panose="02020603050405020304" pitchFamily="18" charset="0"/>
              </a:rPr>
              <a:t>Brainstorm Possible </a:t>
            </a:r>
            <a:r>
              <a:rPr lang="en-US" altLang="en-US" sz="1600" dirty="0" smtClean="0">
                <a:solidFill>
                  <a:schemeClr val="tx1"/>
                </a:solidFill>
                <a:latin typeface="Times New Roman" panose="02020603050405020304" pitchFamily="18" charset="0"/>
                <a:cs typeface="Times New Roman" panose="02020603050405020304" pitchFamily="18" charset="0"/>
              </a:rPr>
              <a:t>Solutions	(4.)</a:t>
            </a:r>
            <a:endParaRPr lang="en-US" altLang="en-US" sz="1600" dirty="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endParaRPr lang="en-US" altLang="en-US" sz="1600" dirty="0" smtClean="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r>
              <a:rPr lang="en-US" altLang="en-US" sz="1600" dirty="0" smtClean="0">
                <a:solidFill>
                  <a:schemeClr val="tx1"/>
                </a:solidFill>
                <a:latin typeface="Times New Roman" panose="02020603050405020304" pitchFamily="18" charset="0"/>
                <a:cs typeface="Times New Roman" panose="02020603050405020304" pitchFamily="18" charset="0"/>
              </a:rPr>
              <a:t>Research </a:t>
            </a:r>
            <a:r>
              <a:rPr lang="en-US" altLang="en-US" sz="1600" dirty="0">
                <a:solidFill>
                  <a:schemeClr val="tx1"/>
                </a:solidFill>
                <a:latin typeface="Times New Roman" panose="02020603050405020304" pitchFamily="18" charset="0"/>
                <a:cs typeface="Times New Roman" panose="02020603050405020304" pitchFamily="18" charset="0"/>
              </a:rPr>
              <a:t>and Generate </a:t>
            </a:r>
            <a:r>
              <a:rPr lang="en-US" altLang="en-US" sz="1600" dirty="0" smtClean="0">
                <a:solidFill>
                  <a:schemeClr val="tx1"/>
                </a:solidFill>
                <a:latin typeface="Times New Roman" panose="02020603050405020304" pitchFamily="18" charset="0"/>
                <a:cs typeface="Times New Roman" panose="02020603050405020304" pitchFamily="18" charset="0"/>
              </a:rPr>
              <a:t>Ideas	(3.)</a:t>
            </a:r>
            <a:endParaRPr lang="en-US" altLang="en-US" sz="1600" dirty="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endParaRPr lang="en-US" altLang="en-US" sz="1600" dirty="0" smtClean="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r>
              <a:rPr lang="en-US" altLang="en-US" sz="1600" dirty="0" smtClean="0">
                <a:solidFill>
                  <a:schemeClr val="tx1"/>
                </a:solidFill>
                <a:latin typeface="Times New Roman" panose="02020603050405020304" pitchFamily="18" charset="0"/>
                <a:cs typeface="Times New Roman" panose="02020603050405020304" pitchFamily="18" charset="0"/>
              </a:rPr>
              <a:t>Identify </a:t>
            </a:r>
            <a:r>
              <a:rPr lang="en-US" altLang="en-US" sz="1600" dirty="0">
                <a:solidFill>
                  <a:schemeClr val="tx1"/>
                </a:solidFill>
                <a:latin typeface="Times New Roman" panose="02020603050405020304" pitchFamily="18" charset="0"/>
                <a:cs typeface="Times New Roman" panose="02020603050405020304" pitchFamily="18" charset="0"/>
              </a:rPr>
              <a:t>Criteria and </a:t>
            </a:r>
            <a:r>
              <a:rPr lang="en-US" altLang="en-US" sz="1600" dirty="0" smtClean="0">
                <a:solidFill>
                  <a:schemeClr val="tx1"/>
                </a:solidFill>
                <a:latin typeface="Times New Roman" panose="02020603050405020304" pitchFamily="18" charset="0"/>
                <a:cs typeface="Times New Roman" panose="02020603050405020304" pitchFamily="18" charset="0"/>
              </a:rPr>
              <a:t>Constraints	(4.) </a:t>
            </a:r>
            <a:endParaRPr lang="en-US" altLang="en-US" sz="1600" dirty="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endParaRPr lang="en-US" altLang="en-US" sz="1600" dirty="0" smtClean="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r>
              <a:rPr lang="en-US" altLang="en-US" sz="1600" dirty="0" smtClean="0">
                <a:solidFill>
                  <a:schemeClr val="tx1"/>
                </a:solidFill>
                <a:latin typeface="Times New Roman" panose="02020603050405020304" pitchFamily="18" charset="0"/>
                <a:cs typeface="Times New Roman" panose="02020603050405020304" pitchFamily="18" charset="0"/>
              </a:rPr>
              <a:t>Explore Possibilities	(5.)</a:t>
            </a:r>
            <a:endParaRPr lang="en-US" altLang="en-US" sz="1600" dirty="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endParaRPr lang="en-US" altLang="en-US" sz="1600" dirty="0" smtClean="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r>
              <a:rPr lang="en-US" altLang="en-US" sz="1600" dirty="0" smtClean="0">
                <a:solidFill>
                  <a:schemeClr val="tx1"/>
                </a:solidFill>
                <a:latin typeface="Times New Roman" panose="02020603050405020304" pitchFamily="18" charset="0"/>
                <a:cs typeface="Times New Roman" panose="02020603050405020304" pitchFamily="18" charset="0"/>
              </a:rPr>
              <a:t>Select </a:t>
            </a:r>
            <a:r>
              <a:rPr lang="en-US" altLang="en-US" sz="1600" dirty="0">
                <a:solidFill>
                  <a:schemeClr val="tx1"/>
                </a:solidFill>
                <a:latin typeface="Times New Roman" panose="02020603050405020304" pitchFamily="18" charset="0"/>
                <a:cs typeface="Times New Roman" panose="02020603050405020304" pitchFamily="18" charset="0"/>
              </a:rPr>
              <a:t>an Approach </a:t>
            </a:r>
            <a:r>
              <a:rPr lang="en-US" altLang="en-US" sz="1600" dirty="0" smtClean="0">
                <a:solidFill>
                  <a:schemeClr val="tx1"/>
                </a:solidFill>
                <a:latin typeface="Times New Roman" panose="02020603050405020304" pitchFamily="18" charset="0"/>
                <a:cs typeface="Times New Roman" panose="02020603050405020304" pitchFamily="18" charset="0"/>
              </a:rPr>
              <a:t>	(7.)</a:t>
            </a:r>
            <a:endParaRPr lang="en-US" altLang="en-US" sz="1600" dirty="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endParaRPr lang="en-US" altLang="en-US" sz="1600" dirty="0" smtClean="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r>
              <a:rPr lang="en-US" altLang="en-US" sz="1600" dirty="0" smtClean="0">
                <a:solidFill>
                  <a:schemeClr val="tx1"/>
                </a:solidFill>
                <a:latin typeface="Times New Roman" panose="02020603050405020304" pitchFamily="18" charset="0"/>
                <a:cs typeface="Times New Roman" panose="02020603050405020304" pitchFamily="18" charset="0"/>
              </a:rPr>
              <a:t>Develop </a:t>
            </a:r>
            <a:r>
              <a:rPr lang="en-US" altLang="en-US" sz="1600" dirty="0">
                <a:solidFill>
                  <a:schemeClr val="tx1"/>
                </a:solidFill>
                <a:latin typeface="Times New Roman" panose="02020603050405020304" pitchFamily="18" charset="0"/>
                <a:cs typeface="Times New Roman" panose="02020603050405020304" pitchFamily="18" charset="0"/>
              </a:rPr>
              <a:t>a Design </a:t>
            </a:r>
            <a:r>
              <a:rPr lang="en-US" altLang="en-US" sz="1600" dirty="0" smtClean="0">
                <a:solidFill>
                  <a:schemeClr val="tx1"/>
                </a:solidFill>
                <a:latin typeface="Times New Roman" panose="02020603050405020304" pitchFamily="18" charset="0"/>
                <a:cs typeface="Times New Roman" panose="02020603050405020304" pitchFamily="18" charset="0"/>
              </a:rPr>
              <a:t>Proposal	(6.)</a:t>
            </a:r>
            <a:endParaRPr lang="en-US" altLang="en-US" sz="1600" dirty="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endParaRPr lang="en-US" altLang="en-US" sz="1600" dirty="0" smtClean="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r>
              <a:rPr lang="en-US" altLang="en-US" sz="1600" dirty="0" smtClean="0">
                <a:solidFill>
                  <a:schemeClr val="tx1"/>
                </a:solidFill>
                <a:latin typeface="Times New Roman" panose="02020603050405020304" pitchFamily="18" charset="0"/>
                <a:cs typeface="Times New Roman" panose="02020603050405020304" pitchFamily="18" charset="0"/>
              </a:rPr>
              <a:t>Make </a:t>
            </a:r>
            <a:r>
              <a:rPr lang="en-US" altLang="en-US" sz="1600" dirty="0">
                <a:solidFill>
                  <a:schemeClr val="tx1"/>
                </a:solidFill>
                <a:latin typeface="Times New Roman" panose="02020603050405020304" pitchFamily="18" charset="0"/>
                <a:cs typeface="Times New Roman" panose="02020603050405020304" pitchFamily="18" charset="0"/>
              </a:rPr>
              <a:t>a Model or </a:t>
            </a:r>
            <a:r>
              <a:rPr lang="en-US" altLang="en-US" sz="1600" dirty="0" smtClean="0">
                <a:solidFill>
                  <a:schemeClr val="tx1"/>
                </a:solidFill>
                <a:latin typeface="Times New Roman" panose="02020603050405020304" pitchFamily="18" charset="0"/>
                <a:cs typeface="Times New Roman" panose="02020603050405020304" pitchFamily="18" charset="0"/>
              </a:rPr>
              <a:t>Prototype	(6.)</a:t>
            </a:r>
            <a:endParaRPr lang="en-US" altLang="en-US" sz="1600" dirty="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endParaRPr lang="en-US" altLang="en-US" sz="1600" dirty="0" smtClean="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r>
              <a:rPr lang="en-US" altLang="en-US" sz="1600" dirty="0" smtClean="0">
                <a:solidFill>
                  <a:schemeClr val="tx1"/>
                </a:solidFill>
                <a:latin typeface="Times New Roman" panose="02020603050405020304" pitchFamily="18" charset="0"/>
                <a:cs typeface="Times New Roman" panose="02020603050405020304" pitchFamily="18" charset="0"/>
              </a:rPr>
              <a:t>Test &amp; </a:t>
            </a:r>
            <a:r>
              <a:rPr lang="en-US" altLang="en-US" sz="1600" dirty="0">
                <a:solidFill>
                  <a:schemeClr val="tx1"/>
                </a:solidFill>
                <a:latin typeface="Times New Roman" panose="02020603050405020304" pitchFamily="18" charset="0"/>
                <a:cs typeface="Times New Roman" panose="02020603050405020304" pitchFamily="18" charset="0"/>
              </a:rPr>
              <a:t>Evaluate the Design </a:t>
            </a:r>
            <a:r>
              <a:rPr lang="en-US" altLang="en-US" sz="1600" dirty="0" smtClean="0">
                <a:solidFill>
                  <a:schemeClr val="tx1"/>
                </a:solidFill>
                <a:latin typeface="Times New Roman" panose="02020603050405020304" pitchFamily="18" charset="0"/>
                <a:cs typeface="Times New Roman" panose="02020603050405020304" pitchFamily="18" charset="0"/>
              </a:rPr>
              <a:t>	(6.)</a:t>
            </a:r>
          </a:p>
          <a:p>
            <a:pPr marL="342900" indent="-342900">
              <a:buFontTx/>
              <a:buAutoNum type="arabicPeriod"/>
              <a:tabLst>
                <a:tab pos="3657600" algn="r"/>
              </a:tabLst>
            </a:pPr>
            <a:endParaRPr lang="en-US" altLang="en-US" sz="1600" dirty="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r>
              <a:rPr lang="en-US" altLang="en-US" sz="1600" dirty="0">
                <a:solidFill>
                  <a:schemeClr val="tx1"/>
                </a:solidFill>
                <a:latin typeface="Times New Roman" panose="02020603050405020304" pitchFamily="18" charset="0"/>
                <a:cs typeface="Times New Roman" panose="02020603050405020304" pitchFamily="18" charset="0"/>
              </a:rPr>
              <a:t>Refine the </a:t>
            </a:r>
            <a:r>
              <a:rPr lang="en-US" altLang="en-US" sz="1600" dirty="0" smtClean="0">
                <a:solidFill>
                  <a:schemeClr val="tx1"/>
                </a:solidFill>
                <a:latin typeface="Times New Roman" panose="02020603050405020304" pitchFamily="18" charset="0"/>
                <a:cs typeface="Times New Roman" panose="02020603050405020304" pitchFamily="18" charset="0"/>
              </a:rPr>
              <a:t>Design	(--.)</a:t>
            </a:r>
          </a:p>
          <a:p>
            <a:pPr marL="342900" indent="-342900">
              <a:buFontTx/>
              <a:buAutoNum type="arabicPeriod"/>
              <a:tabLst>
                <a:tab pos="3657600" algn="r"/>
              </a:tabLst>
            </a:pPr>
            <a:endParaRPr lang="en-US" altLang="en-US" sz="1600" dirty="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r>
              <a:rPr lang="en-US" altLang="en-US" sz="1600" dirty="0">
                <a:solidFill>
                  <a:schemeClr val="tx1"/>
                </a:solidFill>
                <a:latin typeface="Times New Roman" panose="02020603050405020304" pitchFamily="18" charset="0"/>
                <a:cs typeface="Times New Roman" panose="02020603050405020304" pitchFamily="18" charset="0"/>
              </a:rPr>
              <a:t>Create or Make </a:t>
            </a:r>
            <a:r>
              <a:rPr lang="en-US" altLang="en-US" sz="1600" dirty="0" smtClean="0">
                <a:solidFill>
                  <a:schemeClr val="tx1"/>
                </a:solidFill>
                <a:latin typeface="Times New Roman" panose="02020603050405020304" pitchFamily="18" charset="0"/>
                <a:cs typeface="Times New Roman" panose="02020603050405020304" pitchFamily="18" charset="0"/>
              </a:rPr>
              <a:t>Solution	(9.)</a:t>
            </a:r>
          </a:p>
          <a:p>
            <a:pPr marL="342900" indent="-342900">
              <a:buFontTx/>
              <a:buAutoNum type="arabicPeriod"/>
              <a:tabLst>
                <a:tab pos="3657600" algn="r"/>
              </a:tabLst>
            </a:pPr>
            <a:endParaRPr lang="en-US" altLang="en-US" sz="1600" dirty="0">
              <a:solidFill>
                <a:schemeClr val="tx1"/>
              </a:solidFill>
              <a:latin typeface="Times New Roman" panose="02020603050405020304" pitchFamily="18" charset="0"/>
              <a:cs typeface="Times New Roman" panose="02020603050405020304" pitchFamily="18" charset="0"/>
            </a:endParaRPr>
          </a:p>
          <a:p>
            <a:pPr marL="342900" indent="-342900">
              <a:buFontTx/>
              <a:buAutoNum type="arabicPeriod"/>
              <a:tabLst>
                <a:tab pos="3657600" algn="r"/>
              </a:tabLst>
            </a:pPr>
            <a:r>
              <a:rPr lang="en-US" altLang="en-US" sz="1600" dirty="0" smtClean="0">
                <a:solidFill>
                  <a:schemeClr val="tx1"/>
                </a:solidFill>
                <a:latin typeface="Times New Roman" panose="02020603050405020304" pitchFamily="18" charset="0"/>
                <a:cs typeface="Times New Roman" panose="02020603050405020304" pitchFamily="18" charset="0"/>
              </a:rPr>
              <a:t>Communicate Results	(8.)</a:t>
            </a:r>
          </a:p>
          <a:p>
            <a:pPr marL="457200" indent="-457200">
              <a:buFontTx/>
              <a:buAutoNum type="arabicPeriod"/>
            </a:pPr>
            <a:endParaRPr lang="en-US" altLang="en-US" sz="1800" dirty="0" smtClean="0">
              <a:solidFill>
                <a:schemeClr val="tx1"/>
              </a:solidFill>
              <a:latin typeface="Times New Roman" panose="02020603050405020304" pitchFamily="18" charset="0"/>
              <a:cs typeface="Times New Roman" panose="02020603050405020304" pitchFamily="18" charset="0"/>
            </a:endParaRPr>
          </a:p>
          <a:p>
            <a:pPr marL="0" indent="0"/>
            <a:r>
              <a:rPr lang="en-US" altLang="en-US" sz="1800" b="1" i="1" dirty="0" smtClean="0">
                <a:solidFill>
                  <a:srgbClr val="0000FF"/>
                </a:solidFill>
                <a:latin typeface="Times New Roman" panose="02020603050405020304" pitchFamily="18" charset="0"/>
                <a:cs typeface="Times New Roman" panose="02020603050405020304" pitchFamily="18" charset="0"/>
              </a:rPr>
              <a:t>These look better for </a:t>
            </a:r>
            <a:r>
              <a:rPr lang="en-US" altLang="en-US" sz="1800" b="1" i="1" u="sng" dirty="0" smtClean="0">
                <a:solidFill>
                  <a:srgbClr val="0000FF"/>
                </a:solidFill>
                <a:latin typeface="Times New Roman" panose="02020603050405020304" pitchFamily="18" charset="0"/>
                <a:cs typeface="Times New Roman" panose="02020603050405020304" pitchFamily="18" charset="0"/>
              </a:rPr>
              <a:t>Research</a:t>
            </a:r>
            <a:endParaRPr lang="en-US" altLang="en-US" sz="1800" b="1" i="1" u="sng" dirty="0">
              <a:solidFill>
                <a:srgbClr val="0000FF"/>
              </a:solidFill>
              <a:latin typeface="Times New Roman" panose="02020603050405020304" pitchFamily="18" charset="0"/>
              <a:cs typeface="Times New Roman" panose="02020603050405020304" pitchFamily="18" charset="0"/>
            </a:endParaRPr>
          </a:p>
          <a:p>
            <a:pPr marL="0" indent="0"/>
            <a:r>
              <a:rPr lang="en-US" altLang="en-US" sz="1800" dirty="0">
                <a:solidFill>
                  <a:schemeClr val="tx1"/>
                </a:solidFill>
                <a:latin typeface="Times New Roman" panose="02020603050405020304" pitchFamily="18" charset="0"/>
                <a:cs typeface="Times New Roman" panose="02020603050405020304" pitchFamily="18" charset="0"/>
              </a:rPr>
              <a:t>– ITEA </a:t>
            </a:r>
            <a:r>
              <a:rPr lang="en-US" altLang="en-US" sz="1800" i="1" dirty="0">
                <a:solidFill>
                  <a:schemeClr val="tx1"/>
                </a:solidFill>
                <a:latin typeface="Times New Roman" panose="02020603050405020304" pitchFamily="18" charset="0"/>
                <a:cs typeface="Times New Roman" panose="02020603050405020304" pitchFamily="18" charset="0"/>
              </a:rPr>
              <a:t>Standards for Technological </a:t>
            </a:r>
            <a:r>
              <a:rPr lang="en-US" altLang="en-US" sz="1800" i="1" dirty="0" smtClean="0">
                <a:solidFill>
                  <a:schemeClr val="tx1"/>
                </a:solidFill>
                <a:latin typeface="Times New Roman" panose="02020603050405020304" pitchFamily="18" charset="0"/>
                <a:cs typeface="Times New Roman" panose="02020603050405020304" pitchFamily="18" charset="0"/>
              </a:rPr>
              <a:t>Literacy</a:t>
            </a:r>
            <a:endParaRPr lang="en-US" altLang="en-US" sz="1800" dirty="0">
              <a:solidFill>
                <a:schemeClr val="tx1"/>
              </a:solidFill>
              <a:latin typeface="Times New Roman" panose="02020603050405020304" pitchFamily="18" charset="0"/>
              <a:cs typeface="Times New Roman" panose="02020603050405020304" pitchFamily="18" charset="0"/>
            </a:endParaRPr>
          </a:p>
        </p:txBody>
      </p:sp>
      <p:sp>
        <p:nvSpPr>
          <p:cNvPr id="7" name="Title 1"/>
          <p:cNvSpPr txBox="1">
            <a:spLocks/>
          </p:cNvSpPr>
          <p:nvPr/>
        </p:nvSpPr>
        <p:spPr>
          <a:xfrm>
            <a:off x="3429000" y="-114300"/>
            <a:ext cx="5105400" cy="584775"/>
          </a:xfrm>
          <a:prstGeom prst="rect">
            <a:avLst/>
          </a:prstGeom>
        </p:spPr>
        <p:txBody>
          <a:bodyPr vert="horz" wrap="square" lIns="91440" tIns="45720" rIns="91440" bIns="45720" rtlCol="0" anchor="t" anchorCtr="0">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i="1" dirty="0" smtClean="0"/>
              <a:t>vs</a:t>
            </a:r>
            <a:r>
              <a:rPr lang="en-US" sz="3200" b="1" dirty="0" smtClean="0"/>
              <a:t>.          12-Stage Design</a:t>
            </a:r>
            <a:endParaRPr lang="en-US" sz="3200" dirty="0"/>
          </a:p>
        </p:txBody>
      </p:sp>
      <p:cxnSp>
        <p:nvCxnSpPr>
          <p:cNvPr id="8" name="Straight Connector 7"/>
          <p:cNvCxnSpPr/>
          <p:nvPr/>
        </p:nvCxnSpPr>
        <p:spPr>
          <a:xfrm>
            <a:off x="3886200" y="609600"/>
            <a:ext cx="609600" cy="0"/>
          </a:xfrm>
          <a:prstGeom prst="line">
            <a:avLst/>
          </a:prstGeom>
          <a:ln w="28575">
            <a:solidFill>
              <a:srgbClr val="0000FF"/>
            </a:solidFill>
            <a:headEnd type="stealth" w="lg" len="med"/>
            <a:tailEnd type="stealth" w="lg" len="med"/>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886200" y="1600200"/>
            <a:ext cx="685800" cy="0"/>
          </a:xfrm>
          <a:prstGeom prst="line">
            <a:avLst/>
          </a:prstGeom>
          <a:ln w="28575">
            <a:solidFill>
              <a:srgbClr val="0000FF"/>
            </a:solidFill>
            <a:headEnd type="stealth" w="lg" len="med"/>
            <a:tailEnd type="stealth" w="lg" len="med"/>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924300" y="1047750"/>
            <a:ext cx="609600" cy="990600"/>
          </a:xfrm>
          <a:prstGeom prst="line">
            <a:avLst/>
          </a:prstGeom>
          <a:ln w="28575">
            <a:solidFill>
              <a:srgbClr val="0000FF"/>
            </a:solidFill>
            <a:headEnd type="stealth" w="lg" len="med"/>
            <a:tailEnd type="stealth" w="lg"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3924300" y="1047750"/>
            <a:ext cx="609600" cy="990600"/>
          </a:xfrm>
          <a:prstGeom prst="line">
            <a:avLst/>
          </a:prstGeom>
          <a:ln w="28575">
            <a:solidFill>
              <a:srgbClr val="0000FF"/>
            </a:solidFill>
            <a:headEnd type="stealth" w="lg" len="med"/>
            <a:tailEnd type="stealth" w="lg" len="med"/>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886200" y="2514600"/>
            <a:ext cx="685800" cy="0"/>
          </a:xfrm>
          <a:prstGeom prst="line">
            <a:avLst/>
          </a:prstGeom>
          <a:ln w="28575">
            <a:solidFill>
              <a:srgbClr val="0000FF"/>
            </a:solidFill>
            <a:headEnd type="stealth" w="lg" len="med"/>
            <a:tailEnd type="stealth" w="lg" len="med"/>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3886200" y="3048000"/>
            <a:ext cx="685800" cy="457200"/>
          </a:xfrm>
          <a:prstGeom prst="line">
            <a:avLst/>
          </a:prstGeom>
          <a:ln w="28575">
            <a:solidFill>
              <a:srgbClr val="0000FF"/>
            </a:solidFill>
            <a:headEnd type="stealth" w="lg" len="med"/>
            <a:tailEnd type="stealth" w="lg" len="med"/>
          </a:ln>
        </p:spPr>
        <p:style>
          <a:lnRef idx="1">
            <a:schemeClr val="accent1"/>
          </a:lnRef>
          <a:fillRef idx="0">
            <a:schemeClr val="accent1"/>
          </a:fillRef>
          <a:effectRef idx="0">
            <a:schemeClr val="accent1"/>
          </a:effectRef>
          <a:fontRef idx="minor">
            <a:schemeClr val="tx1"/>
          </a:fontRef>
        </p:style>
      </p:cxnSp>
      <p:sp>
        <p:nvSpPr>
          <p:cNvPr id="16" name="Left Brace 15"/>
          <p:cNvSpPr/>
          <p:nvPr/>
        </p:nvSpPr>
        <p:spPr>
          <a:xfrm>
            <a:off x="4400550" y="3333750"/>
            <a:ext cx="228600" cy="1295400"/>
          </a:xfrm>
          <a:prstGeom prst="leftBrace">
            <a:avLst/>
          </a:prstGeom>
          <a:ln w="28575">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7" name="Straight Connector 16"/>
          <p:cNvCxnSpPr/>
          <p:nvPr/>
        </p:nvCxnSpPr>
        <p:spPr>
          <a:xfrm>
            <a:off x="3962400" y="2971800"/>
            <a:ext cx="419100" cy="1009650"/>
          </a:xfrm>
          <a:prstGeom prst="line">
            <a:avLst/>
          </a:prstGeom>
          <a:ln w="28575">
            <a:solidFill>
              <a:srgbClr val="0000FF"/>
            </a:solidFill>
            <a:headEnd type="stealth" w="lg" len="med"/>
            <a:tailEnd type="stealth" w="lg" len="med"/>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886200" y="3962400"/>
            <a:ext cx="685800" cy="1981200"/>
          </a:xfrm>
          <a:prstGeom prst="line">
            <a:avLst/>
          </a:prstGeom>
          <a:ln w="28575">
            <a:solidFill>
              <a:srgbClr val="0000FF"/>
            </a:solidFill>
            <a:headEnd type="stealth" w="lg" len="med"/>
            <a:tailEnd type="stealth" w="lg" len="med"/>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886200" y="4419600"/>
            <a:ext cx="685800" cy="1066800"/>
          </a:xfrm>
          <a:prstGeom prst="line">
            <a:avLst/>
          </a:prstGeom>
          <a:ln w="28575">
            <a:solidFill>
              <a:srgbClr val="0000FF"/>
            </a:solidFill>
            <a:headEnd type="stealth" w="lg" len="med"/>
            <a:tailEnd type="stealth"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8464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191000" cy="646331"/>
          </a:xfrm>
        </p:spPr>
        <p:txBody>
          <a:bodyPr wrap="square" anchor="t" anchorCtr="0">
            <a:spAutoFit/>
          </a:bodyPr>
          <a:lstStyle/>
          <a:p>
            <a:r>
              <a:rPr lang="en-US" sz="3600" b="1" dirty="0" smtClean="0"/>
              <a:t>10-Stage Design        </a:t>
            </a:r>
            <a:endParaRPr lang="en-US" sz="3600" dirty="0"/>
          </a:p>
        </p:txBody>
      </p:sp>
      <p:sp>
        <p:nvSpPr>
          <p:cNvPr id="4" name="Rectangle 3"/>
          <p:cNvSpPr/>
          <p:nvPr/>
        </p:nvSpPr>
        <p:spPr>
          <a:xfrm>
            <a:off x="0" y="728276"/>
            <a:ext cx="4495800" cy="5970865"/>
          </a:xfrm>
          <a:prstGeom prst="rect">
            <a:avLst/>
          </a:prstGeom>
        </p:spPr>
        <p:txBody>
          <a:bodyPr wrap="square" numCol="1">
            <a:spAutoFit/>
          </a:bodyPr>
          <a:lstStyle/>
          <a:p>
            <a:pPr marL="457200" indent="-457200">
              <a:spcBef>
                <a:spcPts val="600"/>
              </a:spcBef>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Identify the problem/product innovation</a:t>
            </a:r>
          </a:p>
          <a:p>
            <a:pPr marL="457200" indent="-457200">
              <a:spcBef>
                <a:spcPts val="600"/>
              </a:spcBef>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Define the working criteria/goals</a:t>
            </a:r>
          </a:p>
          <a:p>
            <a:pPr marL="457200" indent="-457200">
              <a:spcBef>
                <a:spcPts val="600"/>
              </a:spcBef>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Research and gather data	</a:t>
            </a:r>
          </a:p>
          <a:p>
            <a:pPr marL="457200" indent="-457200">
              <a:spcBef>
                <a:spcPts val="600"/>
              </a:spcBef>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Brainstorm / generate creative ideas</a:t>
            </a:r>
          </a:p>
          <a:p>
            <a:pPr marL="457200" indent="-457200">
              <a:spcBef>
                <a:spcPts val="600"/>
              </a:spcBef>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Analyze potential solutions</a:t>
            </a:r>
          </a:p>
          <a:p>
            <a:pPr marL="457200" indent="-457200">
              <a:spcBef>
                <a:spcPts val="600"/>
              </a:spcBef>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Develop and test models</a:t>
            </a:r>
          </a:p>
          <a:p>
            <a:pPr marL="457200" indent="-457200">
              <a:spcBef>
                <a:spcPts val="600"/>
              </a:spcBef>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Make the decision</a:t>
            </a:r>
          </a:p>
          <a:p>
            <a:pPr marL="457200" indent="-457200">
              <a:spcBef>
                <a:spcPts val="600"/>
              </a:spcBef>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Communication and specify</a:t>
            </a:r>
          </a:p>
          <a:p>
            <a:pPr marL="457200" indent="-457200">
              <a:spcBef>
                <a:spcPts val="600"/>
              </a:spcBef>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Implement and </a:t>
            </a:r>
            <a:r>
              <a:rPr lang="en-US" altLang="en-US" sz="1600" b="1" dirty="0" smtClean="0">
                <a:latin typeface="Times New Roman" panose="02020603050405020304" pitchFamily="18" charset="0"/>
                <a:cs typeface="Times New Roman" panose="02020603050405020304" pitchFamily="18" charset="0"/>
              </a:rPr>
              <a:t>commercialize</a:t>
            </a:r>
          </a:p>
          <a:p>
            <a:pPr marL="457200" indent="-457200">
              <a:spcBef>
                <a:spcPts val="600"/>
              </a:spcBef>
              <a:buFont typeface="+mj-lt"/>
              <a:buAutoNum type="arabicPeriod"/>
              <a:tabLst>
                <a:tab pos="3657600" algn="r"/>
              </a:tabLst>
            </a:pPr>
            <a:r>
              <a:rPr lang="en-US" altLang="en-US" sz="1600" dirty="0" smtClean="0">
                <a:latin typeface="Times New Roman" panose="02020603050405020304" pitchFamily="18" charset="0"/>
                <a:cs typeface="Times New Roman" panose="02020603050405020304" pitchFamily="18" charset="0"/>
              </a:rPr>
              <a:t>Perform post-implementation review and assessment</a:t>
            </a:r>
          </a:p>
          <a:p>
            <a:pPr>
              <a:spcBef>
                <a:spcPts val="600"/>
              </a:spcBef>
              <a:tabLst>
                <a:tab pos="3657600" algn="r"/>
              </a:tabLst>
            </a:pPr>
            <a:endParaRPr lang="en-US" altLang="en-US" dirty="0" smtClean="0">
              <a:latin typeface="Times New Roman" panose="02020603050405020304" pitchFamily="18" charset="0"/>
              <a:cs typeface="Times New Roman" panose="02020603050405020304" pitchFamily="18" charset="0"/>
            </a:endParaRPr>
          </a:p>
          <a:p>
            <a:pPr>
              <a:spcBef>
                <a:spcPts val="600"/>
              </a:spcBef>
              <a:tabLst>
                <a:tab pos="3657600" algn="r"/>
              </a:tabLst>
            </a:pPr>
            <a:endParaRPr lang="en-US" altLang="en-US" dirty="0">
              <a:latin typeface="Times New Roman" panose="02020603050405020304" pitchFamily="18" charset="0"/>
              <a:cs typeface="Times New Roman" panose="02020603050405020304" pitchFamily="18" charset="0"/>
            </a:endParaRPr>
          </a:p>
          <a:p>
            <a:pPr>
              <a:spcBef>
                <a:spcPts val="600"/>
              </a:spcBef>
              <a:tabLst>
                <a:tab pos="3657600" algn="r"/>
              </a:tabLst>
            </a:pPr>
            <a:endParaRPr lang="en-US" altLang="en-US" dirty="0" smtClean="0">
              <a:latin typeface="Times New Roman" panose="02020603050405020304" pitchFamily="18" charset="0"/>
              <a:cs typeface="Times New Roman" panose="02020603050405020304" pitchFamily="18" charset="0"/>
            </a:endParaRPr>
          </a:p>
          <a:p>
            <a:pPr>
              <a:spcBef>
                <a:spcPts val="600"/>
              </a:spcBef>
              <a:tabLst>
                <a:tab pos="3657600" algn="r"/>
              </a:tabLst>
            </a:pPr>
            <a:endParaRPr lang="en-US" altLang="en-US" dirty="0">
              <a:latin typeface="Times New Roman" panose="02020603050405020304" pitchFamily="18" charset="0"/>
              <a:cs typeface="Times New Roman" panose="02020603050405020304" pitchFamily="18" charset="0"/>
            </a:endParaRPr>
          </a:p>
          <a:p>
            <a:pPr>
              <a:spcBef>
                <a:spcPts val="600"/>
              </a:spcBef>
              <a:tabLst>
                <a:tab pos="3657600" algn="r"/>
              </a:tabLst>
            </a:pPr>
            <a:endParaRPr lang="en-US" altLang="en-US" dirty="0" smtClean="0">
              <a:latin typeface="Times New Roman" panose="02020603050405020304" pitchFamily="18" charset="0"/>
              <a:cs typeface="Times New Roman" panose="02020603050405020304" pitchFamily="18" charset="0"/>
            </a:endParaRPr>
          </a:p>
          <a:p>
            <a:pPr>
              <a:spcBef>
                <a:spcPts val="600"/>
              </a:spcBef>
            </a:pPr>
            <a:r>
              <a:rPr lang="en-US" altLang="en-US" b="1" i="1" dirty="0" smtClean="0">
                <a:solidFill>
                  <a:srgbClr val="0000FF"/>
                </a:solidFill>
                <a:latin typeface="Times New Roman" panose="02020603050405020304" pitchFamily="18" charset="0"/>
                <a:cs typeface="Times New Roman" panose="02020603050405020304" pitchFamily="18" charset="0"/>
              </a:rPr>
              <a:t>These Look better for a Product</a:t>
            </a:r>
            <a:endParaRPr lang="en-US" altLang="en-US" b="1" i="1" dirty="0">
              <a:solidFill>
                <a:srgbClr val="0000FF"/>
              </a:solidFill>
              <a:latin typeface="Times New Roman" panose="02020603050405020304" pitchFamily="18" charset="0"/>
              <a:cs typeface="Times New Roman" panose="02020603050405020304" pitchFamily="18" charset="0"/>
            </a:endParaRPr>
          </a:p>
          <a:p>
            <a:pPr>
              <a:spcBef>
                <a:spcPts val="600"/>
              </a:spcBef>
            </a:pPr>
            <a:r>
              <a:rPr lang="en-US" altLang="en-US" dirty="0">
                <a:latin typeface="Times New Roman" panose="02020603050405020304" pitchFamily="18" charset="0"/>
                <a:cs typeface="Times New Roman" panose="02020603050405020304" pitchFamily="18" charset="0"/>
              </a:rPr>
              <a:t>– </a:t>
            </a:r>
            <a:r>
              <a:rPr lang="en-US" altLang="en-US" i="1" dirty="0" smtClean="0">
                <a:latin typeface="Times New Roman" panose="02020603050405020304" pitchFamily="18" charset="0"/>
                <a:cs typeface="Times New Roman" panose="02020603050405020304" pitchFamily="18" charset="0"/>
              </a:rPr>
              <a:t>Engineering Your Future</a:t>
            </a:r>
          </a:p>
        </p:txBody>
      </p:sp>
      <p:sp>
        <p:nvSpPr>
          <p:cNvPr id="5" name="Text Box 3"/>
          <p:cNvSpPr txBox="1">
            <a:spLocks noChangeArrowheads="1"/>
          </p:cNvSpPr>
          <p:nvPr/>
        </p:nvSpPr>
        <p:spPr bwMode="auto">
          <a:xfrm>
            <a:off x="4343401" y="728276"/>
            <a:ext cx="4800600" cy="59939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579438" indent="-579438" eaLnBrk="0" hangingPunct="0">
              <a:defRPr sz="2400">
                <a:solidFill>
                  <a:schemeClr val="bg1"/>
                </a:solidFill>
                <a:latin typeface="Arial" charset="0"/>
              </a:defRPr>
            </a:lvl1pPr>
            <a:lvl2pPr marL="1036638" indent="-342900" eaLnBrk="0" hangingPunct="0">
              <a:defRPr sz="2400">
                <a:solidFill>
                  <a:schemeClr val="bg1"/>
                </a:solidFill>
                <a:latin typeface="Arial" charset="0"/>
              </a:defRPr>
            </a:lvl2pPr>
            <a:lvl3pPr marL="1493838" indent="-342900" eaLnBrk="0" hangingPunct="0">
              <a:defRPr sz="2400">
                <a:solidFill>
                  <a:schemeClr val="bg1"/>
                </a:solidFill>
                <a:latin typeface="Arial" charset="0"/>
              </a:defRPr>
            </a:lvl3pPr>
            <a:lvl4pPr marL="1951038" indent="-342900" eaLnBrk="0" hangingPunct="0">
              <a:defRPr sz="2400">
                <a:solidFill>
                  <a:schemeClr val="bg1"/>
                </a:solidFill>
                <a:latin typeface="Arial" charset="0"/>
              </a:defRPr>
            </a:lvl4pPr>
            <a:lvl5pPr marL="2408238" indent="-342900" eaLnBrk="0" hangingPunct="0">
              <a:defRPr sz="2400">
                <a:solidFill>
                  <a:schemeClr val="bg1"/>
                </a:solidFill>
                <a:latin typeface="Arial" charset="0"/>
              </a:defRPr>
            </a:lvl5pPr>
            <a:lvl6pPr marL="2865438" indent="-342900" eaLnBrk="0" fontAlgn="base" hangingPunct="0">
              <a:spcBef>
                <a:spcPct val="0"/>
              </a:spcBef>
              <a:spcAft>
                <a:spcPct val="0"/>
              </a:spcAft>
              <a:defRPr sz="2400">
                <a:solidFill>
                  <a:schemeClr val="bg1"/>
                </a:solidFill>
                <a:latin typeface="Arial" charset="0"/>
              </a:defRPr>
            </a:lvl6pPr>
            <a:lvl7pPr marL="3322638" indent="-342900" eaLnBrk="0" fontAlgn="base" hangingPunct="0">
              <a:spcBef>
                <a:spcPct val="0"/>
              </a:spcBef>
              <a:spcAft>
                <a:spcPct val="0"/>
              </a:spcAft>
              <a:defRPr sz="2400">
                <a:solidFill>
                  <a:schemeClr val="bg1"/>
                </a:solidFill>
                <a:latin typeface="Arial" charset="0"/>
              </a:defRPr>
            </a:lvl7pPr>
            <a:lvl8pPr marL="3779838" indent="-342900" eaLnBrk="0" fontAlgn="base" hangingPunct="0">
              <a:spcBef>
                <a:spcPct val="0"/>
              </a:spcBef>
              <a:spcAft>
                <a:spcPct val="0"/>
              </a:spcAft>
              <a:defRPr sz="2400">
                <a:solidFill>
                  <a:schemeClr val="bg1"/>
                </a:solidFill>
                <a:latin typeface="Arial" charset="0"/>
              </a:defRPr>
            </a:lvl8pPr>
            <a:lvl9pPr marL="4237038" indent="-342900" eaLnBrk="0" fontAlgn="base" hangingPunct="0">
              <a:spcBef>
                <a:spcPct val="0"/>
              </a:spcBef>
              <a:spcAft>
                <a:spcPct val="0"/>
              </a:spcAft>
              <a:defRPr sz="2400">
                <a:solidFill>
                  <a:schemeClr val="bg1"/>
                </a:solidFill>
                <a:latin typeface="Arial" charset="0"/>
              </a:defRPr>
            </a:lvl9pPr>
          </a:lstStyle>
          <a:p>
            <a:pPr marL="457200" indent="-457200">
              <a:spcBef>
                <a:spcPts val="300"/>
              </a:spcBef>
              <a:buFontTx/>
              <a:buAutoNum type="arabicPeriod"/>
            </a:pPr>
            <a:r>
              <a:rPr lang="en-US" altLang="en-US" sz="1600" dirty="0">
                <a:solidFill>
                  <a:schemeClr val="tx1"/>
                </a:solidFill>
                <a:latin typeface="Times New Roman" panose="02020603050405020304" pitchFamily="18" charset="0"/>
                <a:cs typeface="Times New Roman" panose="02020603050405020304" pitchFamily="18" charset="0"/>
              </a:rPr>
              <a:t>Identify &amp; Define a Justified </a:t>
            </a:r>
            <a:r>
              <a:rPr lang="en-US" altLang="en-US" sz="1600" dirty="0" smtClean="0">
                <a:solidFill>
                  <a:schemeClr val="tx1"/>
                </a:solidFill>
                <a:latin typeface="Times New Roman" panose="02020603050405020304" pitchFamily="18" charset="0"/>
                <a:cs typeface="Times New Roman" panose="02020603050405020304" pitchFamily="18" charset="0"/>
              </a:rPr>
              <a:t>Problem</a:t>
            </a:r>
            <a:endParaRPr lang="en-US" altLang="en-US" sz="1600" dirty="0">
              <a:solidFill>
                <a:schemeClr val="tx1"/>
              </a:solidFill>
              <a:latin typeface="Times New Roman" panose="02020603050405020304" pitchFamily="18" charset="0"/>
              <a:cs typeface="Times New Roman" panose="02020603050405020304" pitchFamily="18" charset="0"/>
            </a:endParaRPr>
          </a:p>
          <a:p>
            <a:pPr marL="457200" indent="-457200">
              <a:spcBef>
                <a:spcPts val="300"/>
              </a:spcBef>
              <a:buFontTx/>
              <a:buAutoNum type="arabicPeriod"/>
            </a:pPr>
            <a:r>
              <a:rPr lang="en-US" altLang="en-US" sz="1600" dirty="0">
                <a:solidFill>
                  <a:schemeClr val="tx1"/>
                </a:solidFill>
                <a:latin typeface="Times New Roman" panose="02020603050405020304" pitchFamily="18" charset="0"/>
                <a:cs typeface="Times New Roman" panose="02020603050405020304" pitchFamily="18" charset="0"/>
              </a:rPr>
              <a:t>Brainstorm Possible </a:t>
            </a:r>
            <a:r>
              <a:rPr lang="en-US" altLang="en-US" sz="1600" dirty="0" smtClean="0">
                <a:solidFill>
                  <a:schemeClr val="tx1"/>
                </a:solidFill>
                <a:latin typeface="Times New Roman" panose="02020603050405020304" pitchFamily="18" charset="0"/>
                <a:cs typeface="Times New Roman" panose="02020603050405020304" pitchFamily="18" charset="0"/>
              </a:rPr>
              <a:t>Solutions</a:t>
            </a:r>
          </a:p>
          <a:p>
            <a:pPr marL="457200" indent="-457200">
              <a:spcBef>
                <a:spcPts val="300"/>
              </a:spcBef>
              <a:buFontTx/>
              <a:buAutoNum type="arabicPeriod"/>
            </a:pPr>
            <a:r>
              <a:rPr lang="en-US" altLang="en-US" sz="1600" dirty="0" smtClean="0">
                <a:solidFill>
                  <a:schemeClr val="tx1"/>
                </a:solidFill>
                <a:latin typeface="Times New Roman" panose="02020603050405020304" pitchFamily="18" charset="0"/>
                <a:cs typeface="Times New Roman" panose="02020603050405020304" pitchFamily="18" charset="0"/>
              </a:rPr>
              <a:t>Research </a:t>
            </a:r>
            <a:r>
              <a:rPr lang="en-US" altLang="en-US" sz="1600" dirty="0">
                <a:solidFill>
                  <a:schemeClr val="tx1"/>
                </a:solidFill>
                <a:latin typeface="Times New Roman" panose="02020603050405020304" pitchFamily="18" charset="0"/>
                <a:cs typeface="Times New Roman" panose="02020603050405020304" pitchFamily="18" charset="0"/>
              </a:rPr>
              <a:t>and Generate </a:t>
            </a:r>
            <a:r>
              <a:rPr lang="en-US" altLang="en-US" sz="1600" dirty="0" smtClean="0">
                <a:solidFill>
                  <a:schemeClr val="tx1"/>
                </a:solidFill>
                <a:latin typeface="Times New Roman" panose="02020603050405020304" pitchFamily="18" charset="0"/>
                <a:cs typeface="Times New Roman" panose="02020603050405020304" pitchFamily="18" charset="0"/>
              </a:rPr>
              <a:t>Ideas</a:t>
            </a:r>
          </a:p>
          <a:p>
            <a:pPr marL="457200" indent="-457200">
              <a:spcBef>
                <a:spcPts val="300"/>
              </a:spcBef>
              <a:buFontTx/>
              <a:buAutoNum type="arabicPeriod"/>
            </a:pPr>
            <a:r>
              <a:rPr lang="en-US" altLang="en-US" sz="1600" dirty="0" smtClean="0">
                <a:solidFill>
                  <a:schemeClr val="tx1"/>
                </a:solidFill>
                <a:latin typeface="Times New Roman" panose="02020603050405020304" pitchFamily="18" charset="0"/>
                <a:cs typeface="Times New Roman" panose="02020603050405020304" pitchFamily="18" charset="0"/>
              </a:rPr>
              <a:t>Identify </a:t>
            </a:r>
            <a:r>
              <a:rPr lang="en-US" altLang="en-US" sz="1600" dirty="0">
                <a:solidFill>
                  <a:schemeClr val="tx1"/>
                </a:solidFill>
                <a:latin typeface="Times New Roman" panose="02020603050405020304" pitchFamily="18" charset="0"/>
                <a:cs typeface="Times New Roman" panose="02020603050405020304" pitchFamily="18" charset="0"/>
              </a:rPr>
              <a:t>Criteria and </a:t>
            </a:r>
            <a:r>
              <a:rPr lang="en-US" altLang="en-US" sz="1600" dirty="0" smtClean="0">
                <a:solidFill>
                  <a:schemeClr val="tx1"/>
                </a:solidFill>
                <a:latin typeface="Times New Roman" panose="02020603050405020304" pitchFamily="18" charset="0"/>
                <a:cs typeface="Times New Roman" panose="02020603050405020304" pitchFamily="18" charset="0"/>
              </a:rPr>
              <a:t>Constraints</a:t>
            </a:r>
          </a:p>
          <a:p>
            <a:pPr marL="457200" indent="-457200">
              <a:spcBef>
                <a:spcPts val="300"/>
              </a:spcBef>
              <a:buFontTx/>
              <a:buAutoNum type="arabicPeriod"/>
            </a:pPr>
            <a:r>
              <a:rPr lang="en-US" altLang="en-US" sz="1600" dirty="0" smtClean="0">
                <a:solidFill>
                  <a:schemeClr val="tx1"/>
                </a:solidFill>
                <a:latin typeface="Times New Roman" panose="02020603050405020304" pitchFamily="18" charset="0"/>
                <a:cs typeface="Times New Roman" panose="02020603050405020304" pitchFamily="18" charset="0"/>
              </a:rPr>
              <a:t>Explore Possibilities</a:t>
            </a:r>
          </a:p>
          <a:p>
            <a:pPr marL="457200" indent="-457200">
              <a:spcBef>
                <a:spcPts val="300"/>
              </a:spcBef>
              <a:buFontTx/>
              <a:buAutoNum type="arabicPeriod"/>
            </a:pPr>
            <a:r>
              <a:rPr lang="en-US" altLang="en-US" sz="1600" dirty="0" smtClean="0">
                <a:solidFill>
                  <a:schemeClr val="tx1"/>
                </a:solidFill>
                <a:latin typeface="Times New Roman" panose="02020603050405020304" pitchFamily="18" charset="0"/>
                <a:cs typeface="Times New Roman" panose="02020603050405020304" pitchFamily="18" charset="0"/>
              </a:rPr>
              <a:t>Select </a:t>
            </a:r>
            <a:r>
              <a:rPr lang="en-US" altLang="en-US" sz="1600" dirty="0">
                <a:solidFill>
                  <a:schemeClr val="tx1"/>
                </a:solidFill>
                <a:latin typeface="Times New Roman" panose="02020603050405020304" pitchFamily="18" charset="0"/>
                <a:cs typeface="Times New Roman" panose="02020603050405020304" pitchFamily="18" charset="0"/>
              </a:rPr>
              <a:t>an Approach </a:t>
            </a:r>
            <a:endParaRPr lang="en-US" altLang="en-US" sz="1600" dirty="0" smtClean="0">
              <a:solidFill>
                <a:schemeClr val="tx1"/>
              </a:solidFill>
              <a:latin typeface="Times New Roman" panose="02020603050405020304" pitchFamily="18" charset="0"/>
              <a:cs typeface="Times New Roman" panose="02020603050405020304" pitchFamily="18" charset="0"/>
            </a:endParaRPr>
          </a:p>
          <a:p>
            <a:pPr marL="457200" indent="-457200">
              <a:spcBef>
                <a:spcPts val="300"/>
              </a:spcBef>
              <a:buFontTx/>
              <a:buAutoNum type="arabicPeriod"/>
            </a:pPr>
            <a:r>
              <a:rPr lang="en-US" altLang="en-US" sz="1600" dirty="0" smtClean="0">
                <a:solidFill>
                  <a:schemeClr val="tx1"/>
                </a:solidFill>
                <a:latin typeface="Times New Roman" panose="02020603050405020304" pitchFamily="18" charset="0"/>
                <a:cs typeface="Times New Roman" panose="02020603050405020304" pitchFamily="18" charset="0"/>
              </a:rPr>
              <a:t>Develop </a:t>
            </a:r>
            <a:r>
              <a:rPr lang="en-US" altLang="en-US" sz="1600" dirty="0">
                <a:solidFill>
                  <a:schemeClr val="tx1"/>
                </a:solidFill>
                <a:latin typeface="Times New Roman" panose="02020603050405020304" pitchFamily="18" charset="0"/>
                <a:cs typeface="Times New Roman" panose="02020603050405020304" pitchFamily="18" charset="0"/>
              </a:rPr>
              <a:t>a Design </a:t>
            </a:r>
            <a:r>
              <a:rPr lang="en-US" altLang="en-US" sz="1600" dirty="0" smtClean="0">
                <a:solidFill>
                  <a:schemeClr val="tx1"/>
                </a:solidFill>
                <a:latin typeface="Times New Roman" panose="02020603050405020304" pitchFamily="18" charset="0"/>
                <a:cs typeface="Times New Roman" panose="02020603050405020304" pitchFamily="18" charset="0"/>
              </a:rPr>
              <a:t>Proposal</a:t>
            </a:r>
          </a:p>
          <a:p>
            <a:pPr marL="457200" indent="-457200">
              <a:spcBef>
                <a:spcPts val="300"/>
              </a:spcBef>
              <a:buFontTx/>
              <a:buAutoNum type="arabicPeriod"/>
            </a:pPr>
            <a:r>
              <a:rPr lang="en-US" altLang="en-US" sz="1600" dirty="0" smtClean="0">
                <a:solidFill>
                  <a:schemeClr val="tx1"/>
                </a:solidFill>
                <a:latin typeface="Times New Roman" panose="02020603050405020304" pitchFamily="18" charset="0"/>
                <a:cs typeface="Times New Roman" panose="02020603050405020304" pitchFamily="18" charset="0"/>
              </a:rPr>
              <a:t>Make </a:t>
            </a:r>
            <a:r>
              <a:rPr lang="en-US" altLang="en-US" sz="1600" dirty="0">
                <a:solidFill>
                  <a:schemeClr val="tx1"/>
                </a:solidFill>
                <a:latin typeface="Times New Roman" panose="02020603050405020304" pitchFamily="18" charset="0"/>
                <a:cs typeface="Times New Roman" panose="02020603050405020304" pitchFamily="18" charset="0"/>
              </a:rPr>
              <a:t>a Model or </a:t>
            </a:r>
            <a:r>
              <a:rPr lang="en-US" altLang="en-US" sz="1600" dirty="0" smtClean="0">
                <a:solidFill>
                  <a:schemeClr val="tx1"/>
                </a:solidFill>
                <a:latin typeface="Times New Roman" panose="02020603050405020304" pitchFamily="18" charset="0"/>
                <a:cs typeface="Times New Roman" panose="02020603050405020304" pitchFamily="18" charset="0"/>
              </a:rPr>
              <a:t>Prototype</a:t>
            </a:r>
          </a:p>
          <a:p>
            <a:pPr marL="457200" indent="-457200">
              <a:spcBef>
                <a:spcPts val="300"/>
              </a:spcBef>
              <a:buFontTx/>
              <a:buAutoNum type="arabicPeriod"/>
            </a:pPr>
            <a:r>
              <a:rPr lang="en-US" altLang="en-US" sz="1600" dirty="0" smtClean="0">
                <a:solidFill>
                  <a:schemeClr val="tx1"/>
                </a:solidFill>
                <a:latin typeface="Times New Roman" panose="02020603050405020304" pitchFamily="18" charset="0"/>
                <a:cs typeface="Times New Roman" panose="02020603050405020304" pitchFamily="18" charset="0"/>
              </a:rPr>
              <a:t>Test </a:t>
            </a:r>
            <a:r>
              <a:rPr lang="en-US" altLang="en-US" sz="1600" dirty="0">
                <a:solidFill>
                  <a:schemeClr val="tx1"/>
                </a:solidFill>
                <a:latin typeface="Times New Roman" panose="02020603050405020304" pitchFamily="18" charset="0"/>
                <a:cs typeface="Times New Roman" panose="02020603050405020304" pitchFamily="18" charset="0"/>
              </a:rPr>
              <a:t>and Evaluate the Design </a:t>
            </a:r>
          </a:p>
          <a:p>
            <a:pPr marL="457200" indent="-457200">
              <a:spcBef>
                <a:spcPts val="300"/>
              </a:spcBef>
              <a:buFontTx/>
              <a:buAutoNum type="arabicPeriod"/>
            </a:pPr>
            <a:r>
              <a:rPr lang="en-US" altLang="en-US" sz="1600" dirty="0">
                <a:solidFill>
                  <a:schemeClr val="tx1"/>
                </a:solidFill>
                <a:latin typeface="Times New Roman" panose="02020603050405020304" pitchFamily="18" charset="0"/>
                <a:cs typeface="Times New Roman" panose="02020603050405020304" pitchFamily="18" charset="0"/>
              </a:rPr>
              <a:t>Refine the </a:t>
            </a:r>
            <a:r>
              <a:rPr lang="en-US" altLang="en-US" sz="1600" dirty="0" smtClean="0">
                <a:solidFill>
                  <a:schemeClr val="tx1"/>
                </a:solidFill>
                <a:latin typeface="Times New Roman" panose="02020603050405020304" pitchFamily="18" charset="0"/>
                <a:cs typeface="Times New Roman" panose="02020603050405020304" pitchFamily="18" charset="0"/>
              </a:rPr>
              <a:t>Design</a:t>
            </a:r>
            <a:endParaRPr lang="en-US" altLang="en-US" sz="1600" dirty="0">
              <a:solidFill>
                <a:schemeClr val="tx1"/>
              </a:solidFill>
              <a:latin typeface="Times New Roman" panose="02020603050405020304" pitchFamily="18" charset="0"/>
              <a:cs typeface="Times New Roman" panose="02020603050405020304" pitchFamily="18" charset="0"/>
            </a:endParaRPr>
          </a:p>
          <a:p>
            <a:pPr marL="457200" indent="-457200">
              <a:spcBef>
                <a:spcPts val="300"/>
              </a:spcBef>
              <a:buFontTx/>
              <a:buAutoNum type="arabicPeriod"/>
            </a:pPr>
            <a:r>
              <a:rPr lang="en-US" altLang="en-US" sz="1600" dirty="0">
                <a:solidFill>
                  <a:schemeClr val="tx1"/>
                </a:solidFill>
                <a:latin typeface="Times New Roman" panose="02020603050405020304" pitchFamily="18" charset="0"/>
                <a:cs typeface="Times New Roman" panose="02020603050405020304" pitchFamily="18" charset="0"/>
              </a:rPr>
              <a:t>Create or Make Solution</a:t>
            </a:r>
          </a:p>
          <a:p>
            <a:pPr marL="457200" indent="-457200">
              <a:spcBef>
                <a:spcPts val="300"/>
              </a:spcBef>
              <a:buFontTx/>
              <a:buAutoNum type="arabicPeriod"/>
            </a:pPr>
            <a:r>
              <a:rPr lang="en-US" altLang="en-US" sz="1600" dirty="0">
                <a:solidFill>
                  <a:schemeClr val="tx1"/>
                </a:solidFill>
                <a:latin typeface="Times New Roman" panose="02020603050405020304" pitchFamily="18" charset="0"/>
                <a:cs typeface="Times New Roman" panose="02020603050405020304" pitchFamily="18" charset="0"/>
              </a:rPr>
              <a:t>Communicate </a:t>
            </a:r>
            <a:r>
              <a:rPr lang="en-US" altLang="en-US" sz="1600" dirty="0" smtClean="0">
                <a:solidFill>
                  <a:schemeClr val="tx1"/>
                </a:solidFill>
                <a:latin typeface="Times New Roman" panose="02020603050405020304" pitchFamily="18" charset="0"/>
                <a:cs typeface="Times New Roman" panose="02020603050405020304" pitchFamily="18" charset="0"/>
              </a:rPr>
              <a:t>Results</a:t>
            </a:r>
          </a:p>
          <a:p>
            <a:pPr marL="457200" indent="-457200">
              <a:spcBef>
                <a:spcPts val="300"/>
              </a:spcBef>
              <a:buFontTx/>
              <a:buAutoNum type="arabicPeriod"/>
            </a:pPr>
            <a:endParaRPr lang="en-US" altLang="en-US" sz="1800" dirty="0" smtClean="0">
              <a:solidFill>
                <a:schemeClr val="tx1"/>
              </a:solidFill>
              <a:latin typeface="Times New Roman" panose="02020603050405020304" pitchFamily="18" charset="0"/>
              <a:cs typeface="Times New Roman" panose="02020603050405020304" pitchFamily="18" charset="0"/>
            </a:endParaRPr>
          </a:p>
          <a:p>
            <a:pPr marL="457200" indent="-457200">
              <a:spcBef>
                <a:spcPts val="300"/>
              </a:spcBef>
              <a:buFontTx/>
              <a:buAutoNum type="arabicPeriod"/>
            </a:pPr>
            <a:endParaRPr lang="en-US" altLang="en-US" sz="1800" dirty="0" smtClean="0">
              <a:solidFill>
                <a:schemeClr val="tx1"/>
              </a:solidFill>
              <a:latin typeface="Times New Roman" panose="02020603050405020304" pitchFamily="18" charset="0"/>
              <a:cs typeface="Times New Roman" panose="02020603050405020304" pitchFamily="18" charset="0"/>
            </a:endParaRPr>
          </a:p>
          <a:p>
            <a:pPr marL="457200" indent="-457200">
              <a:spcBef>
                <a:spcPts val="300"/>
              </a:spcBef>
              <a:buFontTx/>
              <a:buAutoNum type="arabicPeriod"/>
            </a:pPr>
            <a:endParaRPr lang="en-US" altLang="en-US" sz="1800" dirty="0">
              <a:solidFill>
                <a:schemeClr val="tx1"/>
              </a:solidFill>
              <a:latin typeface="Times New Roman" panose="02020603050405020304" pitchFamily="18" charset="0"/>
              <a:cs typeface="Times New Roman" panose="02020603050405020304" pitchFamily="18" charset="0"/>
            </a:endParaRPr>
          </a:p>
          <a:p>
            <a:pPr marL="457200" indent="-457200">
              <a:spcBef>
                <a:spcPts val="300"/>
              </a:spcBef>
              <a:buFontTx/>
              <a:buAutoNum type="arabicPeriod"/>
            </a:pPr>
            <a:endParaRPr lang="en-US" altLang="en-US" sz="1800" dirty="0" smtClean="0">
              <a:solidFill>
                <a:schemeClr val="tx1"/>
              </a:solidFill>
              <a:latin typeface="Times New Roman" panose="02020603050405020304" pitchFamily="18" charset="0"/>
              <a:cs typeface="Times New Roman" panose="02020603050405020304" pitchFamily="18" charset="0"/>
            </a:endParaRPr>
          </a:p>
          <a:p>
            <a:pPr marL="457200" indent="-457200">
              <a:spcBef>
                <a:spcPts val="300"/>
              </a:spcBef>
              <a:buFontTx/>
              <a:buAutoNum type="arabicPeriod"/>
            </a:pPr>
            <a:endParaRPr lang="en-US" altLang="en-US" sz="1800" dirty="0">
              <a:solidFill>
                <a:schemeClr val="tx1"/>
              </a:solidFill>
              <a:latin typeface="Times New Roman" panose="02020603050405020304" pitchFamily="18" charset="0"/>
              <a:cs typeface="Times New Roman" panose="02020603050405020304" pitchFamily="18" charset="0"/>
            </a:endParaRPr>
          </a:p>
          <a:p>
            <a:pPr marL="457200" indent="-457200">
              <a:spcBef>
                <a:spcPts val="300"/>
              </a:spcBef>
              <a:buFontTx/>
              <a:buAutoNum type="arabicPeriod"/>
            </a:pPr>
            <a:endParaRPr lang="en-US" altLang="en-US" sz="1800" dirty="0" smtClean="0">
              <a:solidFill>
                <a:schemeClr val="tx1"/>
              </a:solidFill>
              <a:latin typeface="Times New Roman" panose="02020603050405020304" pitchFamily="18" charset="0"/>
              <a:cs typeface="Times New Roman" panose="02020603050405020304" pitchFamily="18" charset="0"/>
            </a:endParaRPr>
          </a:p>
          <a:p>
            <a:pPr marL="0" indent="0">
              <a:spcBef>
                <a:spcPts val="300"/>
              </a:spcBef>
            </a:pPr>
            <a:r>
              <a:rPr lang="en-US" altLang="en-US" sz="1800" b="1" i="1" dirty="0" smtClean="0">
                <a:solidFill>
                  <a:srgbClr val="0000FF"/>
                </a:solidFill>
                <a:latin typeface="Times New Roman" panose="02020603050405020304" pitchFamily="18" charset="0"/>
                <a:cs typeface="Times New Roman" panose="02020603050405020304" pitchFamily="18" charset="0"/>
              </a:rPr>
              <a:t>Theses look better for Research</a:t>
            </a:r>
            <a:endParaRPr lang="en-US" altLang="en-US" sz="1800" b="1" i="1" dirty="0">
              <a:solidFill>
                <a:srgbClr val="0000FF"/>
              </a:solidFill>
              <a:latin typeface="Times New Roman" panose="02020603050405020304" pitchFamily="18" charset="0"/>
              <a:cs typeface="Times New Roman" panose="02020603050405020304" pitchFamily="18" charset="0"/>
            </a:endParaRPr>
          </a:p>
          <a:p>
            <a:pPr marL="0" indent="0">
              <a:spcBef>
                <a:spcPts val="300"/>
              </a:spcBef>
            </a:pPr>
            <a:r>
              <a:rPr lang="en-US" altLang="en-US" sz="1800" dirty="0">
                <a:solidFill>
                  <a:schemeClr val="tx1"/>
                </a:solidFill>
                <a:latin typeface="Times New Roman" panose="02020603050405020304" pitchFamily="18" charset="0"/>
                <a:cs typeface="Times New Roman" panose="02020603050405020304" pitchFamily="18" charset="0"/>
              </a:rPr>
              <a:t>– ITEA </a:t>
            </a:r>
            <a:r>
              <a:rPr lang="en-US" altLang="en-US" sz="1800" i="1" dirty="0">
                <a:solidFill>
                  <a:schemeClr val="tx1"/>
                </a:solidFill>
                <a:latin typeface="Times New Roman" panose="02020603050405020304" pitchFamily="18" charset="0"/>
                <a:cs typeface="Times New Roman" panose="02020603050405020304" pitchFamily="18" charset="0"/>
              </a:rPr>
              <a:t>Standards for Technological </a:t>
            </a:r>
            <a:r>
              <a:rPr lang="en-US" altLang="en-US" sz="1800" i="1" dirty="0" smtClean="0">
                <a:solidFill>
                  <a:schemeClr val="tx1"/>
                </a:solidFill>
                <a:latin typeface="Times New Roman" panose="02020603050405020304" pitchFamily="18" charset="0"/>
                <a:cs typeface="Times New Roman" panose="02020603050405020304" pitchFamily="18" charset="0"/>
              </a:rPr>
              <a:t>Literacy</a:t>
            </a:r>
            <a:endParaRPr lang="en-US" altLang="en-US" sz="1800" dirty="0">
              <a:solidFill>
                <a:schemeClr val="tx1"/>
              </a:solidFill>
              <a:latin typeface="Times New Roman" panose="02020603050405020304" pitchFamily="18" charset="0"/>
              <a:cs typeface="Times New Roman" panose="02020603050405020304" pitchFamily="18" charset="0"/>
            </a:endParaRPr>
          </a:p>
        </p:txBody>
      </p:sp>
      <p:sp>
        <p:nvSpPr>
          <p:cNvPr id="7" name="Title 1"/>
          <p:cNvSpPr txBox="1">
            <a:spLocks/>
          </p:cNvSpPr>
          <p:nvPr/>
        </p:nvSpPr>
        <p:spPr>
          <a:xfrm>
            <a:off x="3810000" y="0"/>
            <a:ext cx="5105400" cy="646331"/>
          </a:xfrm>
          <a:prstGeom prst="rect">
            <a:avLst/>
          </a:prstGeom>
        </p:spPr>
        <p:txBody>
          <a:bodyPr vert="horz" wrap="square" lIns="91440" tIns="45720" rIns="91440" bIns="45720" rtlCol="0" anchor="t" anchorCtr="0">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i="1" dirty="0" smtClean="0"/>
              <a:t>vs</a:t>
            </a:r>
            <a:r>
              <a:rPr lang="en-US" sz="3600" b="1" dirty="0" smtClean="0"/>
              <a:t>.     12-Stage Design</a:t>
            </a:r>
            <a:endParaRPr lang="en-US" sz="3600" dirty="0"/>
          </a:p>
        </p:txBody>
      </p:sp>
    </p:spTree>
    <p:extLst>
      <p:ext uri="{BB962C8B-B14F-4D97-AF65-F5344CB8AC3E}">
        <p14:creationId xmlns:p14="http://schemas.microsoft.com/office/powerpoint/2010/main" val="1325852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1"/>
          <p:cNvSpPr>
            <a:spLocks noGrp="1"/>
          </p:cNvSpPr>
          <p:nvPr>
            <p:ph type="dt" sz="quarter" idx="10"/>
          </p:nvPr>
        </p:nvSpPr>
        <p:spPr>
          <a:noFill/>
        </p:spPr>
        <p:txBody>
          <a:bodyPr/>
          <a:lstStyle>
            <a:lvl1pPr eaLnBrk="0" hangingPunct="0">
              <a:defRPr sz="2400">
                <a:solidFill>
                  <a:schemeClr val="bg1"/>
                </a:solidFill>
                <a:latin typeface="Arial" charset="0"/>
              </a:defRPr>
            </a:lvl1pPr>
            <a:lvl2pPr marL="742950" indent="-285750" eaLnBrk="0" hangingPunct="0">
              <a:defRPr sz="2400">
                <a:solidFill>
                  <a:schemeClr val="bg1"/>
                </a:solidFill>
                <a:latin typeface="Arial" charset="0"/>
              </a:defRPr>
            </a:lvl2pPr>
            <a:lvl3pPr marL="1143000" indent="-228600" eaLnBrk="0" hangingPunct="0">
              <a:defRPr sz="2400">
                <a:solidFill>
                  <a:schemeClr val="bg1"/>
                </a:solidFill>
                <a:latin typeface="Arial" charset="0"/>
              </a:defRPr>
            </a:lvl3pPr>
            <a:lvl4pPr marL="1600200" indent="-228600" eaLnBrk="0" hangingPunct="0">
              <a:defRPr sz="2400">
                <a:solidFill>
                  <a:schemeClr val="bg1"/>
                </a:solidFill>
                <a:latin typeface="Arial" charset="0"/>
              </a:defRPr>
            </a:lvl4pPr>
            <a:lvl5pPr marL="2057400" indent="-228600" eaLnBrk="0" hangingPunct="0">
              <a:defRPr sz="2400">
                <a:solidFill>
                  <a:schemeClr val="bg1"/>
                </a:solidFill>
                <a:latin typeface="Arial" charset="0"/>
              </a:defRPr>
            </a:lvl5pPr>
            <a:lvl6pPr marL="2514600" indent="-228600" eaLnBrk="0" fontAlgn="base" hangingPunct="0">
              <a:spcBef>
                <a:spcPct val="0"/>
              </a:spcBef>
              <a:spcAft>
                <a:spcPct val="0"/>
              </a:spcAft>
              <a:defRPr sz="2400">
                <a:solidFill>
                  <a:schemeClr val="bg1"/>
                </a:solidFill>
                <a:latin typeface="Arial" charset="0"/>
              </a:defRPr>
            </a:lvl6pPr>
            <a:lvl7pPr marL="2971800" indent="-228600" eaLnBrk="0" fontAlgn="base" hangingPunct="0">
              <a:spcBef>
                <a:spcPct val="0"/>
              </a:spcBef>
              <a:spcAft>
                <a:spcPct val="0"/>
              </a:spcAft>
              <a:defRPr sz="2400">
                <a:solidFill>
                  <a:schemeClr val="bg1"/>
                </a:solidFill>
                <a:latin typeface="Arial" charset="0"/>
              </a:defRPr>
            </a:lvl7pPr>
            <a:lvl8pPr marL="3429000" indent="-228600" eaLnBrk="0" fontAlgn="base" hangingPunct="0">
              <a:spcBef>
                <a:spcPct val="0"/>
              </a:spcBef>
              <a:spcAft>
                <a:spcPct val="0"/>
              </a:spcAft>
              <a:defRPr sz="2400">
                <a:solidFill>
                  <a:schemeClr val="bg1"/>
                </a:solidFill>
                <a:latin typeface="Arial" charset="0"/>
              </a:defRPr>
            </a:lvl8pPr>
            <a:lvl9pPr marL="3886200" indent="-228600" eaLnBrk="0" fontAlgn="base" hangingPunct="0">
              <a:spcBef>
                <a:spcPct val="0"/>
              </a:spcBef>
              <a:spcAft>
                <a:spcPct val="0"/>
              </a:spcAft>
              <a:defRPr sz="2400">
                <a:solidFill>
                  <a:schemeClr val="bg1"/>
                </a:solidFill>
                <a:latin typeface="Arial" charset="0"/>
              </a:defRPr>
            </a:lvl9pPr>
          </a:lstStyle>
          <a:p>
            <a:pPr eaLnBrk="1" hangingPunct="1"/>
            <a:fld id="{A29C48D6-0D67-4798-95D7-ADF2F5966EA9}" type="datetime1">
              <a:rPr lang="en-US" altLang="en-US" sz="1000">
                <a:solidFill>
                  <a:schemeClr val="tx1"/>
                </a:solidFill>
              </a:rPr>
              <a:pPr eaLnBrk="1" hangingPunct="1"/>
              <a:t>1/21/2014</a:t>
            </a:fld>
            <a:endParaRPr lang="en-US" altLang="en-US" sz="1000">
              <a:solidFill>
                <a:schemeClr val="tx1"/>
              </a:solidFill>
            </a:endParaRPr>
          </a:p>
        </p:txBody>
      </p:sp>
      <p:sp>
        <p:nvSpPr>
          <p:cNvPr id="33795" name="Footer Placeholder 2"/>
          <p:cNvSpPr>
            <a:spLocks noGrp="1"/>
          </p:cNvSpPr>
          <p:nvPr>
            <p:ph type="ftr" sz="quarter" idx="11"/>
          </p:nvPr>
        </p:nvSpPr>
        <p:spPr>
          <a:noFill/>
        </p:spPr>
        <p:txBody>
          <a:bodyPr/>
          <a:lstStyle>
            <a:lvl1pPr eaLnBrk="0" hangingPunct="0">
              <a:defRPr sz="2400">
                <a:solidFill>
                  <a:schemeClr val="bg1"/>
                </a:solidFill>
                <a:latin typeface="Arial" charset="0"/>
              </a:defRPr>
            </a:lvl1pPr>
            <a:lvl2pPr marL="742950" indent="-285750" eaLnBrk="0" hangingPunct="0">
              <a:defRPr sz="2400">
                <a:solidFill>
                  <a:schemeClr val="bg1"/>
                </a:solidFill>
                <a:latin typeface="Arial" charset="0"/>
              </a:defRPr>
            </a:lvl2pPr>
            <a:lvl3pPr marL="1143000" indent="-228600" eaLnBrk="0" hangingPunct="0">
              <a:defRPr sz="2400">
                <a:solidFill>
                  <a:schemeClr val="bg1"/>
                </a:solidFill>
                <a:latin typeface="Arial" charset="0"/>
              </a:defRPr>
            </a:lvl3pPr>
            <a:lvl4pPr marL="1600200" indent="-228600" eaLnBrk="0" hangingPunct="0">
              <a:defRPr sz="2400">
                <a:solidFill>
                  <a:schemeClr val="bg1"/>
                </a:solidFill>
                <a:latin typeface="Arial" charset="0"/>
              </a:defRPr>
            </a:lvl4pPr>
            <a:lvl5pPr marL="2057400" indent="-228600" eaLnBrk="0" hangingPunct="0">
              <a:defRPr sz="2400">
                <a:solidFill>
                  <a:schemeClr val="bg1"/>
                </a:solidFill>
                <a:latin typeface="Arial" charset="0"/>
              </a:defRPr>
            </a:lvl5pPr>
            <a:lvl6pPr marL="2514600" indent="-228600" eaLnBrk="0" fontAlgn="base" hangingPunct="0">
              <a:spcBef>
                <a:spcPct val="0"/>
              </a:spcBef>
              <a:spcAft>
                <a:spcPct val="0"/>
              </a:spcAft>
              <a:defRPr sz="2400">
                <a:solidFill>
                  <a:schemeClr val="bg1"/>
                </a:solidFill>
                <a:latin typeface="Arial" charset="0"/>
              </a:defRPr>
            </a:lvl6pPr>
            <a:lvl7pPr marL="2971800" indent="-228600" eaLnBrk="0" fontAlgn="base" hangingPunct="0">
              <a:spcBef>
                <a:spcPct val="0"/>
              </a:spcBef>
              <a:spcAft>
                <a:spcPct val="0"/>
              </a:spcAft>
              <a:defRPr sz="2400">
                <a:solidFill>
                  <a:schemeClr val="bg1"/>
                </a:solidFill>
                <a:latin typeface="Arial" charset="0"/>
              </a:defRPr>
            </a:lvl7pPr>
            <a:lvl8pPr marL="3429000" indent="-228600" eaLnBrk="0" fontAlgn="base" hangingPunct="0">
              <a:spcBef>
                <a:spcPct val="0"/>
              </a:spcBef>
              <a:spcAft>
                <a:spcPct val="0"/>
              </a:spcAft>
              <a:defRPr sz="2400">
                <a:solidFill>
                  <a:schemeClr val="bg1"/>
                </a:solidFill>
                <a:latin typeface="Arial" charset="0"/>
              </a:defRPr>
            </a:lvl8pPr>
            <a:lvl9pPr marL="3886200" indent="-228600" eaLnBrk="0" fontAlgn="base" hangingPunct="0">
              <a:spcBef>
                <a:spcPct val="0"/>
              </a:spcBef>
              <a:spcAft>
                <a:spcPct val="0"/>
              </a:spcAft>
              <a:defRPr sz="2400">
                <a:solidFill>
                  <a:schemeClr val="bg1"/>
                </a:solidFill>
                <a:latin typeface="Arial" charset="0"/>
              </a:defRPr>
            </a:lvl9pPr>
          </a:lstStyle>
          <a:p>
            <a:pPr eaLnBrk="1" hangingPunct="1"/>
            <a:r>
              <a:rPr lang="en-US" altLang="en-US" sz="1000">
                <a:solidFill>
                  <a:schemeClr val="tx1"/>
                </a:solidFill>
              </a:rPr>
              <a:t>OU ENGR 1411:007</a:t>
            </a:r>
          </a:p>
        </p:txBody>
      </p:sp>
      <p:sp>
        <p:nvSpPr>
          <p:cNvPr id="33796" name="Slide Number Placeholder 3"/>
          <p:cNvSpPr>
            <a:spLocks noGrp="1"/>
          </p:cNvSpPr>
          <p:nvPr>
            <p:ph type="sldNum" sz="quarter" idx="12"/>
          </p:nvPr>
        </p:nvSpPr>
        <p:spPr>
          <a:noFill/>
        </p:spPr>
        <p:txBody>
          <a:bodyPr/>
          <a:lstStyle>
            <a:lvl1pPr eaLnBrk="0" hangingPunct="0">
              <a:defRPr sz="2400">
                <a:solidFill>
                  <a:schemeClr val="bg1"/>
                </a:solidFill>
                <a:latin typeface="Arial" charset="0"/>
              </a:defRPr>
            </a:lvl1pPr>
            <a:lvl2pPr marL="742950" indent="-285750" eaLnBrk="0" hangingPunct="0">
              <a:defRPr sz="2400">
                <a:solidFill>
                  <a:schemeClr val="bg1"/>
                </a:solidFill>
                <a:latin typeface="Arial" charset="0"/>
              </a:defRPr>
            </a:lvl2pPr>
            <a:lvl3pPr marL="1143000" indent="-228600" eaLnBrk="0" hangingPunct="0">
              <a:defRPr sz="2400">
                <a:solidFill>
                  <a:schemeClr val="bg1"/>
                </a:solidFill>
                <a:latin typeface="Arial" charset="0"/>
              </a:defRPr>
            </a:lvl3pPr>
            <a:lvl4pPr marL="1600200" indent="-228600" eaLnBrk="0" hangingPunct="0">
              <a:defRPr sz="2400">
                <a:solidFill>
                  <a:schemeClr val="bg1"/>
                </a:solidFill>
                <a:latin typeface="Arial" charset="0"/>
              </a:defRPr>
            </a:lvl4pPr>
            <a:lvl5pPr marL="2057400" indent="-228600" eaLnBrk="0" hangingPunct="0">
              <a:defRPr sz="2400">
                <a:solidFill>
                  <a:schemeClr val="bg1"/>
                </a:solidFill>
                <a:latin typeface="Arial" charset="0"/>
              </a:defRPr>
            </a:lvl5pPr>
            <a:lvl6pPr marL="2514600" indent="-228600" eaLnBrk="0" fontAlgn="base" hangingPunct="0">
              <a:spcBef>
                <a:spcPct val="0"/>
              </a:spcBef>
              <a:spcAft>
                <a:spcPct val="0"/>
              </a:spcAft>
              <a:defRPr sz="2400">
                <a:solidFill>
                  <a:schemeClr val="bg1"/>
                </a:solidFill>
                <a:latin typeface="Arial" charset="0"/>
              </a:defRPr>
            </a:lvl6pPr>
            <a:lvl7pPr marL="2971800" indent="-228600" eaLnBrk="0" fontAlgn="base" hangingPunct="0">
              <a:spcBef>
                <a:spcPct val="0"/>
              </a:spcBef>
              <a:spcAft>
                <a:spcPct val="0"/>
              </a:spcAft>
              <a:defRPr sz="2400">
                <a:solidFill>
                  <a:schemeClr val="bg1"/>
                </a:solidFill>
                <a:latin typeface="Arial" charset="0"/>
              </a:defRPr>
            </a:lvl7pPr>
            <a:lvl8pPr marL="3429000" indent="-228600" eaLnBrk="0" fontAlgn="base" hangingPunct="0">
              <a:spcBef>
                <a:spcPct val="0"/>
              </a:spcBef>
              <a:spcAft>
                <a:spcPct val="0"/>
              </a:spcAft>
              <a:defRPr sz="2400">
                <a:solidFill>
                  <a:schemeClr val="bg1"/>
                </a:solidFill>
                <a:latin typeface="Arial" charset="0"/>
              </a:defRPr>
            </a:lvl8pPr>
            <a:lvl9pPr marL="3886200" indent="-228600" eaLnBrk="0" fontAlgn="base" hangingPunct="0">
              <a:spcBef>
                <a:spcPct val="0"/>
              </a:spcBef>
              <a:spcAft>
                <a:spcPct val="0"/>
              </a:spcAft>
              <a:defRPr sz="2400">
                <a:solidFill>
                  <a:schemeClr val="bg1"/>
                </a:solidFill>
                <a:latin typeface="Arial" charset="0"/>
              </a:defRPr>
            </a:lvl9pPr>
          </a:lstStyle>
          <a:p>
            <a:pPr eaLnBrk="1" hangingPunct="1"/>
            <a:fld id="{4A8E95A6-B582-478D-851B-588E8BA6B9AD}" type="slidenum">
              <a:rPr lang="en-US" altLang="en-US" sz="1000">
                <a:solidFill>
                  <a:schemeClr val="tx1"/>
                </a:solidFill>
              </a:rPr>
              <a:pPr eaLnBrk="1" hangingPunct="1"/>
              <a:t>6</a:t>
            </a:fld>
            <a:endParaRPr lang="en-US" altLang="en-US" sz="1000">
              <a:solidFill>
                <a:schemeClr val="tx1"/>
              </a:solidFill>
            </a:endParaRPr>
          </a:p>
        </p:txBody>
      </p:sp>
      <p:pic>
        <p:nvPicPr>
          <p:cNvPr id="33797" name="Picture 2" descr="Design_Process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56125" y="1287463"/>
            <a:ext cx="4587875" cy="457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8" name="Text Box 3"/>
          <p:cNvSpPr txBox="1">
            <a:spLocks noChangeArrowheads="1"/>
          </p:cNvSpPr>
          <p:nvPr/>
        </p:nvSpPr>
        <p:spPr bwMode="auto">
          <a:xfrm>
            <a:off x="0" y="1066800"/>
            <a:ext cx="5016500" cy="5022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579438" indent="-579438" eaLnBrk="0" hangingPunct="0">
              <a:defRPr sz="2400">
                <a:solidFill>
                  <a:schemeClr val="bg1"/>
                </a:solidFill>
                <a:latin typeface="Arial" charset="0"/>
              </a:defRPr>
            </a:lvl1pPr>
            <a:lvl2pPr marL="1036638" indent="-342900" eaLnBrk="0" hangingPunct="0">
              <a:defRPr sz="2400">
                <a:solidFill>
                  <a:schemeClr val="bg1"/>
                </a:solidFill>
                <a:latin typeface="Arial" charset="0"/>
              </a:defRPr>
            </a:lvl2pPr>
            <a:lvl3pPr marL="1493838" indent="-342900" eaLnBrk="0" hangingPunct="0">
              <a:defRPr sz="2400">
                <a:solidFill>
                  <a:schemeClr val="bg1"/>
                </a:solidFill>
                <a:latin typeface="Arial" charset="0"/>
              </a:defRPr>
            </a:lvl3pPr>
            <a:lvl4pPr marL="1951038" indent="-342900" eaLnBrk="0" hangingPunct="0">
              <a:defRPr sz="2400">
                <a:solidFill>
                  <a:schemeClr val="bg1"/>
                </a:solidFill>
                <a:latin typeface="Arial" charset="0"/>
              </a:defRPr>
            </a:lvl4pPr>
            <a:lvl5pPr marL="2408238" indent="-342900" eaLnBrk="0" hangingPunct="0">
              <a:defRPr sz="2400">
                <a:solidFill>
                  <a:schemeClr val="bg1"/>
                </a:solidFill>
                <a:latin typeface="Arial" charset="0"/>
              </a:defRPr>
            </a:lvl5pPr>
            <a:lvl6pPr marL="2865438" indent="-342900" eaLnBrk="0" fontAlgn="base" hangingPunct="0">
              <a:spcBef>
                <a:spcPct val="0"/>
              </a:spcBef>
              <a:spcAft>
                <a:spcPct val="0"/>
              </a:spcAft>
              <a:defRPr sz="2400">
                <a:solidFill>
                  <a:schemeClr val="bg1"/>
                </a:solidFill>
                <a:latin typeface="Arial" charset="0"/>
              </a:defRPr>
            </a:lvl6pPr>
            <a:lvl7pPr marL="3322638" indent="-342900" eaLnBrk="0" fontAlgn="base" hangingPunct="0">
              <a:spcBef>
                <a:spcPct val="0"/>
              </a:spcBef>
              <a:spcAft>
                <a:spcPct val="0"/>
              </a:spcAft>
              <a:defRPr sz="2400">
                <a:solidFill>
                  <a:schemeClr val="bg1"/>
                </a:solidFill>
                <a:latin typeface="Arial" charset="0"/>
              </a:defRPr>
            </a:lvl7pPr>
            <a:lvl8pPr marL="3779838" indent="-342900" eaLnBrk="0" fontAlgn="base" hangingPunct="0">
              <a:spcBef>
                <a:spcPct val="0"/>
              </a:spcBef>
              <a:spcAft>
                <a:spcPct val="0"/>
              </a:spcAft>
              <a:defRPr sz="2400">
                <a:solidFill>
                  <a:schemeClr val="bg1"/>
                </a:solidFill>
                <a:latin typeface="Arial" charset="0"/>
              </a:defRPr>
            </a:lvl8pPr>
            <a:lvl9pPr marL="4237038" indent="-342900" eaLnBrk="0" fontAlgn="base" hangingPunct="0">
              <a:spcBef>
                <a:spcPct val="0"/>
              </a:spcBef>
              <a:spcAft>
                <a:spcPct val="0"/>
              </a:spcAft>
              <a:defRPr sz="2400">
                <a:solidFill>
                  <a:schemeClr val="bg1"/>
                </a:solidFill>
                <a:latin typeface="Arial" charset="0"/>
              </a:defRPr>
            </a:lvl9pPr>
          </a:lstStyle>
          <a:p>
            <a:pPr>
              <a:spcBef>
                <a:spcPct val="20000"/>
              </a:spcBef>
              <a:buFontTx/>
              <a:buAutoNum type="arabicPeriod"/>
            </a:pPr>
            <a:r>
              <a:rPr lang="en-US" altLang="en-US" sz="2000" dirty="0">
                <a:solidFill>
                  <a:schemeClr val="tx1"/>
                </a:solidFill>
              </a:rPr>
              <a:t>Identify &amp; Define a Justified Problem</a:t>
            </a:r>
          </a:p>
          <a:p>
            <a:pPr>
              <a:spcBef>
                <a:spcPct val="20000"/>
              </a:spcBef>
              <a:buFontTx/>
              <a:buAutoNum type="arabicPeriod"/>
            </a:pPr>
            <a:r>
              <a:rPr lang="en-US" altLang="en-US" sz="2000" dirty="0">
                <a:solidFill>
                  <a:schemeClr val="tx1"/>
                </a:solidFill>
              </a:rPr>
              <a:t>Brainstorm Possible Solutions</a:t>
            </a:r>
          </a:p>
          <a:p>
            <a:pPr>
              <a:spcBef>
                <a:spcPct val="20000"/>
              </a:spcBef>
              <a:buFontTx/>
              <a:buAutoNum type="arabicPeriod"/>
            </a:pPr>
            <a:r>
              <a:rPr lang="en-US" altLang="en-US" sz="2000" dirty="0">
                <a:solidFill>
                  <a:schemeClr val="tx1"/>
                </a:solidFill>
              </a:rPr>
              <a:t>Research and Generate Ideas</a:t>
            </a:r>
          </a:p>
          <a:p>
            <a:pPr>
              <a:spcBef>
                <a:spcPct val="20000"/>
              </a:spcBef>
              <a:buFontTx/>
              <a:buAutoNum type="arabicPeriod"/>
            </a:pPr>
            <a:r>
              <a:rPr lang="en-US" altLang="en-US" sz="2000" dirty="0">
                <a:solidFill>
                  <a:schemeClr val="tx1"/>
                </a:solidFill>
              </a:rPr>
              <a:t>Identify Criteria and Specify Constraints</a:t>
            </a:r>
          </a:p>
          <a:p>
            <a:pPr>
              <a:spcBef>
                <a:spcPct val="20000"/>
              </a:spcBef>
              <a:buFontTx/>
              <a:buAutoNum type="arabicPeriod"/>
            </a:pPr>
            <a:r>
              <a:rPr lang="en-US" altLang="en-US" sz="2000" dirty="0">
                <a:solidFill>
                  <a:schemeClr val="tx1"/>
                </a:solidFill>
              </a:rPr>
              <a:t>Explore Possibilities</a:t>
            </a:r>
          </a:p>
          <a:p>
            <a:pPr>
              <a:spcBef>
                <a:spcPct val="20000"/>
              </a:spcBef>
              <a:buFontTx/>
              <a:buAutoNum type="arabicPeriod"/>
            </a:pPr>
            <a:r>
              <a:rPr lang="en-US" altLang="en-US" sz="2000" dirty="0">
                <a:solidFill>
                  <a:schemeClr val="tx1"/>
                </a:solidFill>
              </a:rPr>
              <a:t>Select an Approach </a:t>
            </a:r>
          </a:p>
          <a:p>
            <a:pPr>
              <a:spcBef>
                <a:spcPct val="20000"/>
              </a:spcBef>
              <a:buFontTx/>
              <a:buAutoNum type="arabicPeriod"/>
            </a:pPr>
            <a:r>
              <a:rPr lang="en-US" altLang="en-US" sz="2000" dirty="0">
                <a:solidFill>
                  <a:schemeClr val="tx1"/>
                </a:solidFill>
              </a:rPr>
              <a:t>Develop a Design Proposal</a:t>
            </a:r>
          </a:p>
          <a:p>
            <a:pPr>
              <a:spcBef>
                <a:spcPct val="20000"/>
              </a:spcBef>
              <a:buFontTx/>
              <a:buAutoNum type="arabicPeriod"/>
            </a:pPr>
            <a:r>
              <a:rPr lang="en-US" altLang="en-US" sz="2000" dirty="0">
                <a:solidFill>
                  <a:schemeClr val="tx1"/>
                </a:solidFill>
              </a:rPr>
              <a:t>Make a Model or Prototype</a:t>
            </a:r>
          </a:p>
          <a:p>
            <a:pPr>
              <a:spcBef>
                <a:spcPct val="20000"/>
              </a:spcBef>
              <a:buFontTx/>
              <a:buAutoNum type="arabicPeriod"/>
            </a:pPr>
            <a:r>
              <a:rPr lang="en-US" altLang="en-US" sz="2000" dirty="0">
                <a:solidFill>
                  <a:schemeClr val="tx1"/>
                </a:solidFill>
              </a:rPr>
              <a:t>Test and Evaluate the Design using Specifications</a:t>
            </a:r>
          </a:p>
          <a:p>
            <a:pPr>
              <a:spcBef>
                <a:spcPct val="20000"/>
              </a:spcBef>
              <a:buFontTx/>
              <a:buAutoNum type="arabicPeriod"/>
            </a:pPr>
            <a:r>
              <a:rPr lang="en-US" altLang="en-US" sz="2000" dirty="0">
                <a:solidFill>
                  <a:schemeClr val="tx1"/>
                </a:solidFill>
              </a:rPr>
              <a:t>Refine the Design</a:t>
            </a:r>
          </a:p>
          <a:p>
            <a:pPr>
              <a:spcBef>
                <a:spcPct val="20000"/>
              </a:spcBef>
              <a:buFontTx/>
              <a:buAutoNum type="arabicPeriod"/>
            </a:pPr>
            <a:r>
              <a:rPr lang="en-US" altLang="en-US" sz="2000" dirty="0">
                <a:solidFill>
                  <a:schemeClr val="tx1"/>
                </a:solidFill>
              </a:rPr>
              <a:t>Create or Make Solution</a:t>
            </a:r>
          </a:p>
          <a:p>
            <a:pPr>
              <a:spcBef>
                <a:spcPct val="20000"/>
              </a:spcBef>
              <a:buFontTx/>
              <a:buAutoNum type="arabicPeriod"/>
            </a:pPr>
            <a:r>
              <a:rPr lang="en-US" altLang="en-US" sz="2000" dirty="0">
                <a:solidFill>
                  <a:schemeClr val="tx1"/>
                </a:solidFill>
              </a:rPr>
              <a:t>Communicate Processes and Results</a:t>
            </a:r>
          </a:p>
        </p:txBody>
      </p:sp>
      <p:sp>
        <p:nvSpPr>
          <p:cNvPr id="33799" name="Rectangle 4"/>
          <p:cNvSpPr>
            <a:spLocks noChangeArrowheads="1"/>
          </p:cNvSpPr>
          <p:nvPr/>
        </p:nvSpPr>
        <p:spPr bwMode="auto">
          <a:xfrm>
            <a:off x="76200" y="68263"/>
            <a:ext cx="5459413" cy="617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sz="2400">
                <a:solidFill>
                  <a:schemeClr val="bg1"/>
                </a:solidFill>
                <a:latin typeface="Arial" charset="0"/>
              </a:defRPr>
            </a:lvl1pPr>
            <a:lvl2pPr marL="742950" indent="-285750" eaLnBrk="0" hangingPunct="0">
              <a:defRPr sz="2400">
                <a:solidFill>
                  <a:schemeClr val="bg1"/>
                </a:solidFill>
                <a:latin typeface="Arial" charset="0"/>
              </a:defRPr>
            </a:lvl2pPr>
            <a:lvl3pPr marL="1143000" indent="-228600" eaLnBrk="0" hangingPunct="0">
              <a:defRPr sz="2400">
                <a:solidFill>
                  <a:schemeClr val="bg1"/>
                </a:solidFill>
                <a:latin typeface="Arial" charset="0"/>
              </a:defRPr>
            </a:lvl3pPr>
            <a:lvl4pPr marL="1600200" indent="-228600" eaLnBrk="0" hangingPunct="0">
              <a:defRPr sz="2400">
                <a:solidFill>
                  <a:schemeClr val="bg1"/>
                </a:solidFill>
                <a:latin typeface="Arial" charset="0"/>
              </a:defRPr>
            </a:lvl4pPr>
            <a:lvl5pPr marL="2057400" indent="-228600" eaLnBrk="0" hangingPunct="0">
              <a:defRPr sz="2400">
                <a:solidFill>
                  <a:schemeClr val="bg1"/>
                </a:solidFill>
                <a:latin typeface="Arial" charset="0"/>
              </a:defRPr>
            </a:lvl5pPr>
            <a:lvl6pPr marL="2514600" indent="-228600" eaLnBrk="0" fontAlgn="base" hangingPunct="0">
              <a:spcBef>
                <a:spcPct val="0"/>
              </a:spcBef>
              <a:spcAft>
                <a:spcPct val="0"/>
              </a:spcAft>
              <a:defRPr sz="2400">
                <a:solidFill>
                  <a:schemeClr val="bg1"/>
                </a:solidFill>
                <a:latin typeface="Arial" charset="0"/>
              </a:defRPr>
            </a:lvl6pPr>
            <a:lvl7pPr marL="2971800" indent="-228600" eaLnBrk="0" fontAlgn="base" hangingPunct="0">
              <a:spcBef>
                <a:spcPct val="0"/>
              </a:spcBef>
              <a:spcAft>
                <a:spcPct val="0"/>
              </a:spcAft>
              <a:defRPr sz="2400">
                <a:solidFill>
                  <a:schemeClr val="bg1"/>
                </a:solidFill>
                <a:latin typeface="Arial" charset="0"/>
              </a:defRPr>
            </a:lvl7pPr>
            <a:lvl8pPr marL="3429000" indent="-228600" eaLnBrk="0" fontAlgn="base" hangingPunct="0">
              <a:spcBef>
                <a:spcPct val="0"/>
              </a:spcBef>
              <a:spcAft>
                <a:spcPct val="0"/>
              </a:spcAft>
              <a:defRPr sz="2400">
                <a:solidFill>
                  <a:schemeClr val="bg1"/>
                </a:solidFill>
                <a:latin typeface="Arial" charset="0"/>
              </a:defRPr>
            </a:lvl8pPr>
            <a:lvl9pPr marL="3886200" indent="-228600" eaLnBrk="0" fontAlgn="base" hangingPunct="0">
              <a:spcBef>
                <a:spcPct val="0"/>
              </a:spcBef>
              <a:spcAft>
                <a:spcPct val="0"/>
              </a:spcAft>
              <a:defRPr sz="2400">
                <a:solidFill>
                  <a:schemeClr val="bg1"/>
                </a:solidFill>
                <a:latin typeface="Arial" charset="0"/>
              </a:defRPr>
            </a:lvl9pPr>
          </a:lstStyle>
          <a:p>
            <a:pPr eaLnBrk="1" hangingPunct="1"/>
            <a:r>
              <a:rPr lang="en-US" altLang="en-US" sz="3600">
                <a:solidFill>
                  <a:schemeClr val="tx2"/>
                </a:solidFill>
                <a:cs typeface="Arial" charset="0"/>
              </a:rPr>
              <a:t>Example Design Process</a:t>
            </a:r>
          </a:p>
        </p:txBody>
      </p:sp>
      <p:sp>
        <p:nvSpPr>
          <p:cNvPr id="33800" name="Text Box 5"/>
          <p:cNvSpPr txBox="1">
            <a:spLocks noChangeArrowheads="1"/>
          </p:cNvSpPr>
          <p:nvPr/>
        </p:nvSpPr>
        <p:spPr bwMode="auto">
          <a:xfrm>
            <a:off x="6096000" y="6019800"/>
            <a:ext cx="28511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bg1"/>
                </a:solidFill>
                <a:latin typeface="Arial" charset="0"/>
              </a:defRPr>
            </a:lvl1pPr>
            <a:lvl2pPr marL="742950" indent="-285750" eaLnBrk="0" hangingPunct="0">
              <a:defRPr sz="2400">
                <a:solidFill>
                  <a:schemeClr val="bg1"/>
                </a:solidFill>
                <a:latin typeface="Arial" charset="0"/>
              </a:defRPr>
            </a:lvl2pPr>
            <a:lvl3pPr marL="1143000" indent="-228600" eaLnBrk="0" hangingPunct="0">
              <a:defRPr sz="2400">
                <a:solidFill>
                  <a:schemeClr val="bg1"/>
                </a:solidFill>
                <a:latin typeface="Arial" charset="0"/>
              </a:defRPr>
            </a:lvl3pPr>
            <a:lvl4pPr marL="1600200" indent="-228600" eaLnBrk="0" hangingPunct="0">
              <a:defRPr sz="2400">
                <a:solidFill>
                  <a:schemeClr val="bg1"/>
                </a:solidFill>
                <a:latin typeface="Arial" charset="0"/>
              </a:defRPr>
            </a:lvl4pPr>
            <a:lvl5pPr marL="2057400" indent="-228600" eaLnBrk="0" hangingPunct="0">
              <a:defRPr sz="2400">
                <a:solidFill>
                  <a:schemeClr val="bg1"/>
                </a:solidFill>
                <a:latin typeface="Arial" charset="0"/>
              </a:defRPr>
            </a:lvl5pPr>
            <a:lvl6pPr marL="2514600" indent="-228600" eaLnBrk="0" fontAlgn="base" hangingPunct="0">
              <a:spcBef>
                <a:spcPct val="0"/>
              </a:spcBef>
              <a:spcAft>
                <a:spcPct val="0"/>
              </a:spcAft>
              <a:defRPr sz="2400">
                <a:solidFill>
                  <a:schemeClr val="bg1"/>
                </a:solidFill>
                <a:latin typeface="Arial" charset="0"/>
              </a:defRPr>
            </a:lvl6pPr>
            <a:lvl7pPr marL="2971800" indent="-228600" eaLnBrk="0" fontAlgn="base" hangingPunct="0">
              <a:spcBef>
                <a:spcPct val="0"/>
              </a:spcBef>
              <a:spcAft>
                <a:spcPct val="0"/>
              </a:spcAft>
              <a:defRPr sz="2400">
                <a:solidFill>
                  <a:schemeClr val="bg1"/>
                </a:solidFill>
                <a:latin typeface="Arial" charset="0"/>
              </a:defRPr>
            </a:lvl7pPr>
            <a:lvl8pPr marL="3429000" indent="-228600" eaLnBrk="0" fontAlgn="base" hangingPunct="0">
              <a:spcBef>
                <a:spcPct val="0"/>
              </a:spcBef>
              <a:spcAft>
                <a:spcPct val="0"/>
              </a:spcAft>
              <a:defRPr sz="2400">
                <a:solidFill>
                  <a:schemeClr val="bg1"/>
                </a:solidFill>
                <a:latin typeface="Arial" charset="0"/>
              </a:defRPr>
            </a:lvl8pPr>
            <a:lvl9pPr marL="3886200" indent="-228600" eaLnBrk="0" fontAlgn="base" hangingPunct="0">
              <a:spcBef>
                <a:spcPct val="0"/>
              </a:spcBef>
              <a:spcAft>
                <a:spcPct val="0"/>
              </a:spcAft>
              <a:defRPr sz="2400">
                <a:solidFill>
                  <a:schemeClr val="bg1"/>
                </a:solidFill>
                <a:latin typeface="Arial" charset="0"/>
              </a:defRPr>
            </a:lvl9pPr>
          </a:lstStyle>
          <a:p>
            <a:pPr algn="r">
              <a:spcBef>
                <a:spcPct val="50000"/>
              </a:spcBef>
            </a:pPr>
            <a:r>
              <a:rPr lang="en-US" altLang="en-US" sz="1000">
                <a:solidFill>
                  <a:schemeClr val="tx1"/>
                </a:solidFill>
                <a:latin typeface="Tahoma" pitchFamily="34" charset="0"/>
              </a:rPr>
              <a:t>– ITEA </a:t>
            </a:r>
            <a:r>
              <a:rPr lang="en-US" altLang="en-US" sz="1000" i="1">
                <a:solidFill>
                  <a:schemeClr val="tx1"/>
                </a:solidFill>
                <a:latin typeface="Tahoma" pitchFamily="34" charset="0"/>
              </a:rPr>
              <a:t>Standards for Technological Literacy</a:t>
            </a:r>
          </a:p>
        </p:txBody>
      </p:sp>
      <p:sp>
        <p:nvSpPr>
          <p:cNvPr id="33801" name="Rectangle 6"/>
          <p:cNvSpPr>
            <a:spLocks noChangeArrowheads="1"/>
          </p:cNvSpPr>
          <p:nvPr/>
        </p:nvSpPr>
        <p:spPr bwMode="auto">
          <a:xfrm>
            <a:off x="7696200" y="6567488"/>
            <a:ext cx="116205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bg1"/>
                </a:solidFill>
                <a:latin typeface="Arial" charset="0"/>
              </a:defRPr>
            </a:lvl1pPr>
            <a:lvl2pPr marL="742950" indent="-285750" eaLnBrk="0" hangingPunct="0">
              <a:defRPr sz="2400">
                <a:solidFill>
                  <a:schemeClr val="bg1"/>
                </a:solidFill>
                <a:latin typeface="Arial" charset="0"/>
              </a:defRPr>
            </a:lvl2pPr>
            <a:lvl3pPr marL="1143000" indent="-228600" eaLnBrk="0" hangingPunct="0">
              <a:defRPr sz="2400">
                <a:solidFill>
                  <a:schemeClr val="bg1"/>
                </a:solidFill>
                <a:latin typeface="Arial" charset="0"/>
              </a:defRPr>
            </a:lvl3pPr>
            <a:lvl4pPr marL="1600200" indent="-228600" eaLnBrk="0" hangingPunct="0">
              <a:defRPr sz="2400">
                <a:solidFill>
                  <a:schemeClr val="bg1"/>
                </a:solidFill>
                <a:latin typeface="Arial" charset="0"/>
              </a:defRPr>
            </a:lvl4pPr>
            <a:lvl5pPr marL="2057400" indent="-228600" eaLnBrk="0" hangingPunct="0">
              <a:defRPr sz="2400">
                <a:solidFill>
                  <a:schemeClr val="bg1"/>
                </a:solidFill>
                <a:latin typeface="Arial" charset="0"/>
              </a:defRPr>
            </a:lvl5pPr>
            <a:lvl6pPr marL="2514600" indent="-228600" eaLnBrk="0" fontAlgn="base" hangingPunct="0">
              <a:spcBef>
                <a:spcPct val="0"/>
              </a:spcBef>
              <a:spcAft>
                <a:spcPct val="0"/>
              </a:spcAft>
              <a:defRPr sz="2400">
                <a:solidFill>
                  <a:schemeClr val="bg1"/>
                </a:solidFill>
                <a:latin typeface="Arial" charset="0"/>
              </a:defRPr>
            </a:lvl6pPr>
            <a:lvl7pPr marL="2971800" indent="-228600" eaLnBrk="0" fontAlgn="base" hangingPunct="0">
              <a:spcBef>
                <a:spcPct val="0"/>
              </a:spcBef>
              <a:spcAft>
                <a:spcPct val="0"/>
              </a:spcAft>
              <a:defRPr sz="2400">
                <a:solidFill>
                  <a:schemeClr val="bg1"/>
                </a:solidFill>
                <a:latin typeface="Arial" charset="0"/>
              </a:defRPr>
            </a:lvl7pPr>
            <a:lvl8pPr marL="3429000" indent="-228600" eaLnBrk="0" fontAlgn="base" hangingPunct="0">
              <a:spcBef>
                <a:spcPct val="0"/>
              </a:spcBef>
              <a:spcAft>
                <a:spcPct val="0"/>
              </a:spcAft>
              <a:defRPr sz="2400">
                <a:solidFill>
                  <a:schemeClr val="bg1"/>
                </a:solidFill>
                <a:latin typeface="Arial" charset="0"/>
              </a:defRPr>
            </a:lvl8pPr>
            <a:lvl9pPr marL="3886200" indent="-228600" eaLnBrk="0" fontAlgn="base" hangingPunct="0">
              <a:spcBef>
                <a:spcPct val="0"/>
              </a:spcBef>
              <a:spcAft>
                <a:spcPct val="0"/>
              </a:spcAft>
              <a:defRPr sz="2400">
                <a:solidFill>
                  <a:schemeClr val="bg1"/>
                </a:solidFill>
                <a:latin typeface="Arial" charset="0"/>
              </a:defRPr>
            </a:lvl9pPr>
          </a:lstStyle>
          <a:p>
            <a:pPr eaLnBrk="1" hangingPunct="1"/>
            <a:r>
              <a:rPr lang="en-US" altLang="en-US" sz="800" i="1">
                <a:solidFill>
                  <a:schemeClr val="tx1"/>
                </a:solidFill>
              </a:rPr>
              <a:t>Project Lead the Way</a:t>
            </a:r>
          </a:p>
        </p:txBody>
      </p:sp>
    </p:spTree>
    <p:extLst>
      <p:ext uri="{BB962C8B-B14F-4D97-AF65-F5344CB8AC3E}">
        <p14:creationId xmlns:p14="http://schemas.microsoft.com/office/powerpoint/2010/main" val="55477413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1"/>
          <p:cNvSpPr>
            <a:spLocks noGrp="1"/>
          </p:cNvSpPr>
          <p:nvPr>
            <p:ph type="dt" sz="quarter" idx="10"/>
          </p:nvPr>
        </p:nvSpPr>
        <p:spPr>
          <a:noFill/>
        </p:spPr>
        <p:txBody>
          <a:bodyPr/>
          <a:lstStyle>
            <a:lvl1pPr eaLnBrk="0" hangingPunct="0">
              <a:defRPr sz="2400">
                <a:solidFill>
                  <a:schemeClr val="bg1"/>
                </a:solidFill>
                <a:latin typeface="Arial" charset="0"/>
              </a:defRPr>
            </a:lvl1pPr>
            <a:lvl2pPr marL="742950" indent="-285750" eaLnBrk="0" hangingPunct="0">
              <a:defRPr sz="2400">
                <a:solidFill>
                  <a:schemeClr val="bg1"/>
                </a:solidFill>
                <a:latin typeface="Arial" charset="0"/>
              </a:defRPr>
            </a:lvl2pPr>
            <a:lvl3pPr marL="1143000" indent="-228600" eaLnBrk="0" hangingPunct="0">
              <a:defRPr sz="2400">
                <a:solidFill>
                  <a:schemeClr val="bg1"/>
                </a:solidFill>
                <a:latin typeface="Arial" charset="0"/>
              </a:defRPr>
            </a:lvl3pPr>
            <a:lvl4pPr marL="1600200" indent="-228600" eaLnBrk="0" hangingPunct="0">
              <a:defRPr sz="2400">
                <a:solidFill>
                  <a:schemeClr val="bg1"/>
                </a:solidFill>
                <a:latin typeface="Arial" charset="0"/>
              </a:defRPr>
            </a:lvl4pPr>
            <a:lvl5pPr marL="2057400" indent="-228600" eaLnBrk="0" hangingPunct="0">
              <a:defRPr sz="2400">
                <a:solidFill>
                  <a:schemeClr val="bg1"/>
                </a:solidFill>
                <a:latin typeface="Arial" charset="0"/>
              </a:defRPr>
            </a:lvl5pPr>
            <a:lvl6pPr marL="2514600" indent="-228600" eaLnBrk="0" fontAlgn="base" hangingPunct="0">
              <a:spcBef>
                <a:spcPct val="0"/>
              </a:spcBef>
              <a:spcAft>
                <a:spcPct val="0"/>
              </a:spcAft>
              <a:defRPr sz="2400">
                <a:solidFill>
                  <a:schemeClr val="bg1"/>
                </a:solidFill>
                <a:latin typeface="Arial" charset="0"/>
              </a:defRPr>
            </a:lvl6pPr>
            <a:lvl7pPr marL="2971800" indent="-228600" eaLnBrk="0" fontAlgn="base" hangingPunct="0">
              <a:spcBef>
                <a:spcPct val="0"/>
              </a:spcBef>
              <a:spcAft>
                <a:spcPct val="0"/>
              </a:spcAft>
              <a:defRPr sz="2400">
                <a:solidFill>
                  <a:schemeClr val="bg1"/>
                </a:solidFill>
                <a:latin typeface="Arial" charset="0"/>
              </a:defRPr>
            </a:lvl7pPr>
            <a:lvl8pPr marL="3429000" indent="-228600" eaLnBrk="0" fontAlgn="base" hangingPunct="0">
              <a:spcBef>
                <a:spcPct val="0"/>
              </a:spcBef>
              <a:spcAft>
                <a:spcPct val="0"/>
              </a:spcAft>
              <a:defRPr sz="2400">
                <a:solidFill>
                  <a:schemeClr val="bg1"/>
                </a:solidFill>
                <a:latin typeface="Arial" charset="0"/>
              </a:defRPr>
            </a:lvl8pPr>
            <a:lvl9pPr marL="3886200" indent="-228600" eaLnBrk="0" fontAlgn="base" hangingPunct="0">
              <a:spcBef>
                <a:spcPct val="0"/>
              </a:spcBef>
              <a:spcAft>
                <a:spcPct val="0"/>
              </a:spcAft>
              <a:defRPr sz="2400">
                <a:solidFill>
                  <a:schemeClr val="bg1"/>
                </a:solidFill>
                <a:latin typeface="Arial" charset="0"/>
              </a:defRPr>
            </a:lvl9pPr>
          </a:lstStyle>
          <a:p>
            <a:pPr eaLnBrk="1" hangingPunct="1"/>
            <a:fld id="{A29C48D6-0D67-4798-95D7-ADF2F5966EA9}" type="datetime1">
              <a:rPr lang="en-US" altLang="en-US" sz="1000">
                <a:solidFill>
                  <a:schemeClr val="tx1"/>
                </a:solidFill>
              </a:rPr>
              <a:pPr eaLnBrk="1" hangingPunct="1"/>
              <a:t>1/21/2014</a:t>
            </a:fld>
            <a:endParaRPr lang="en-US" altLang="en-US" sz="1000">
              <a:solidFill>
                <a:schemeClr val="tx1"/>
              </a:solidFill>
            </a:endParaRPr>
          </a:p>
        </p:txBody>
      </p:sp>
      <p:sp>
        <p:nvSpPr>
          <p:cNvPr id="33795" name="Footer Placeholder 2"/>
          <p:cNvSpPr>
            <a:spLocks noGrp="1"/>
          </p:cNvSpPr>
          <p:nvPr>
            <p:ph type="ftr" sz="quarter" idx="11"/>
          </p:nvPr>
        </p:nvSpPr>
        <p:spPr>
          <a:noFill/>
        </p:spPr>
        <p:txBody>
          <a:bodyPr/>
          <a:lstStyle>
            <a:lvl1pPr eaLnBrk="0" hangingPunct="0">
              <a:defRPr sz="2400">
                <a:solidFill>
                  <a:schemeClr val="bg1"/>
                </a:solidFill>
                <a:latin typeface="Arial" charset="0"/>
              </a:defRPr>
            </a:lvl1pPr>
            <a:lvl2pPr marL="742950" indent="-285750" eaLnBrk="0" hangingPunct="0">
              <a:defRPr sz="2400">
                <a:solidFill>
                  <a:schemeClr val="bg1"/>
                </a:solidFill>
                <a:latin typeface="Arial" charset="0"/>
              </a:defRPr>
            </a:lvl2pPr>
            <a:lvl3pPr marL="1143000" indent="-228600" eaLnBrk="0" hangingPunct="0">
              <a:defRPr sz="2400">
                <a:solidFill>
                  <a:schemeClr val="bg1"/>
                </a:solidFill>
                <a:latin typeface="Arial" charset="0"/>
              </a:defRPr>
            </a:lvl3pPr>
            <a:lvl4pPr marL="1600200" indent="-228600" eaLnBrk="0" hangingPunct="0">
              <a:defRPr sz="2400">
                <a:solidFill>
                  <a:schemeClr val="bg1"/>
                </a:solidFill>
                <a:latin typeface="Arial" charset="0"/>
              </a:defRPr>
            </a:lvl4pPr>
            <a:lvl5pPr marL="2057400" indent="-228600" eaLnBrk="0" hangingPunct="0">
              <a:defRPr sz="2400">
                <a:solidFill>
                  <a:schemeClr val="bg1"/>
                </a:solidFill>
                <a:latin typeface="Arial" charset="0"/>
              </a:defRPr>
            </a:lvl5pPr>
            <a:lvl6pPr marL="2514600" indent="-228600" eaLnBrk="0" fontAlgn="base" hangingPunct="0">
              <a:spcBef>
                <a:spcPct val="0"/>
              </a:spcBef>
              <a:spcAft>
                <a:spcPct val="0"/>
              </a:spcAft>
              <a:defRPr sz="2400">
                <a:solidFill>
                  <a:schemeClr val="bg1"/>
                </a:solidFill>
                <a:latin typeface="Arial" charset="0"/>
              </a:defRPr>
            </a:lvl6pPr>
            <a:lvl7pPr marL="2971800" indent="-228600" eaLnBrk="0" fontAlgn="base" hangingPunct="0">
              <a:spcBef>
                <a:spcPct val="0"/>
              </a:spcBef>
              <a:spcAft>
                <a:spcPct val="0"/>
              </a:spcAft>
              <a:defRPr sz="2400">
                <a:solidFill>
                  <a:schemeClr val="bg1"/>
                </a:solidFill>
                <a:latin typeface="Arial" charset="0"/>
              </a:defRPr>
            </a:lvl7pPr>
            <a:lvl8pPr marL="3429000" indent="-228600" eaLnBrk="0" fontAlgn="base" hangingPunct="0">
              <a:spcBef>
                <a:spcPct val="0"/>
              </a:spcBef>
              <a:spcAft>
                <a:spcPct val="0"/>
              </a:spcAft>
              <a:defRPr sz="2400">
                <a:solidFill>
                  <a:schemeClr val="bg1"/>
                </a:solidFill>
                <a:latin typeface="Arial" charset="0"/>
              </a:defRPr>
            </a:lvl8pPr>
            <a:lvl9pPr marL="3886200" indent="-228600" eaLnBrk="0" fontAlgn="base" hangingPunct="0">
              <a:spcBef>
                <a:spcPct val="0"/>
              </a:spcBef>
              <a:spcAft>
                <a:spcPct val="0"/>
              </a:spcAft>
              <a:defRPr sz="2400">
                <a:solidFill>
                  <a:schemeClr val="bg1"/>
                </a:solidFill>
                <a:latin typeface="Arial" charset="0"/>
              </a:defRPr>
            </a:lvl9pPr>
          </a:lstStyle>
          <a:p>
            <a:pPr eaLnBrk="1" hangingPunct="1"/>
            <a:r>
              <a:rPr lang="en-US" altLang="en-US" sz="1000">
                <a:solidFill>
                  <a:schemeClr val="tx1"/>
                </a:solidFill>
              </a:rPr>
              <a:t>OU ENGR 1411:007</a:t>
            </a:r>
          </a:p>
        </p:txBody>
      </p:sp>
      <p:sp>
        <p:nvSpPr>
          <p:cNvPr id="33796" name="Slide Number Placeholder 3"/>
          <p:cNvSpPr>
            <a:spLocks noGrp="1"/>
          </p:cNvSpPr>
          <p:nvPr>
            <p:ph type="sldNum" sz="quarter" idx="12"/>
          </p:nvPr>
        </p:nvSpPr>
        <p:spPr>
          <a:noFill/>
        </p:spPr>
        <p:txBody>
          <a:bodyPr/>
          <a:lstStyle>
            <a:lvl1pPr eaLnBrk="0" hangingPunct="0">
              <a:defRPr sz="2400">
                <a:solidFill>
                  <a:schemeClr val="bg1"/>
                </a:solidFill>
                <a:latin typeface="Arial" charset="0"/>
              </a:defRPr>
            </a:lvl1pPr>
            <a:lvl2pPr marL="742950" indent="-285750" eaLnBrk="0" hangingPunct="0">
              <a:defRPr sz="2400">
                <a:solidFill>
                  <a:schemeClr val="bg1"/>
                </a:solidFill>
                <a:latin typeface="Arial" charset="0"/>
              </a:defRPr>
            </a:lvl2pPr>
            <a:lvl3pPr marL="1143000" indent="-228600" eaLnBrk="0" hangingPunct="0">
              <a:defRPr sz="2400">
                <a:solidFill>
                  <a:schemeClr val="bg1"/>
                </a:solidFill>
                <a:latin typeface="Arial" charset="0"/>
              </a:defRPr>
            </a:lvl3pPr>
            <a:lvl4pPr marL="1600200" indent="-228600" eaLnBrk="0" hangingPunct="0">
              <a:defRPr sz="2400">
                <a:solidFill>
                  <a:schemeClr val="bg1"/>
                </a:solidFill>
                <a:latin typeface="Arial" charset="0"/>
              </a:defRPr>
            </a:lvl4pPr>
            <a:lvl5pPr marL="2057400" indent="-228600" eaLnBrk="0" hangingPunct="0">
              <a:defRPr sz="2400">
                <a:solidFill>
                  <a:schemeClr val="bg1"/>
                </a:solidFill>
                <a:latin typeface="Arial" charset="0"/>
              </a:defRPr>
            </a:lvl5pPr>
            <a:lvl6pPr marL="2514600" indent="-228600" eaLnBrk="0" fontAlgn="base" hangingPunct="0">
              <a:spcBef>
                <a:spcPct val="0"/>
              </a:spcBef>
              <a:spcAft>
                <a:spcPct val="0"/>
              </a:spcAft>
              <a:defRPr sz="2400">
                <a:solidFill>
                  <a:schemeClr val="bg1"/>
                </a:solidFill>
                <a:latin typeface="Arial" charset="0"/>
              </a:defRPr>
            </a:lvl6pPr>
            <a:lvl7pPr marL="2971800" indent="-228600" eaLnBrk="0" fontAlgn="base" hangingPunct="0">
              <a:spcBef>
                <a:spcPct val="0"/>
              </a:spcBef>
              <a:spcAft>
                <a:spcPct val="0"/>
              </a:spcAft>
              <a:defRPr sz="2400">
                <a:solidFill>
                  <a:schemeClr val="bg1"/>
                </a:solidFill>
                <a:latin typeface="Arial" charset="0"/>
              </a:defRPr>
            </a:lvl7pPr>
            <a:lvl8pPr marL="3429000" indent="-228600" eaLnBrk="0" fontAlgn="base" hangingPunct="0">
              <a:spcBef>
                <a:spcPct val="0"/>
              </a:spcBef>
              <a:spcAft>
                <a:spcPct val="0"/>
              </a:spcAft>
              <a:defRPr sz="2400">
                <a:solidFill>
                  <a:schemeClr val="bg1"/>
                </a:solidFill>
                <a:latin typeface="Arial" charset="0"/>
              </a:defRPr>
            </a:lvl8pPr>
            <a:lvl9pPr marL="3886200" indent="-228600" eaLnBrk="0" fontAlgn="base" hangingPunct="0">
              <a:spcBef>
                <a:spcPct val="0"/>
              </a:spcBef>
              <a:spcAft>
                <a:spcPct val="0"/>
              </a:spcAft>
              <a:defRPr sz="2400">
                <a:solidFill>
                  <a:schemeClr val="bg1"/>
                </a:solidFill>
                <a:latin typeface="Arial" charset="0"/>
              </a:defRPr>
            </a:lvl9pPr>
          </a:lstStyle>
          <a:p>
            <a:pPr eaLnBrk="1" hangingPunct="1"/>
            <a:fld id="{4A8E95A6-B582-478D-851B-588E8BA6B9AD}" type="slidenum">
              <a:rPr lang="en-US" altLang="en-US" sz="1000">
                <a:solidFill>
                  <a:schemeClr val="tx1"/>
                </a:solidFill>
              </a:rPr>
              <a:pPr eaLnBrk="1" hangingPunct="1"/>
              <a:t>7</a:t>
            </a:fld>
            <a:endParaRPr lang="en-US" altLang="en-US" sz="1000">
              <a:solidFill>
                <a:schemeClr val="tx1"/>
              </a:solidFill>
            </a:endParaRPr>
          </a:p>
        </p:txBody>
      </p:sp>
      <p:pic>
        <p:nvPicPr>
          <p:cNvPr id="33797" name="Picture 2" descr="Design_Process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05771" y="838200"/>
            <a:ext cx="5038229" cy="502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8" name="Text Box 3"/>
          <p:cNvSpPr txBox="1">
            <a:spLocks noChangeArrowheads="1"/>
          </p:cNvSpPr>
          <p:nvPr/>
        </p:nvSpPr>
        <p:spPr bwMode="auto">
          <a:xfrm>
            <a:off x="0" y="990600"/>
            <a:ext cx="4800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579438" indent="-579438" eaLnBrk="0" hangingPunct="0">
              <a:defRPr sz="2400">
                <a:solidFill>
                  <a:schemeClr val="bg1"/>
                </a:solidFill>
                <a:latin typeface="Arial" charset="0"/>
              </a:defRPr>
            </a:lvl1pPr>
            <a:lvl2pPr marL="1036638" indent="-342900" eaLnBrk="0" hangingPunct="0">
              <a:defRPr sz="2400">
                <a:solidFill>
                  <a:schemeClr val="bg1"/>
                </a:solidFill>
                <a:latin typeface="Arial" charset="0"/>
              </a:defRPr>
            </a:lvl2pPr>
            <a:lvl3pPr marL="1493838" indent="-342900" eaLnBrk="0" hangingPunct="0">
              <a:defRPr sz="2400">
                <a:solidFill>
                  <a:schemeClr val="bg1"/>
                </a:solidFill>
                <a:latin typeface="Arial" charset="0"/>
              </a:defRPr>
            </a:lvl3pPr>
            <a:lvl4pPr marL="1951038" indent="-342900" eaLnBrk="0" hangingPunct="0">
              <a:defRPr sz="2400">
                <a:solidFill>
                  <a:schemeClr val="bg1"/>
                </a:solidFill>
                <a:latin typeface="Arial" charset="0"/>
              </a:defRPr>
            </a:lvl4pPr>
            <a:lvl5pPr marL="2408238" indent="-342900" eaLnBrk="0" hangingPunct="0">
              <a:defRPr sz="2400">
                <a:solidFill>
                  <a:schemeClr val="bg1"/>
                </a:solidFill>
                <a:latin typeface="Arial" charset="0"/>
              </a:defRPr>
            </a:lvl5pPr>
            <a:lvl6pPr marL="2865438" indent="-342900" eaLnBrk="0" fontAlgn="base" hangingPunct="0">
              <a:spcBef>
                <a:spcPct val="0"/>
              </a:spcBef>
              <a:spcAft>
                <a:spcPct val="0"/>
              </a:spcAft>
              <a:defRPr sz="2400">
                <a:solidFill>
                  <a:schemeClr val="bg1"/>
                </a:solidFill>
                <a:latin typeface="Arial" charset="0"/>
              </a:defRPr>
            </a:lvl6pPr>
            <a:lvl7pPr marL="3322638" indent="-342900" eaLnBrk="0" fontAlgn="base" hangingPunct="0">
              <a:spcBef>
                <a:spcPct val="0"/>
              </a:spcBef>
              <a:spcAft>
                <a:spcPct val="0"/>
              </a:spcAft>
              <a:defRPr sz="2400">
                <a:solidFill>
                  <a:schemeClr val="bg1"/>
                </a:solidFill>
                <a:latin typeface="Arial" charset="0"/>
              </a:defRPr>
            </a:lvl7pPr>
            <a:lvl8pPr marL="3779838" indent="-342900" eaLnBrk="0" fontAlgn="base" hangingPunct="0">
              <a:spcBef>
                <a:spcPct val="0"/>
              </a:spcBef>
              <a:spcAft>
                <a:spcPct val="0"/>
              </a:spcAft>
              <a:defRPr sz="2400">
                <a:solidFill>
                  <a:schemeClr val="bg1"/>
                </a:solidFill>
                <a:latin typeface="Arial" charset="0"/>
              </a:defRPr>
            </a:lvl8pPr>
            <a:lvl9pPr marL="4237038" indent="-342900" eaLnBrk="0" fontAlgn="base" hangingPunct="0">
              <a:spcBef>
                <a:spcPct val="0"/>
              </a:spcBef>
              <a:spcAft>
                <a:spcPct val="0"/>
              </a:spcAft>
              <a:defRPr sz="2400">
                <a:solidFill>
                  <a:schemeClr val="bg1"/>
                </a:solidFill>
                <a:latin typeface="Arial" charset="0"/>
              </a:defRPr>
            </a:lvl9pPr>
          </a:lstStyle>
          <a:p>
            <a:pPr marL="457200" indent="-457200">
              <a:spcBef>
                <a:spcPct val="20000"/>
              </a:spcBef>
              <a:buFontTx/>
              <a:buAutoNum type="arabicPeriod"/>
            </a:pPr>
            <a:r>
              <a:rPr lang="en-US" altLang="en-US" sz="2000" dirty="0" smtClean="0">
                <a:solidFill>
                  <a:schemeClr val="tx1"/>
                </a:solidFill>
              </a:rPr>
              <a:t>Define the </a:t>
            </a:r>
            <a:r>
              <a:rPr lang="en-US" altLang="en-US" sz="2000" dirty="0">
                <a:solidFill>
                  <a:schemeClr val="tx1"/>
                </a:solidFill>
              </a:rPr>
              <a:t>Problem</a:t>
            </a:r>
          </a:p>
          <a:p>
            <a:pPr marL="457200" indent="-457200">
              <a:spcBef>
                <a:spcPct val="20000"/>
              </a:spcBef>
              <a:buFontTx/>
              <a:buAutoNum type="arabicPeriod"/>
            </a:pPr>
            <a:r>
              <a:rPr lang="en-US" altLang="en-US" sz="2000" dirty="0" smtClean="0">
                <a:solidFill>
                  <a:schemeClr val="tx1"/>
                </a:solidFill>
              </a:rPr>
              <a:t>Brainstorm</a:t>
            </a:r>
            <a:endParaRPr lang="en-US" altLang="en-US" sz="2000" dirty="0">
              <a:solidFill>
                <a:schemeClr val="tx1"/>
              </a:solidFill>
            </a:endParaRPr>
          </a:p>
          <a:p>
            <a:pPr marL="457200" indent="-457200">
              <a:spcBef>
                <a:spcPct val="20000"/>
              </a:spcBef>
              <a:buFontTx/>
              <a:buAutoNum type="arabicPeriod"/>
            </a:pPr>
            <a:r>
              <a:rPr lang="en-US" altLang="en-US" sz="2000" dirty="0" smtClean="0">
                <a:solidFill>
                  <a:schemeClr val="tx1"/>
                </a:solidFill>
              </a:rPr>
              <a:t>Research and </a:t>
            </a:r>
            <a:r>
              <a:rPr lang="en-US" altLang="en-US" sz="2000" dirty="0">
                <a:solidFill>
                  <a:schemeClr val="tx1"/>
                </a:solidFill>
              </a:rPr>
              <a:t>Generate Ideas</a:t>
            </a:r>
          </a:p>
          <a:p>
            <a:pPr marL="457200" indent="-457200">
              <a:spcBef>
                <a:spcPct val="20000"/>
              </a:spcBef>
              <a:buFontTx/>
              <a:buAutoNum type="arabicPeriod"/>
            </a:pPr>
            <a:r>
              <a:rPr lang="en-US" altLang="en-US" sz="2000" dirty="0">
                <a:solidFill>
                  <a:schemeClr val="tx1"/>
                </a:solidFill>
              </a:rPr>
              <a:t>Identify Criteria and </a:t>
            </a:r>
            <a:r>
              <a:rPr lang="en-US" altLang="en-US" sz="2000" dirty="0" smtClean="0">
                <a:solidFill>
                  <a:schemeClr val="tx1"/>
                </a:solidFill>
              </a:rPr>
              <a:t>Constraints</a:t>
            </a:r>
            <a:endParaRPr lang="en-US" altLang="en-US" sz="2000" dirty="0">
              <a:solidFill>
                <a:schemeClr val="tx1"/>
              </a:solidFill>
            </a:endParaRPr>
          </a:p>
          <a:p>
            <a:pPr marL="457200" indent="-457200">
              <a:spcBef>
                <a:spcPct val="20000"/>
              </a:spcBef>
              <a:buFontTx/>
              <a:buAutoNum type="arabicPeriod"/>
            </a:pPr>
            <a:r>
              <a:rPr lang="en-US" altLang="en-US" sz="2000" dirty="0">
                <a:solidFill>
                  <a:schemeClr val="tx1"/>
                </a:solidFill>
              </a:rPr>
              <a:t>Explore Possibilities</a:t>
            </a:r>
          </a:p>
          <a:p>
            <a:pPr marL="457200" indent="-457200">
              <a:spcBef>
                <a:spcPct val="20000"/>
              </a:spcBef>
              <a:buFontTx/>
              <a:buAutoNum type="arabicPeriod"/>
            </a:pPr>
            <a:r>
              <a:rPr lang="en-US" altLang="en-US" sz="2000" dirty="0">
                <a:solidFill>
                  <a:schemeClr val="tx1"/>
                </a:solidFill>
              </a:rPr>
              <a:t>Select an Approach </a:t>
            </a:r>
          </a:p>
          <a:p>
            <a:pPr marL="457200" indent="-457200">
              <a:spcBef>
                <a:spcPct val="20000"/>
              </a:spcBef>
              <a:buFontTx/>
              <a:buAutoNum type="arabicPeriod"/>
            </a:pPr>
            <a:r>
              <a:rPr lang="en-US" altLang="en-US" sz="2000" dirty="0">
                <a:solidFill>
                  <a:schemeClr val="tx1"/>
                </a:solidFill>
              </a:rPr>
              <a:t>Develop a Design Proposal</a:t>
            </a:r>
          </a:p>
          <a:p>
            <a:pPr marL="457200" indent="-457200">
              <a:spcBef>
                <a:spcPct val="20000"/>
              </a:spcBef>
              <a:buFontTx/>
              <a:buAutoNum type="arabicPeriod"/>
            </a:pPr>
            <a:r>
              <a:rPr lang="en-US" altLang="en-US" sz="2000" dirty="0" smtClean="0">
                <a:solidFill>
                  <a:schemeClr val="tx1"/>
                </a:solidFill>
              </a:rPr>
              <a:t>Model </a:t>
            </a:r>
            <a:r>
              <a:rPr lang="en-US" altLang="en-US" sz="2000" dirty="0">
                <a:solidFill>
                  <a:schemeClr val="tx1"/>
                </a:solidFill>
              </a:rPr>
              <a:t>or Prototype</a:t>
            </a:r>
          </a:p>
          <a:p>
            <a:pPr marL="457200" indent="-457200">
              <a:spcBef>
                <a:spcPct val="20000"/>
              </a:spcBef>
              <a:buFontTx/>
              <a:buAutoNum type="arabicPeriod"/>
            </a:pPr>
            <a:r>
              <a:rPr lang="en-US" altLang="en-US" sz="2000" dirty="0">
                <a:solidFill>
                  <a:schemeClr val="tx1"/>
                </a:solidFill>
              </a:rPr>
              <a:t>Test and </a:t>
            </a:r>
            <a:r>
              <a:rPr lang="en-US" altLang="en-US" sz="2000" dirty="0" smtClean="0">
                <a:solidFill>
                  <a:schemeClr val="tx1"/>
                </a:solidFill>
              </a:rPr>
              <a:t>Evaluate</a:t>
            </a:r>
            <a:endParaRPr lang="en-US" altLang="en-US" sz="2000" dirty="0">
              <a:solidFill>
                <a:schemeClr val="tx1"/>
              </a:solidFill>
            </a:endParaRPr>
          </a:p>
          <a:p>
            <a:pPr marL="457200" indent="-457200">
              <a:spcBef>
                <a:spcPct val="20000"/>
              </a:spcBef>
              <a:buFontTx/>
              <a:buAutoNum type="arabicPeriod"/>
            </a:pPr>
            <a:r>
              <a:rPr lang="en-US" altLang="en-US" sz="2000" dirty="0" smtClean="0">
                <a:solidFill>
                  <a:schemeClr val="tx1"/>
                </a:solidFill>
              </a:rPr>
              <a:t>Refine</a:t>
            </a:r>
            <a:endParaRPr lang="en-US" altLang="en-US" sz="2000" dirty="0">
              <a:solidFill>
                <a:schemeClr val="tx1"/>
              </a:solidFill>
            </a:endParaRPr>
          </a:p>
          <a:p>
            <a:pPr marL="457200" indent="-457200">
              <a:spcBef>
                <a:spcPct val="20000"/>
              </a:spcBef>
              <a:buFontTx/>
              <a:buAutoNum type="arabicPeriod"/>
            </a:pPr>
            <a:r>
              <a:rPr lang="en-US" altLang="en-US" sz="2000" dirty="0">
                <a:solidFill>
                  <a:schemeClr val="tx1"/>
                </a:solidFill>
              </a:rPr>
              <a:t>Create or </a:t>
            </a:r>
            <a:r>
              <a:rPr lang="en-US" altLang="en-US" sz="2000" dirty="0" smtClean="0">
                <a:solidFill>
                  <a:schemeClr val="tx1"/>
                </a:solidFill>
              </a:rPr>
              <a:t>Make</a:t>
            </a:r>
            <a:endParaRPr lang="en-US" altLang="en-US" sz="2000" dirty="0">
              <a:solidFill>
                <a:schemeClr val="tx1"/>
              </a:solidFill>
            </a:endParaRPr>
          </a:p>
          <a:p>
            <a:pPr marL="457200" indent="-457200">
              <a:spcBef>
                <a:spcPct val="20000"/>
              </a:spcBef>
              <a:buFontTx/>
              <a:buAutoNum type="arabicPeriod"/>
            </a:pPr>
            <a:r>
              <a:rPr lang="en-US" altLang="en-US" sz="2000" dirty="0" smtClean="0">
                <a:solidFill>
                  <a:schemeClr val="tx1"/>
                </a:solidFill>
              </a:rPr>
              <a:t>Communicate Results</a:t>
            </a:r>
            <a:endParaRPr lang="en-US" altLang="en-US" sz="2000" dirty="0">
              <a:solidFill>
                <a:schemeClr val="tx1"/>
              </a:solidFill>
            </a:endParaRPr>
          </a:p>
        </p:txBody>
      </p:sp>
      <p:sp>
        <p:nvSpPr>
          <p:cNvPr id="33799" name="Rectangle 4"/>
          <p:cNvSpPr>
            <a:spLocks noChangeArrowheads="1"/>
          </p:cNvSpPr>
          <p:nvPr/>
        </p:nvSpPr>
        <p:spPr bwMode="auto">
          <a:xfrm>
            <a:off x="0" y="0"/>
            <a:ext cx="7162800" cy="617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sz="2400">
                <a:solidFill>
                  <a:schemeClr val="bg1"/>
                </a:solidFill>
                <a:latin typeface="Arial" charset="0"/>
              </a:defRPr>
            </a:lvl1pPr>
            <a:lvl2pPr marL="742950" indent="-285750" eaLnBrk="0" hangingPunct="0">
              <a:defRPr sz="2400">
                <a:solidFill>
                  <a:schemeClr val="bg1"/>
                </a:solidFill>
                <a:latin typeface="Arial" charset="0"/>
              </a:defRPr>
            </a:lvl2pPr>
            <a:lvl3pPr marL="1143000" indent="-228600" eaLnBrk="0" hangingPunct="0">
              <a:defRPr sz="2400">
                <a:solidFill>
                  <a:schemeClr val="bg1"/>
                </a:solidFill>
                <a:latin typeface="Arial" charset="0"/>
              </a:defRPr>
            </a:lvl3pPr>
            <a:lvl4pPr marL="1600200" indent="-228600" eaLnBrk="0" hangingPunct="0">
              <a:defRPr sz="2400">
                <a:solidFill>
                  <a:schemeClr val="bg1"/>
                </a:solidFill>
                <a:latin typeface="Arial" charset="0"/>
              </a:defRPr>
            </a:lvl4pPr>
            <a:lvl5pPr marL="2057400" indent="-228600" eaLnBrk="0" hangingPunct="0">
              <a:defRPr sz="2400">
                <a:solidFill>
                  <a:schemeClr val="bg1"/>
                </a:solidFill>
                <a:latin typeface="Arial" charset="0"/>
              </a:defRPr>
            </a:lvl5pPr>
            <a:lvl6pPr marL="2514600" indent="-228600" eaLnBrk="0" fontAlgn="base" hangingPunct="0">
              <a:spcBef>
                <a:spcPct val="0"/>
              </a:spcBef>
              <a:spcAft>
                <a:spcPct val="0"/>
              </a:spcAft>
              <a:defRPr sz="2400">
                <a:solidFill>
                  <a:schemeClr val="bg1"/>
                </a:solidFill>
                <a:latin typeface="Arial" charset="0"/>
              </a:defRPr>
            </a:lvl6pPr>
            <a:lvl7pPr marL="2971800" indent="-228600" eaLnBrk="0" fontAlgn="base" hangingPunct="0">
              <a:spcBef>
                <a:spcPct val="0"/>
              </a:spcBef>
              <a:spcAft>
                <a:spcPct val="0"/>
              </a:spcAft>
              <a:defRPr sz="2400">
                <a:solidFill>
                  <a:schemeClr val="bg1"/>
                </a:solidFill>
                <a:latin typeface="Arial" charset="0"/>
              </a:defRPr>
            </a:lvl7pPr>
            <a:lvl8pPr marL="3429000" indent="-228600" eaLnBrk="0" fontAlgn="base" hangingPunct="0">
              <a:spcBef>
                <a:spcPct val="0"/>
              </a:spcBef>
              <a:spcAft>
                <a:spcPct val="0"/>
              </a:spcAft>
              <a:defRPr sz="2400">
                <a:solidFill>
                  <a:schemeClr val="bg1"/>
                </a:solidFill>
                <a:latin typeface="Arial" charset="0"/>
              </a:defRPr>
            </a:lvl8pPr>
            <a:lvl9pPr marL="3886200" indent="-228600" eaLnBrk="0" fontAlgn="base" hangingPunct="0">
              <a:spcBef>
                <a:spcPct val="0"/>
              </a:spcBef>
              <a:spcAft>
                <a:spcPct val="0"/>
              </a:spcAft>
              <a:defRPr sz="2400">
                <a:solidFill>
                  <a:schemeClr val="bg1"/>
                </a:solidFill>
                <a:latin typeface="Arial" charset="0"/>
              </a:defRPr>
            </a:lvl9pPr>
          </a:lstStyle>
          <a:p>
            <a:pPr eaLnBrk="1" hangingPunct="1"/>
            <a:r>
              <a:rPr lang="en-US" altLang="en-US" sz="3600" b="1" dirty="0">
                <a:solidFill>
                  <a:srgbClr val="0000FF"/>
                </a:solidFill>
                <a:cs typeface="Arial" charset="0"/>
              </a:rPr>
              <a:t>Example Design Process</a:t>
            </a:r>
          </a:p>
        </p:txBody>
      </p:sp>
      <p:sp>
        <p:nvSpPr>
          <p:cNvPr id="33800" name="Text Box 5"/>
          <p:cNvSpPr txBox="1">
            <a:spLocks noChangeArrowheads="1"/>
          </p:cNvSpPr>
          <p:nvPr/>
        </p:nvSpPr>
        <p:spPr bwMode="auto">
          <a:xfrm>
            <a:off x="3505200" y="6019800"/>
            <a:ext cx="54419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bg1"/>
                </a:solidFill>
                <a:latin typeface="Arial" charset="0"/>
              </a:defRPr>
            </a:lvl1pPr>
            <a:lvl2pPr marL="742950" indent="-285750" eaLnBrk="0" hangingPunct="0">
              <a:defRPr sz="2400">
                <a:solidFill>
                  <a:schemeClr val="bg1"/>
                </a:solidFill>
                <a:latin typeface="Arial" charset="0"/>
              </a:defRPr>
            </a:lvl2pPr>
            <a:lvl3pPr marL="1143000" indent="-228600" eaLnBrk="0" hangingPunct="0">
              <a:defRPr sz="2400">
                <a:solidFill>
                  <a:schemeClr val="bg1"/>
                </a:solidFill>
                <a:latin typeface="Arial" charset="0"/>
              </a:defRPr>
            </a:lvl3pPr>
            <a:lvl4pPr marL="1600200" indent="-228600" eaLnBrk="0" hangingPunct="0">
              <a:defRPr sz="2400">
                <a:solidFill>
                  <a:schemeClr val="bg1"/>
                </a:solidFill>
                <a:latin typeface="Arial" charset="0"/>
              </a:defRPr>
            </a:lvl4pPr>
            <a:lvl5pPr marL="2057400" indent="-228600" eaLnBrk="0" hangingPunct="0">
              <a:defRPr sz="2400">
                <a:solidFill>
                  <a:schemeClr val="bg1"/>
                </a:solidFill>
                <a:latin typeface="Arial" charset="0"/>
              </a:defRPr>
            </a:lvl5pPr>
            <a:lvl6pPr marL="2514600" indent="-228600" eaLnBrk="0" fontAlgn="base" hangingPunct="0">
              <a:spcBef>
                <a:spcPct val="0"/>
              </a:spcBef>
              <a:spcAft>
                <a:spcPct val="0"/>
              </a:spcAft>
              <a:defRPr sz="2400">
                <a:solidFill>
                  <a:schemeClr val="bg1"/>
                </a:solidFill>
                <a:latin typeface="Arial" charset="0"/>
              </a:defRPr>
            </a:lvl6pPr>
            <a:lvl7pPr marL="2971800" indent="-228600" eaLnBrk="0" fontAlgn="base" hangingPunct="0">
              <a:spcBef>
                <a:spcPct val="0"/>
              </a:spcBef>
              <a:spcAft>
                <a:spcPct val="0"/>
              </a:spcAft>
              <a:defRPr sz="2400">
                <a:solidFill>
                  <a:schemeClr val="bg1"/>
                </a:solidFill>
                <a:latin typeface="Arial" charset="0"/>
              </a:defRPr>
            </a:lvl7pPr>
            <a:lvl8pPr marL="3429000" indent="-228600" eaLnBrk="0" fontAlgn="base" hangingPunct="0">
              <a:spcBef>
                <a:spcPct val="0"/>
              </a:spcBef>
              <a:spcAft>
                <a:spcPct val="0"/>
              </a:spcAft>
              <a:defRPr sz="2400">
                <a:solidFill>
                  <a:schemeClr val="bg1"/>
                </a:solidFill>
                <a:latin typeface="Arial" charset="0"/>
              </a:defRPr>
            </a:lvl8pPr>
            <a:lvl9pPr marL="3886200" indent="-228600" eaLnBrk="0" fontAlgn="base" hangingPunct="0">
              <a:spcBef>
                <a:spcPct val="0"/>
              </a:spcBef>
              <a:spcAft>
                <a:spcPct val="0"/>
              </a:spcAft>
              <a:defRPr sz="2400">
                <a:solidFill>
                  <a:schemeClr val="bg1"/>
                </a:solidFill>
                <a:latin typeface="Arial" charset="0"/>
              </a:defRPr>
            </a:lvl9pPr>
          </a:lstStyle>
          <a:p>
            <a:pPr algn="r">
              <a:spcBef>
                <a:spcPct val="50000"/>
              </a:spcBef>
            </a:pPr>
            <a:r>
              <a:rPr lang="en-US" altLang="en-US" sz="1800" dirty="0">
                <a:solidFill>
                  <a:schemeClr val="tx1"/>
                </a:solidFill>
                <a:latin typeface="Tahoma" pitchFamily="34" charset="0"/>
              </a:rPr>
              <a:t>– ITEA </a:t>
            </a:r>
            <a:r>
              <a:rPr lang="en-US" altLang="en-US" sz="1800" i="1" dirty="0">
                <a:solidFill>
                  <a:schemeClr val="tx1"/>
                </a:solidFill>
                <a:latin typeface="Tahoma" pitchFamily="34" charset="0"/>
              </a:rPr>
              <a:t>Standards for Technological Literacy</a:t>
            </a:r>
          </a:p>
        </p:txBody>
      </p:sp>
      <p:sp>
        <p:nvSpPr>
          <p:cNvPr id="33801" name="Rectangle 6"/>
          <p:cNvSpPr>
            <a:spLocks noChangeArrowheads="1"/>
          </p:cNvSpPr>
          <p:nvPr/>
        </p:nvSpPr>
        <p:spPr bwMode="auto">
          <a:xfrm>
            <a:off x="7696200" y="6567488"/>
            <a:ext cx="116205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bg1"/>
                </a:solidFill>
                <a:latin typeface="Arial" charset="0"/>
              </a:defRPr>
            </a:lvl1pPr>
            <a:lvl2pPr marL="742950" indent="-285750" eaLnBrk="0" hangingPunct="0">
              <a:defRPr sz="2400">
                <a:solidFill>
                  <a:schemeClr val="bg1"/>
                </a:solidFill>
                <a:latin typeface="Arial" charset="0"/>
              </a:defRPr>
            </a:lvl2pPr>
            <a:lvl3pPr marL="1143000" indent="-228600" eaLnBrk="0" hangingPunct="0">
              <a:defRPr sz="2400">
                <a:solidFill>
                  <a:schemeClr val="bg1"/>
                </a:solidFill>
                <a:latin typeface="Arial" charset="0"/>
              </a:defRPr>
            </a:lvl3pPr>
            <a:lvl4pPr marL="1600200" indent="-228600" eaLnBrk="0" hangingPunct="0">
              <a:defRPr sz="2400">
                <a:solidFill>
                  <a:schemeClr val="bg1"/>
                </a:solidFill>
                <a:latin typeface="Arial" charset="0"/>
              </a:defRPr>
            </a:lvl4pPr>
            <a:lvl5pPr marL="2057400" indent="-228600" eaLnBrk="0" hangingPunct="0">
              <a:defRPr sz="2400">
                <a:solidFill>
                  <a:schemeClr val="bg1"/>
                </a:solidFill>
                <a:latin typeface="Arial" charset="0"/>
              </a:defRPr>
            </a:lvl5pPr>
            <a:lvl6pPr marL="2514600" indent="-228600" eaLnBrk="0" fontAlgn="base" hangingPunct="0">
              <a:spcBef>
                <a:spcPct val="0"/>
              </a:spcBef>
              <a:spcAft>
                <a:spcPct val="0"/>
              </a:spcAft>
              <a:defRPr sz="2400">
                <a:solidFill>
                  <a:schemeClr val="bg1"/>
                </a:solidFill>
                <a:latin typeface="Arial" charset="0"/>
              </a:defRPr>
            </a:lvl6pPr>
            <a:lvl7pPr marL="2971800" indent="-228600" eaLnBrk="0" fontAlgn="base" hangingPunct="0">
              <a:spcBef>
                <a:spcPct val="0"/>
              </a:spcBef>
              <a:spcAft>
                <a:spcPct val="0"/>
              </a:spcAft>
              <a:defRPr sz="2400">
                <a:solidFill>
                  <a:schemeClr val="bg1"/>
                </a:solidFill>
                <a:latin typeface="Arial" charset="0"/>
              </a:defRPr>
            </a:lvl7pPr>
            <a:lvl8pPr marL="3429000" indent="-228600" eaLnBrk="0" fontAlgn="base" hangingPunct="0">
              <a:spcBef>
                <a:spcPct val="0"/>
              </a:spcBef>
              <a:spcAft>
                <a:spcPct val="0"/>
              </a:spcAft>
              <a:defRPr sz="2400">
                <a:solidFill>
                  <a:schemeClr val="bg1"/>
                </a:solidFill>
                <a:latin typeface="Arial" charset="0"/>
              </a:defRPr>
            </a:lvl8pPr>
            <a:lvl9pPr marL="3886200" indent="-228600" eaLnBrk="0" fontAlgn="base" hangingPunct="0">
              <a:spcBef>
                <a:spcPct val="0"/>
              </a:spcBef>
              <a:spcAft>
                <a:spcPct val="0"/>
              </a:spcAft>
              <a:defRPr sz="2400">
                <a:solidFill>
                  <a:schemeClr val="bg1"/>
                </a:solidFill>
                <a:latin typeface="Arial" charset="0"/>
              </a:defRPr>
            </a:lvl9pPr>
          </a:lstStyle>
          <a:p>
            <a:pPr eaLnBrk="1" hangingPunct="1"/>
            <a:r>
              <a:rPr lang="en-US" altLang="en-US" sz="800" i="1">
                <a:solidFill>
                  <a:schemeClr val="tx1"/>
                </a:solidFill>
              </a:rPr>
              <a:t>Project Lead the Way</a:t>
            </a:r>
          </a:p>
        </p:txBody>
      </p:sp>
    </p:spTree>
    <p:extLst>
      <p:ext uri="{BB962C8B-B14F-4D97-AF65-F5344CB8AC3E}">
        <p14:creationId xmlns:p14="http://schemas.microsoft.com/office/powerpoint/2010/main" val="140012976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46331"/>
          </a:xfrm>
        </p:spPr>
        <p:txBody>
          <a:bodyPr anchor="t" anchorCtr="0">
            <a:spAutoFit/>
          </a:bodyPr>
          <a:lstStyle/>
          <a:p>
            <a:r>
              <a:rPr lang="en-US" sz="3600" b="1" dirty="0" smtClean="0"/>
              <a:t>Design Concepts &amp; Engineering Principles </a:t>
            </a:r>
            <a:endParaRPr lang="en-US" sz="3600" dirty="0"/>
          </a:p>
        </p:txBody>
      </p:sp>
      <p:sp>
        <p:nvSpPr>
          <p:cNvPr id="3" name="Rectangle 2"/>
          <p:cNvSpPr/>
          <p:nvPr/>
        </p:nvSpPr>
        <p:spPr>
          <a:xfrm>
            <a:off x="0" y="1295400"/>
            <a:ext cx="8839200" cy="5047536"/>
          </a:xfrm>
          <a:prstGeom prst="rect">
            <a:avLst/>
          </a:prstGeom>
        </p:spPr>
        <p:txBody>
          <a:bodyPr wrap="square">
            <a:spAutoFit/>
          </a:bodyPr>
          <a:lstStyle/>
          <a:p>
            <a:pPr marL="285750" indent="-285750">
              <a:spcBef>
                <a:spcPts val="600"/>
              </a:spcBef>
              <a:buFont typeface="Arial" panose="020B0604020202020204" pitchFamily="34" charset="0"/>
              <a:buChar char="•"/>
            </a:pPr>
            <a:r>
              <a:rPr lang="en-US" sz="2400" dirty="0" err="1"/>
              <a:t>Edisonian</a:t>
            </a:r>
            <a:r>
              <a:rPr lang="en-US" sz="2400" dirty="0"/>
              <a:t> Approach –large matrix of samples, trial and </a:t>
            </a:r>
            <a:r>
              <a:rPr lang="en-US" sz="2400" dirty="0" smtClean="0"/>
              <a:t>error </a:t>
            </a:r>
          </a:p>
          <a:p>
            <a:pPr marL="285750" indent="-285750">
              <a:spcBef>
                <a:spcPts val="600"/>
              </a:spcBef>
              <a:buFont typeface="Arial" panose="020B0604020202020204" pitchFamily="34" charset="0"/>
              <a:buChar char="•"/>
            </a:pPr>
            <a:r>
              <a:rPr lang="en-US" sz="2400" dirty="0" smtClean="0"/>
              <a:t>Improvise</a:t>
            </a:r>
          </a:p>
          <a:p>
            <a:pPr marL="285750" indent="-285750">
              <a:spcBef>
                <a:spcPts val="600"/>
              </a:spcBef>
              <a:buFont typeface="Arial" panose="020B0604020202020204" pitchFamily="34" charset="0"/>
              <a:buChar char="•"/>
            </a:pPr>
            <a:r>
              <a:rPr lang="en-US" sz="2400" dirty="0" smtClean="0"/>
              <a:t>Project Charter</a:t>
            </a:r>
          </a:p>
          <a:p>
            <a:pPr marL="285750" indent="-285750">
              <a:spcBef>
                <a:spcPts val="600"/>
              </a:spcBef>
              <a:buFont typeface="Arial" panose="020B0604020202020204" pitchFamily="34" charset="0"/>
              <a:buChar char="•"/>
            </a:pPr>
            <a:r>
              <a:rPr lang="en-US" sz="2400" dirty="0" smtClean="0"/>
              <a:t>GANTT Chart</a:t>
            </a:r>
          </a:p>
          <a:p>
            <a:pPr marL="285750" indent="-285750">
              <a:spcBef>
                <a:spcPts val="600"/>
              </a:spcBef>
              <a:buFont typeface="Arial" panose="020B0604020202020204" pitchFamily="34" charset="0"/>
              <a:buChar char="•"/>
            </a:pPr>
            <a:r>
              <a:rPr lang="en-US" sz="2400" dirty="0" smtClean="0"/>
              <a:t>Critical Paths </a:t>
            </a:r>
          </a:p>
          <a:p>
            <a:pPr marL="285750" indent="-285750">
              <a:spcBef>
                <a:spcPts val="600"/>
              </a:spcBef>
              <a:buFont typeface="Arial" panose="020B0604020202020204" pitchFamily="34" charset="0"/>
              <a:buChar char="•"/>
            </a:pPr>
            <a:r>
              <a:rPr lang="en-US" sz="2400" dirty="0" smtClean="0"/>
              <a:t>PERT Charts</a:t>
            </a:r>
          </a:p>
          <a:p>
            <a:pPr marL="285750" indent="-285750">
              <a:spcBef>
                <a:spcPts val="600"/>
              </a:spcBef>
              <a:buFont typeface="Arial" panose="020B0604020202020204" pitchFamily="34" charset="0"/>
              <a:buChar char="•"/>
            </a:pPr>
            <a:r>
              <a:rPr lang="en-US" sz="2400" dirty="0" smtClean="0"/>
              <a:t>10-Stage Design </a:t>
            </a:r>
          </a:p>
          <a:p>
            <a:pPr>
              <a:spcBef>
                <a:spcPts val="600"/>
              </a:spcBef>
            </a:pPr>
            <a:r>
              <a:rPr lang="en-US" sz="2400" dirty="0"/>
              <a:t>	</a:t>
            </a:r>
            <a:endParaRPr lang="en-US" sz="2400" dirty="0" smtClean="0"/>
          </a:p>
          <a:p>
            <a:pPr>
              <a:buFontTx/>
              <a:buNone/>
            </a:pPr>
            <a:endParaRPr lang="en-US" sz="2400" dirty="0" smtClean="0"/>
          </a:p>
          <a:p>
            <a:pPr marL="285750" indent="-285750">
              <a:spcBef>
                <a:spcPts val="600"/>
              </a:spcBef>
              <a:buFont typeface="Arial" panose="020B0604020202020204" pitchFamily="34" charset="0"/>
              <a:buChar char="•"/>
            </a:pPr>
            <a:r>
              <a:rPr lang="en-US" sz="2400" dirty="0" smtClean="0"/>
              <a:t>ITEA- </a:t>
            </a:r>
            <a:r>
              <a:rPr lang="en-US" sz="2400" dirty="0"/>
              <a:t>Design </a:t>
            </a:r>
            <a:r>
              <a:rPr lang="en-US" sz="2400" dirty="0" smtClean="0"/>
              <a:t>Process</a:t>
            </a:r>
          </a:p>
          <a:p>
            <a:pPr marL="517525" lvl="1" indent="-168275">
              <a:spcBef>
                <a:spcPts val="600"/>
              </a:spcBef>
              <a:buFont typeface="Arial" panose="020B0604020202020204" pitchFamily="34" charset="0"/>
              <a:buChar char="•"/>
            </a:pPr>
            <a:r>
              <a:rPr lang="en-US" sz="1600" b="1" dirty="0" smtClean="0"/>
              <a:t> INTERNATIONAL TECHNOLOGY AND  ENGINEERING EDUCATORS ASSOCIATION</a:t>
            </a:r>
          </a:p>
          <a:p>
            <a:pPr marL="517525" lvl="1" indent="-168275">
              <a:spcBef>
                <a:spcPts val="600"/>
              </a:spcBef>
              <a:buFont typeface="Arial" panose="020B0604020202020204" pitchFamily="34" charset="0"/>
              <a:buChar char="•"/>
            </a:pPr>
            <a:r>
              <a:rPr lang="en-US" sz="1600" b="1" dirty="0" smtClean="0">
                <a:hlinkClick r:id="rId2"/>
              </a:rPr>
              <a:t>http://www.iteaconnect.org/</a:t>
            </a:r>
            <a:endParaRPr lang="en-US" sz="2400" dirty="0"/>
          </a:p>
        </p:txBody>
      </p:sp>
      <p:pic>
        <p:nvPicPr>
          <p:cNvPr id="1026" name="Picture 2" descr="http://www.iteea.org/images/ITEEAlogo.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3325" y="3505200"/>
            <a:ext cx="1590675" cy="58102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iteea.org/images/EbD%20Logo.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86600" y="4114800"/>
            <a:ext cx="2057400" cy="1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68982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TotalTime>
  <Words>1915</Words>
  <Application>Microsoft Office PowerPoint</Application>
  <PresentationFormat>On-screen Show (4:3)</PresentationFormat>
  <Paragraphs>220</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10-Stage Design</vt:lpstr>
      <vt:lpstr>10-Stage Design –OU AME 4163</vt:lpstr>
      <vt:lpstr>10-Stage Design        </vt:lpstr>
      <vt:lpstr>10-Stage Design        </vt:lpstr>
      <vt:lpstr>PowerPoint Presentation</vt:lpstr>
      <vt:lpstr>PowerPoint Presentation</vt:lpstr>
      <vt:lpstr>Design Concepts &amp; Engineering Principles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CAS</cp:lastModifiedBy>
  <cp:revision>30</cp:revision>
  <dcterms:created xsi:type="dcterms:W3CDTF">2013-10-21T18:24:32Z</dcterms:created>
  <dcterms:modified xsi:type="dcterms:W3CDTF">2014-01-22T01:40:09Z</dcterms:modified>
</cp:coreProperties>
</file>